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97" r:id="rId2"/>
    <p:sldId id="296" r:id="rId3"/>
    <p:sldId id="257" r:id="rId4"/>
    <p:sldId id="258" r:id="rId5"/>
    <p:sldId id="298" r:id="rId6"/>
    <p:sldId id="270" r:id="rId7"/>
    <p:sldId id="299" r:id="rId8"/>
    <p:sldId id="274" r:id="rId9"/>
    <p:sldId id="290" r:id="rId10"/>
    <p:sldId id="300" r:id="rId11"/>
    <p:sldId id="301" r:id="rId12"/>
    <p:sldId id="289" r:id="rId13"/>
    <p:sldId id="291" r:id="rId14"/>
    <p:sldId id="292" r:id="rId15"/>
    <p:sldId id="293" r:id="rId16"/>
    <p:sldId id="283" r:id="rId17"/>
    <p:sldId id="278" r:id="rId18"/>
    <p:sldId id="282" r:id="rId19"/>
    <p:sldId id="284" r:id="rId20"/>
    <p:sldId id="285" r:id="rId21"/>
    <p:sldId id="286" r:id="rId22"/>
    <p:sldId id="287" r:id="rId23"/>
    <p:sldId id="288" r:id="rId24"/>
    <p:sldId id="295" r:id="rId25"/>
    <p:sldId id="302" r:id="rId26"/>
    <p:sldId id="304" r:id="rId27"/>
    <p:sldId id="305" r:id="rId28"/>
    <p:sldId id="306" r:id="rId29"/>
    <p:sldId id="307" r:id="rId30"/>
    <p:sldId id="308"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0" autoAdjust="0"/>
    <p:restoredTop sz="94660"/>
  </p:normalViewPr>
  <p:slideViewPr>
    <p:cSldViewPr snapToGrid="0">
      <p:cViewPr varScale="1">
        <p:scale>
          <a:sx n="115" d="100"/>
          <a:sy n="115" d="100"/>
        </p:scale>
        <p:origin x="372" y="11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90DC54F1-9677-4E2D-8189-5C0AD81A4262}" type="datetimeFigureOut">
              <a:rPr lang="tr-TR" smtClean="0"/>
              <a:t>25.09.2020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A1FEA51-6BAA-4243-9C19-8722CF18E48A}" type="slidenum">
              <a:rPr lang="tr-TR" smtClean="0"/>
              <a:t>‹#›</a:t>
            </a:fld>
            <a:endParaRPr lang="tr-TR"/>
          </a:p>
        </p:txBody>
      </p:sp>
    </p:spTree>
    <p:extLst>
      <p:ext uri="{BB962C8B-B14F-4D97-AF65-F5344CB8AC3E}">
        <p14:creationId xmlns:p14="http://schemas.microsoft.com/office/powerpoint/2010/main" val="2254401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90DC54F1-9677-4E2D-8189-5C0AD81A4262}" type="datetimeFigureOut">
              <a:rPr lang="tr-TR" smtClean="0"/>
              <a:t>25.09.2020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A1FEA51-6BAA-4243-9C19-8722CF18E48A}" type="slidenum">
              <a:rPr lang="tr-TR" smtClean="0"/>
              <a:t>‹#›</a:t>
            </a:fld>
            <a:endParaRPr lang="tr-TR"/>
          </a:p>
        </p:txBody>
      </p:sp>
    </p:spTree>
    <p:extLst>
      <p:ext uri="{BB962C8B-B14F-4D97-AF65-F5344CB8AC3E}">
        <p14:creationId xmlns:p14="http://schemas.microsoft.com/office/powerpoint/2010/main" val="3310128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90DC54F1-9677-4E2D-8189-5C0AD81A4262}" type="datetimeFigureOut">
              <a:rPr lang="tr-TR" smtClean="0"/>
              <a:t>25.09.2020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A1FEA51-6BAA-4243-9C19-8722CF18E48A}" type="slidenum">
              <a:rPr lang="tr-TR" smtClean="0"/>
              <a:t>‹#›</a:t>
            </a:fld>
            <a:endParaRPr lang="tr-TR"/>
          </a:p>
        </p:txBody>
      </p:sp>
    </p:spTree>
    <p:extLst>
      <p:ext uri="{BB962C8B-B14F-4D97-AF65-F5344CB8AC3E}">
        <p14:creationId xmlns:p14="http://schemas.microsoft.com/office/powerpoint/2010/main" val="3841581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90DC54F1-9677-4E2D-8189-5C0AD81A4262}" type="datetimeFigureOut">
              <a:rPr lang="tr-TR" smtClean="0"/>
              <a:t>25.09.2020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A1FEA51-6BAA-4243-9C19-8722CF18E48A}" type="slidenum">
              <a:rPr lang="tr-TR" smtClean="0"/>
              <a:t>‹#›</a:t>
            </a:fld>
            <a:endParaRPr lang="tr-TR"/>
          </a:p>
        </p:txBody>
      </p:sp>
    </p:spTree>
    <p:extLst>
      <p:ext uri="{BB962C8B-B14F-4D97-AF65-F5344CB8AC3E}">
        <p14:creationId xmlns:p14="http://schemas.microsoft.com/office/powerpoint/2010/main" val="2658288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90DC54F1-9677-4E2D-8189-5C0AD81A4262}" type="datetimeFigureOut">
              <a:rPr lang="tr-TR" smtClean="0"/>
              <a:t>25.09.2020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A1FEA51-6BAA-4243-9C19-8722CF18E48A}" type="slidenum">
              <a:rPr lang="tr-TR" smtClean="0"/>
              <a:t>‹#›</a:t>
            </a:fld>
            <a:endParaRPr lang="tr-TR"/>
          </a:p>
        </p:txBody>
      </p:sp>
    </p:spTree>
    <p:extLst>
      <p:ext uri="{BB962C8B-B14F-4D97-AF65-F5344CB8AC3E}">
        <p14:creationId xmlns:p14="http://schemas.microsoft.com/office/powerpoint/2010/main" val="3255789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90DC54F1-9677-4E2D-8189-5C0AD81A4262}" type="datetimeFigureOut">
              <a:rPr lang="tr-TR" smtClean="0"/>
              <a:t>25.09.2020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A1FEA51-6BAA-4243-9C19-8722CF18E48A}" type="slidenum">
              <a:rPr lang="tr-TR" smtClean="0"/>
              <a:t>‹#›</a:t>
            </a:fld>
            <a:endParaRPr lang="tr-TR"/>
          </a:p>
        </p:txBody>
      </p:sp>
    </p:spTree>
    <p:extLst>
      <p:ext uri="{BB962C8B-B14F-4D97-AF65-F5344CB8AC3E}">
        <p14:creationId xmlns:p14="http://schemas.microsoft.com/office/powerpoint/2010/main" val="3422660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90DC54F1-9677-4E2D-8189-5C0AD81A4262}" type="datetimeFigureOut">
              <a:rPr lang="tr-TR" smtClean="0"/>
              <a:t>25.09.2020</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BA1FEA51-6BAA-4243-9C19-8722CF18E48A}" type="slidenum">
              <a:rPr lang="tr-TR" smtClean="0"/>
              <a:t>‹#›</a:t>
            </a:fld>
            <a:endParaRPr lang="tr-TR"/>
          </a:p>
        </p:txBody>
      </p:sp>
    </p:spTree>
    <p:extLst>
      <p:ext uri="{BB962C8B-B14F-4D97-AF65-F5344CB8AC3E}">
        <p14:creationId xmlns:p14="http://schemas.microsoft.com/office/powerpoint/2010/main" val="2231120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90DC54F1-9677-4E2D-8189-5C0AD81A4262}" type="datetimeFigureOut">
              <a:rPr lang="tr-TR" smtClean="0"/>
              <a:t>25.09.2020</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BA1FEA51-6BAA-4243-9C19-8722CF18E48A}" type="slidenum">
              <a:rPr lang="tr-TR" smtClean="0"/>
              <a:t>‹#›</a:t>
            </a:fld>
            <a:endParaRPr lang="tr-TR"/>
          </a:p>
        </p:txBody>
      </p:sp>
    </p:spTree>
    <p:extLst>
      <p:ext uri="{BB962C8B-B14F-4D97-AF65-F5344CB8AC3E}">
        <p14:creationId xmlns:p14="http://schemas.microsoft.com/office/powerpoint/2010/main" val="2782440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DC54F1-9677-4E2D-8189-5C0AD81A4262}" type="datetimeFigureOut">
              <a:rPr lang="tr-TR" smtClean="0"/>
              <a:t>25.09.2020</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BA1FEA51-6BAA-4243-9C19-8722CF18E48A}" type="slidenum">
              <a:rPr lang="tr-TR" smtClean="0"/>
              <a:t>‹#›</a:t>
            </a:fld>
            <a:endParaRPr lang="tr-TR"/>
          </a:p>
        </p:txBody>
      </p:sp>
    </p:spTree>
    <p:extLst>
      <p:ext uri="{BB962C8B-B14F-4D97-AF65-F5344CB8AC3E}">
        <p14:creationId xmlns:p14="http://schemas.microsoft.com/office/powerpoint/2010/main" val="615080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90DC54F1-9677-4E2D-8189-5C0AD81A4262}" type="datetimeFigureOut">
              <a:rPr lang="tr-TR" smtClean="0"/>
              <a:t>25.09.2020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A1FEA51-6BAA-4243-9C19-8722CF18E48A}" type="slidenum">
              <a:rPr lang="tr-TR" smtClean="0"/>
              <a:t>‹#›</a:t>
            </a:fld>
            <a:endParaRPr lang="tr-TR"/>
          </a:p>
        </p:txBody>
      </p:sp>
    </p:spTree>
    <p:extLst>
      <p:ext uri="{BB962C8B-B14F-4D97-AF65-F5344CB8AC3E}">
        <p14:creationId xmlns:p14="http://schemas.microsoft.com/office/powerpoint/2010/main" val="3437581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90DC54F1-9677-4E2D-8189-5C0AD81A4262}" type="datetimeFigureOut">
              <a:rPr lang="tr-TR" smtClean="0"/>
              <a:t>25.09.2020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A1FEA51-6BAA-4243-9C19-8722CF18E48A}" type="slidenum">
              <a:rPr lang="tr-TR" smtClean="0"/>
              <a:t>‹#›</a:t>
            </a:fld>
            <a:endParaRPr lang="tr-TR"/>
          </a:p>
        </p:txBody>
      </p:sp>
    </p:spTree>
    <p:extLst>
      <p:ext uri="{BB962C8B-B14F-4D97-AF65-F5344CB8AC3E}">
        <p14:creationId xmlns:p14="http://schemas.microsoft.com/office/powerpoint/2010/main" val="3656476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DC54F1-9677-4E2D-8189-5C0AD81A4262}" type="datetimeFigureOut">
              <a:rPr lang="tr-TR" smtClean="0"/>
              <a:t>25.09.2020</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1FEA51-6BAA-4243-9C19-8722CF18E48A}" type="slidenum">
              <a:rPr lang="tr-TR" smtClean="0"/>
              <a:t>‹#›</a:t>
            </a:fld>
            <a:endParaRPr lang="tr-TR"/>
          </a:p>
        </p:txBody>
      </p:sp>
      <p:pic>
        <p:nvPicPr>
          <p:cNvPr id="7" name="Picture 6" descr="çüfef amblem_yeni2018.jpg"/>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0700722" y="0"/>
            <a:ext cx="1426644" cy="1681915"/>
          </a:xfrm>
          <a:prstGeom prst="rect">
            <a:avLst/>
          </a:prstGeom>
        </p:spPr>
      </p:pic>
    </p:spTree>
    <p:extLst>
      <p:ext uri="{BB962C8B-B14F-4D97-AF65-F5344CB8AC3E}">
        <p14:creationId xmlns:p14="http://schemas.microsoft.com/office/powerpoint/2010/main" val="315071544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13.png"/><Relationship Id="rId2" Type="http://schemas.openxmlformats.org/officeDocument/2006/relationships/hyperlink" Target="https://www.google.com/url?sa=i&amp;url=https://www.hurriyet.com.tr/ekonomi/dyo-yuzde-50-buyuyecek-12816419&amp;psig=AOvVaw2-M7Jr9HvD3rt4IoULP6yg&amp;ust=1582700853545000&amp;source=images&amp;cd=vfe&amp;ved=0CAIQjRxqFwoTCKju0cWS7OcCFQAAAAAdAAAAABAD" TargetMode="External"/><Relationship Id="rId1" Type="http://schemas.openxmlformats.org/officeDocument/2006/relationships/slideLayout" Target="../slideLayouts/slideLayout4.xml"/><Relationship Id="rId6" Type="http://schemas.openxmlformats.org/officeDocument/2006/relationships/hyperlink" Target="https://www.google.com/url?sa=i&amp;url=https://tr.wikipedia.org/wiki/%C3%87ukurova_%C3%9Cniversitesi&amp;psig=AOvVaw1ROsjGtmzwe2N6IXmPEWRq&amp;ust=1582701020536000&amp;source=images&amp;cd=vfe&amp;ved=0CAIQjRxqFwoTCJC-p_WS7OcCFQAAAAAdAAAAABAD" TargetMode="External"/><Relationship Id="rId5" Type="http://schemas.openxmlformats.org/officeDocument/2006/relationships/image" Target="../media/image35.jpeg"/><Relationship Id="rId4" Type="http://schemas.openxmlformats.org/officeDocument/2006/relationships/hyperlink" Target="https://www.google.com/url?sa=i&amp;url=https://twitter.com/borcelik&amp;psig=AOvVaw0cgAVnejUCCPkTl3E1V996&amp;ust=1582700955026000&amp;source=images&amp;cd=vfe&amp;ved=0CAIQjRxqFwoTCPDKqNSS7OcCFQAAAAAdAAAAABAD"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google.com/url?sa=i&amp;url=https://aeroventic.fi/uutuudet/magnelis-korroosion-kestava-materiaali-kattojarjestelmiin&amp;psig=AOvVaw20Y_zPjp1hkjnQdNasKXck&amp;ust=1582719432537000&amp;source=images&amp;cd=vfe&amp;ved=0CAIQjRxqFwoTCODM5cbX7OcCFQAAAAAdAAAAABAO" TargetMode="External"/><Relationship Id="rId2" Type="http://schemas.openxmlformats.org/officeDocument/2006/relationships/image" Target="../media/image36.emf"/><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google.com/url?sa=i&amp;url=https://tr.wikipedia.org/wiki/%C3%87ukurova_%C3%9Cniversitesi&amp;psig=AOvVaw1ROsjGtmzwe2N6IXmPEWRq&amp;ust=1582701020536000&amp;source=images&amp;cd=vfe&amp;ved=0CAIQjRxqFwoTCJC-p_WS7OcCFQAAAAAdAAAAABAD" TargetMode="Externa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www.google.com/url?sa=i&amp;url=https://tr.wikipedia.org/wiki/%C3%87ukurova_%C3%9Cniversitesi&amp;psig=AOvVaw1ROsjGtmzwe2N6IXmPEWRq&amp;ust=1582701020536000&amp;source=images&amp;cd=vfe&amp;ved=0CAIQjRxqFwoTCJC-p_WS7OcCFQAAAAAdAAAAABAD" TargetMode="External"/><Relationship Id="rId2" Type="http://schemas.openxmlformats.org/officeDocument/2006/relationships/image" Target="../media/image12.jpeg"/><Relationship Id="rId1" Type="http://schemas.openxmlformats.org/officeDocument/2006/relationships/slideLayout" Target="../slideLayouts/slideLayout4.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497543" y="1413419"/>
            <a:ext cx="9144000" cy="2387600"/>
          </a:xfrm>
        </p:spPr>
        <p:txBody>
          <a:bodyPr>
            <a:normAutofit/>
          </a:bodyPr>
          <a:lstStyle/>
          <a:p>
            <a:r>
              <a:rPr lang="en-US" dirty="0" err="1" smtClean="0"/>
              <a:t>Araştırma</a:t>
            </a:r>
            <a:r>
              <a:rPr lang="en-US" dirty="0" smtClean="0"/>
              <a:t> </a:t>
            </a:r>
            <a:r>
              <a:rPr lang="en-US" dirty="0" err="1" smtClean="0"/>
              <a:t>Geliştirme</a:t>
            </a:r>
            <a:r>
              <a:rPr lang="en-US" dirty="0" smtClean="0"/>
              <a:t> </a:t>
            </a:r>
            <a:br>
              <a:rPr lang="en-US" dirty="0" smtClean="0"/>
            </a:br>
            <a:r>
              <a:rPr lang="en-US" dirty="0" err="1" smtClean="0"/>
              <a:t>Projelerimiz</a:t>
            </a:r>
            <a:endParaRPr lang="en-US" dirty="0"/>
          </a:p>
        </p:txBody>
      </p:sp>
      <p:sp>
        <p:nvSpPr>
          <p:cNvPr id="5" name="Subtitle 4"/>
          <p:cNvSpPr>
            <a:spLocks noGrp="1"/>
          </p:cNvSpPr>
          <p:nvPr>
            <p:ph type="subTitle" idx="1"/>
          </p:nvPr>
        </p:nvSpPr>
        <p:spPr>
          <a:xfrm>
            <a:off x="1524000" y="4038622"/>
            <a:ext cx="9144000" cy="1655762"/>
          </a:xfrm>
        </p:spPr>
        <p:txBody>
          <a:bodyPr>
            <a:normAutofit/>
          </a:bodyPr>
          <a:lstStyle/>
          <a:p>
            <a:r>
              <a:rPr lang="en-US" sz="3600" dirty="0" smtClean="0"/>
              <a:t>2019-2020</a:t>
            </a:r>
            <a:endParaRPr lang="en-US" sz="3600" dirty="0"/>
          </a:p>
        </p:txBody>
      </p:sp>
      <p:pic>
        <p:nvPicPr>
          <p:cNvPr id="6" name="Picture 5" descr="cukurova_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777" y="560586"/>
            <a:ext cx="1891720" cy="1886862"/>
          </a:xfrm>
          <a:prstGeom prst="rect">
            <a:avLst/>
          </a:prstGeom>
        </p:spPr>
      </p:pic>
      <p:pic>
        <p:nvPicPr>
          <p:cNvPr id="7" name="Picture 6" descr="çüfef amblem_yeni2018.jp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577663" y="0"/>
            <a:ext cx="2549703" cy="3005924"/>
          </a:xfrm>
          <a:prstGeom prst="rect">
            <a:avLst/>
          </a:prstGeom>
        </p:spPr>
      </p:pic>
    </p:spTree>
    <p:extLst>
      <p:ext uri="{BB962C8B-B14F-4D97-AF65-F5344CB8AC3E}">
        <p14:creationId xmlns:p14="http://schemas.microsoft.com/office/powerpoint/2010/main" val="1547269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F03739F-DC74-40ED-972A-DE02505145AF}"/>
              </a:ext>
            </a:extLst>
          </p:cNvPr>
          <p:cNvSpPr>
            <a:spLocks noGrp="1"/>
          </p:cNvSpPr>
          <p:nvPr>
            <p:ph type="title"/>
          </p:nvPr>
        </p:nvSpPr>
        <p:spPr>
          <a:xfrm>
            <a:off x="428101" y="198005"/>
            <a:ext cx="10515600" cy="1325563"/>
          </a:xfrm>
        </p:spPr>
        <p:txBody>
          <a:bodyPr>
            <a:normAutofit/>
          </a:bodyPr>
          <a:lstStyle/>
          <a:p>
            <a:r>
              <a:rPr lang="en-US" sz="3200" b="1" dirty="0">
                <a:solidFill>
                  <a:srgbClr val="000000"/>
                </a:solidFill>
                <a:ea typeface="Times New Roman"/>
              </a:rPr>
              <a:t>Combining forces for a novel European facility for neutrino-antineutrino symmetry-violation discovery (</a:t>
            </a:r>
            <a:r>
              <a:rPr lang="en-US" sz="3200" b="1" dirty="0" err="1" smtClean="0">
                <a:solidFill>
                  <a:srgbClr val="000000"/>
                </a:solidFill>
                <a:ea typeface="Times New Roman"/>
              </a:rPr>
              <a:t>EuroNuNet</a:t>
            </a:r>
            <a:r>
              <a:rPr lang="en-US" sz="3200" b="1" dirty="0" smtClean="0">
                <a:solidFill>
                  <a:srgbClr val="000000"/>
                </a:solidFill>
                <a:ea typeface="Times New Roman"/>
              </a:rPr>
              <a:t>)</a:t>
            </a:r>
            <a:endParaRPr lang="en-US" sz="3200" dirty="0"/>
          </a:p>
        </p:txBody>
      </p:sp>
      <p:sp>
        <p:nvSpPr>
          <p:cNvPr id="3" name="İçerik Yer Tutucusu 2">
            <a:extLst>
              <a:ext uri="{FF2B5EF4-FFF2-40B4-BE49-F238E27FC236}">
                <a16:creationId xmlns:a16="http://schemas.microsoft.com/office/drawing/2014/main" id="{12FC2E4D-748C-4CCC-A4DE-36AABBB9F6A9}"/>
              </a:ext>
            </a:extLst>
          </p:cNvPr>
          <p:cNvSpPr>
            <a:spLocks noGrp="1"/>
          </p:cNvSpPr>
          <p:nvPr>
            <p:ph sz="half" idx="1"/>
          </p:nvPr>
        </p:nvSpPr>
        <p:spPr>
          <a:xfrm>
            <a:off x="428101" y="2527532"/>
            <a:ext cx="5915907" cy="3165353"/>
          </a:xfrm>
        </p:spPr>
        <p:txBody>
          <a:bodyPr>
            <a:noAutofit/>
          </a:bodyPr>
          <a:lstStyle/>
          <a:p>
            <a:r>
              <a:rPr lang="tr-TR" sz="2400" b="1" dirty="0" smtClean="0"/>
              <a:t>Destekleyen </a:t>
            </a:r>
            <a:r>
              <a:rPr lang="tr-TR" sz="2400" b="1" dirty="0"/>
              <a:t>Kurum</a:t>
            </a:r>
            <a:r>
              <a:rPr lang="tr-TR" sz="2400" b="1" dirty="0" smtClean="0"/>
              <a:t>:</a:t>
            </a:r>
            <a:r>
              <a:rPr lang="en-US" sz="2400" dirty="0"/>
              <a:t> </a:t>
            </a:r>
            <a:r>
              <a:rPr lang="en-US" sz="2400" dirty="0" smtClean="0"/>
              <a:t>European </a:t>
            </a:r>
            <a:r>
              <a:rPr lang="en-US" sz="2400" dirty="0"/>
              <a:t>Cooperation in Science and </a:t>
            </a:r>
            <a:r>
              <a:rPr lang="en-US" sz="2400" dirty="0" smtClean="0"/>
              <a:t>Technology - EU </a:t>
            </a:r>
            <a:r>
              <a:rPr lang="en-US" sz="2400" dirty="0"/>
              <a:t>Framework </a:t>
            </a:r>
            <a:r>
              <a:rPr lang="en-US" sz="2400" dirty="0" err="1"/>
              <a:t>Programme</a:t>
            </a:r>
            <a:r>
              <a:rPr lang="en-US" sz="2400" dirty="0"/>
              <a:t> Horizon 2020</a:t>
            </a:r>
          </a:p>
          <a:p>
            <a:r>
              <a:rPr lang="en-US" sz="2400" b="1" dirty="0" err="1" smtClean="0"/>
              <a:t>Proje</a:t>
            </a:r>
            <a:r>
              <a:rPr lang="en-US" sz="2400" b="1" dirty="0" smtClean="0"/>
              <a:t> </a:t>
            </a:r>
            <a:r>
              <a:rPr lang="en-US" sz="2400" b="1" dirty="0" err="1" smtClean="0"/>
              <a:t>süresi</a:t>
            </a:r>
            <a:r>
              <a:rPr lang="en-US" sz="2400" b="1" dirty="0" smtClean="0"/>
              <a:t>:</a:t>
            </a:r>
            <a:r>
              <a:rPr lang="en-US" sz="2400" dirty="0"/>
              <a:t> 03.03.2015-02.03.2020</a:t>
            </a:r>
            <a:endParaRPr lang="en-US" sz="2400" dirty="0" smtClean="0"/>
          </a:p>
          <a:p>
            <a:r>
              <a:rPr lang="en-US" sz="2400" b="1" dirty="0" err="1" smtClean="0"/>
              <a:t>Proje</a:t>
            </a:r>
            <a:r>
              <a:rPr lang="en-US" sz="2400" b="1" dirty="0" smtClean="0"/>
              <a:t> </a:t>
            </a:r>
            <a:r>
              <a:rPr lang="en-US" sz="2400" b="1" dirty="0" err="1" smtClean="0"/>
              <a:t>Kodu</a:t>
            </a:r>
            <a:r>
              <a:rPr lang="en-US" sz="2400" b="1" dirty="0" smtClean="0"/>
              <a:t>: </a:t>
            </a:r>
            <a:r>
              <a:rPr lang="fr-FR" sz="2400" dirty="0"/>
              <a:t>COST Action </a:t>
            </a:r>
            <a:r>
              <a:rPr lang="fr-FR" sz="2400" dirty="0" smtClean="0"/>
              <a:t>CA15139</a:t>
            </a:r>
            <a:endParaRPr lang="tr-TR" sz="2400" dirty="0" smtClean="0"/>
          </a:p>
          <a:p>
            <a:pPr marL="0" indent="0">
              <a:buNone/>
            </a:pPr>
            <a:r>
              <a:rPr lang="en-US" sz="2400" b="1" dirty="0" err="1" smtClean="0"/>
              <a:t>Koordinatör</a:t>
            </a:r>
            <a:r>
              <a:rPr lang="en-US" sz="2400" b="1" dirty="0"/>
              <a:t>: </a:t>
            </a:r>
            <a:r>
              <a:rPr lang="tr-TR" sz="2400" b="1" dirty="0"/>
              <a:t> </a:t>
            </a:r>
            <a:r>
              <a:rPr lang="tr-TR" sz="2400" dirty="0" err="1"/>
              <a:t>Marcos</a:t>
            </a:r>
            <a:r>
              <a:rPr lang="tr-TR" sz="2400" dirty="0"/>
              <a:t> </a:t>
            </a:r>
            <a:r>
              <a:rPr lang="tr-TR" sz="2400" dirty="0" err="1"/>
              <a:t>Dracos</a:t>
            </a:r>
            <a:r>
              <a:rPr lang="tr-TR" sz="2400" dirty="0"/>
              <a:t>, Fransa</a:t>
            </a:r>
            <a:endParaRPr lang="en-US" sz="2400" dirty="0"/>
          </a:p>
          <a:p>
            <a:pPr marL="0" indent="0">
              <a:buNone/>
            </a:pPr>
            <a:r>
              <a:rPr lang="en-US" sz="2400" b="1" dirty="0" err="1" smtClean="0"/>
              <a:t>Araştırıcı</a:t>
            </a:r>
            <a:r>
              <a:rPr lang="en-US" sz="2400" dirty="0" smtClean="0"/>
              <a:t>: </a:t>
            </a:r>
            <a:r>
              <a:rPr lang="en-US" sz="2400" dirty="0" err="1" smtClean="0"/>
              <a:t>Prof.Dr</a:t>
            </a:r>
            <a:r>
              <a:rPr lang="en-US" sz="2400" dirty="0" smtClean="0"/>
              <a:t>. </a:t>
            </a:r>
            <a:r>
              <a:rPr lang="en-US" sz="2400" dirty="0" err="1" smtClean="0"/>
              <a:t>Aysel</a:t>
            </a:r>
            <a:r>
              <a:rPr lang="en-US" sz="2400" dirty="0" smtClean="0"/>
              <a:t> </a:t>
            </a:r>
            <a:r>
              <a:rPr lang="en-US" sz="2400" dirty="0" err="1" smtClean="0"/>
              <a:t>Kayış</a:t>
            </a:r>
            <a:r>
              <a:rPr lang="en-US" sz="2400" dirty="0" smtClean="0"/>
              <a:t> </a:t>
            </a:r>
            <a:r>
              <a:rPr lang="en-US" sz="2400" dirty="0" err="1" smtClean="0"/>
              <a:t>Topaksu</a:t>
            </a:r>
            <a:r>
              <a:rPr lang="en-US" sz="2400" dirty="0" smtClean="0"/>
              <a:t>(</a:t>
            </a:r>
            <a:r>
              <a:rPr lang="en-US" sz="2400" dirty="0" err="1" smtClean="0"/>
              <a:t>Fizik</a:t>
            </a:r>
            <a:r>
              <a:rPr lang="en-US" sz="2400" dirty="0" smtClean="0"/>
              <a:t>)</a:t>
            </a:r>
            <a:endParaRPr lang="en-US" sz="2400" dirty="0"/>
          </a:p>
          <a:p>
            <a:pPr marL="0" indent="0">
              <a:buNone/>
            </a:pPr>
            <a:endParaRPr lang="tr-TR" sz="2400" dirty="0"/>
          </a:p>
          <a:p>
            <a:endParaRPr lang="tr-TR" sz="2400" dirty="0"/>
          </a:p>
          <a:p>
            <a:endParaRPr lang="tr-TR" sz="2400" dirty="0"/>
          </a:p>
        </p:txBody>
      </p:sp>
      <p:sp>
        <p:nvSpPr>
          <p:cNvPr id="8" name="İçerik Yer Tutucusu 10">
            <a:extLst>
              <a:ext uri="{FF2B5EF4-FFF2-40B4-BE49-F238E27FC236}">
                <a16:creationId xmlns:a16="http://schemas.microsoft.com/office/drawing/2014/main" id="{21CCB202-FB35-4072-96CF-826DAF2525BD}"/>
              </a:ext>
            </a:extLst>
          </p:cNvPr>
          <p:cNvSpPr>
            <a:spLocks noGrp="1"/>
          </p:cNvSpPr>
          <p:nvPr>
            <p:ph sz="half" idx="2"/>
          </p:nvPr>
        </p:nvSpPr>
        <p:spPr>
          <a:xfrm>
            <a:off x="6764591" y="1671804"/>
            <a:ext cx="4951641" cy="855728"/>
          </a:xfrm>
        </p:spPr>
        <p:txBody>
          <a:bodyPr>
            <a:noAutofit/>
          </a:bodyPr>
          <a:lstStyle/>
          <a:p>
            <a:pPr marL="0" indent="0">
              <a:buNone/>
            </a:pPr>
            <a:r>
              <a:rPr lang="tr-TR" sz="2000" b="1" dirty="0" smtClean="0"/>
              <a:t>Ortaklar</a:t>
            </a:r>
            <a:r>
              <a:rPr lang="tr-TR" sz="2000" dirty="0" smtClean="0"/>
              <a:t>: Almanya, Bulgaristan, Fransa, Hırvatistan, İngiltere, İtalya</a:t>
            </a:r>
            <a:r>
              <a:rPr lang="tr-TR" sz="2000" dirty="0"/>
              <a:t>, İspanya, </a:t>
            </a:r>
            <a:r>
              <a:rPr lang="tr-TR" sz="2000" dirty="0" smtClean="0"/>
              <a:t>İsviçre, Norveç, Polonya, Türkiye, Yunanistan</a:t>
            </a:r>
            <a:endParaRPr lang="tr-TR" sz="2000" dirty="0"/>
          </a:p>
        </p:txBody>
      </p:sp>
      <p:pic>
        <p:nvPicPr>
          <p:cNvPr id="5" name="Picture 4"/>
          <p:cNvPicPr>
            <a:picLocks noChangeAspect="1"/>
          </p:cNvPicPr>
          <p:nvPr/>
        </p:nvPicPr>
        <p:blipFill>
          <a:blip r:embed="rId2"/>
          <a:stretch>
            <a:fillRect/>
          </a:stretch>
        </p:blipFill>
        <p:spPr>
          <a:xfrm>
            <a:off x="7152310" y="2923786"/>
            <a:ext cx="4213830" cy="3418250"/>
          </a:xfrm>
          <a:prstGeom prst="rect">
            <a:avLst/>
          </a:prstGeom>
        </p:spPr>
      </p:pic>
    </p:spTree>
    <p:extLst>
      <p:ext uri="{BB962C8B-B14F-4D97-AF65-F5344CB8AC3E}">
        <p14:creationId xmlns:p14="http://schemas.microsoft.com/office/powerpoint/2010/main" val="4171439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F03739F-DC74-40ED-972A-DE02505145AF}"/>
              </a:ext>
            </a:extLst>
          </p:cNvPr>
          <p:cNvSpPr>
            <a:spLocks noGrp="1"/>
          </p:cNvSpPr>
          <p:nvPr>
            <p:ph type="title"/>
          </p:nvPr>
        </p:nvSpPr>
        <p:spPr>
          <a:xfrm>
            <a:off x="838200" y="198005"/>
            <a:ext cx="10515600" cy="1325563"/>
          </a:xfrm>
        </p:spPr>
        <p:txBody>
          <a:bodyPr>
            <a:normAutofit/>
          </a:bodyPr>
          <a:lstStyle/>
          <a:p>
            <a:r>
              <a:rPr lang="en-US" sz="3200" b="1" dirty="0"/>
              <a:t>Vector Boson Scattering Coordination and Action Network</a:t>
            </a:r>
            <a:endParaRPr lang="en-US" sz="3200" dirty="0"/>
          </a:p>
        </p:txBody>
      </p:sp>
      <p:sp>
        <p:nvSpPr>
          <p:cNvPr id="3" name="İçerik Yer Tutucusu 2">
            <a:extLst>
              <a:ext uri="{FF2B5EF4-FFF2-40B4-BE49-F238E27FC236}">
                <a16:creationId xmlns:a16="http://schemas.microsoft.com/office/drawing/2014/main" id="{12FC2E4D-748C-4CCC-A4DE-36AABBB9F6A9}"/>
              </a:ext>
            </a:extLst>
          </p:cNvPr>
          <p:cNvSpPr>
            <a:spLocks noGrp="1"/>
          </p:cNvSpPr>
          <p:nvPr>
            <p:ph sz="half" idx="1"/>
          </p:nvPr>
        </p:nvSpPr>
        <p:spPr>
          <a:xfrm>
            <a:off x="513293" y="1786568"/>
            <a:ext cx="5175094" cy="4232993"/>
          </a:xfrm>
        </p:spPr>
        <p:txBody>
          <a:bodyPr>
            <a:noAutofit/>
          </a:bodyPr>
          <a:lstStyle/>
          <a:p>
            <a:r>
              <a:rPr lang="tr-TR" sz="2400" b="1" dirty="0" smtClean="0"/>
              <a:t>Destekleyen </a:t>
            </a:r>
            <a:r>
              <a:rPr lang="tr-TR" sz="2400" b="1" dirty="0"/>
              <a:t>Kurum</a:t>
            </a:r>
            <a:r>
              <a:rPr lang="tr-TR" sz="2400" b="1" dirty="0" smtClean="0"/>
              <a:t>:</a:t>
            </a:r>
            <a:r>
              <a:rPr lang="en-US" sz="2400" dirty="0"/>
              <a:t> </a:t>
            </a:r>
            <a:r>
              <a:rPr lang="en-US" sz="2400" dirty="0" smtClean="0"/>
              <a:t>European </a:t>
            </a:r>
            <a:r>
              <a:rPr lang="en-US" sz="2400" dirty="0"/>
              <a:t>Cooperation in Science and </a:t>
            </a:r>
            <a:r>
              <a:rPr lang="en-US" sz="2400" dirty="0" smtClean="0"/>
              <a:t>Technology - EU </a:t>
            </a:r>
            <a:r>
              <a:rPr lang="en-US" sz="2400" dirty="0"/>
              <a:t>Framework </a:t>
            </a:r>
            <a:r>
              <a:rPr lang="en-US" sz="2400" dirty="0" err="1"/>
              <a:t>Programme</a:t>
            </a:r>
            <a:r>
              <a:rPr lang="en-US" sz="2400" dirty="0"/>
              <a:t> Horizon 2020</a:t>
            </a:r>
          </a:p>
          <a:p>
            <a:r>
              <a:rPr lang="tr-TR" sz="2400" b="1" dirty="0" smtClean="0"/>
              <a:t>Ortaklar</a:t>
            </a:r>
            <a:r>
              <a:rPr lang="tr-TR" sz="2400" dirty="0"/>
              <a:t>: 28 </a:t>
            </a:r>
            <a:r>
              <a:rPr lang="tr-TR" sz="2400" dirty="0" smtClean="0"/>
              <a:t>Ülke</a:t>
            </a:r>
            <a:endParaRPr lang="en-US" sz="2400" dirty="0"/>
          </a:p>
          <a:p>
            <a:r>
              <a:rPr lang="en-US" sz="2400" b="1" dirty="0" err="1" smtClean="0"/>
              <a:t>Proje</a:t>
            </a:r>
            <a:r>
              <a:rPr lang="en-US" sz="2400" b="1" dirty="0" smtClean="0"/>
              <a:t> </a:t>
            </a:r>
            <a:r>
              <a:rPr lang="en-US" sz="2400" b="1" dirty="0" err="1" smtClean="0"/>
              <a:t>süresi</a:t>
            </a:r>
            <a:r>
              <a:rPr lang="en-US" sz="2400" b="1" dirty="0" smtClean="0"/>
              <a:t>:</a:t>
            </a:r>
            <a:r>
              <a:rPr lang="en-US" sz="2400" dirty="0"/>
              <a:t> 30.05.2017-29.02.2021</a:t>
            </a:r>
            <a:endParaRPr lang="en-US" sz="2400" dirty="0" smtClean="0"/>
          </a:p>
          <a:p>
            <a:r>
              <a:rPr lang="en-US" sz="2400" b="1" dirty="0" err="1" smtClean="0"/>
              <a:t>Proje</a:t>
            </a:r>
            <a:r>
              <a:rPr lang="en-US" sz="2400" b="1" dirty="0" smtClean="0"/>
              <a:t> </a:t>
            </a:r>
            <a:r>
              <a:rPr lang="en-US" sz="2400" b="1" dirty="0" err="1" smtClean="0"/>
              <a:t>Kodu</a:t>
            </a:r>
            <a:r>
              <a:rPr lang="en-US" sz="2400" b="1" dirty="0" smtClean="0"/>
              <a:t>: </a:t>
            </a:r>
            <a:r>
              <a:rPr lang="fr-FR" sz="2400" dirty="0"/>
              <a:t>COST Action </a:t>
            </a:r>
            <a:r>
              <a:rPr lang="is-IS" sz="2400" dirty="0"/>
              <a:t>CA16108</a:t>
            </a:r>
            <a:r>
              <a:rPr lang="fr-FR" sz="2400" dirty="0" smtClean="0"/>
              <a:t> </a:t>
            </a:r>
            <a:endParaRPr lang="tr-TR" sz="2400" dirty="0" smtClean="0"/>
          </a:p>
          <a:p>
            <a:pPr marL="0" indent="0">
              <a:buNone/>
            </a:pPr>
            <a:r>
              <a:rPr lang="en-US" sz="2400" b="1" dirty="0" err="1" smtClean="0"/>
              <a:t>Koordinatör</a:t>
            </a:r>
            <a:r>
              <a:rPr lang="en-US" sz="2400" b="1" dirty="0"/>
              <a:t>: </a:t>
            </a:r>
            <a:r>
              <a:rPr lang="tr-TR" sz="2400" b="1" dirty="0"/>
              <a:t> </a:t>
            </a:r>
            <a:r>
              <a:rPr lang="tr-TR" sz="2400" dirty="0" err="1"/>
              <a:t>Pietro</a:t>
            </a:r>
            <a:r>
              <a:rPr lang="tr-TR" sz="2400" dirty="0"/>
              <a:t> </a:t>
            </a:r>
            <a:r>
              <a:rPr lang="tr-TR" sz="2400" dirty="0" err="1"/>
              <a:t>Govoni</a:t>
            </a:r>
            <a:r>
              <a:rPr lang="tr-TR" sz="2400" dirty="0"/>
              <a:t>, İtalya</a:t>
            </a:r>
          </a:p>
          <a:p>
            <a:pPr marL="0" indent="0">
              <a:buNone/>
            </a:pPr>
            <a:r>
              <a:rPr lang="en-US" sz="2400" b="1" dirty="0" err="1" smtClean="0"/>
              <a:t>Araştırıcı</a:t>
            </a:r>
            <a:r>
              <a:rPr lang="en-US" sz="2400" dirty="0" smtClean="0"/>
              <a:t>: </a:t>
            </a:r>
            <a:r>
              <a:rPr lang="en-US" sz="2400" dirty="0" err="1" smtClean="0"/>
              <a:t>Prof.Dr</a:t>
            </a:r>
            <a:r>
              <a:rPr lang="en-US" sz="2400" dirty="0" smtClean="0"/>
              <a:t>. </a:t>
            </a:r>
            <a:r>
              <a:rPr lang="en-US" sz="2400" dirty="0" err="1" smtClean="0"/>
              <a:t>Aysel</a:t>
            </a:r>
            <a:r>
              <a:rPr lang="en-US" sz="2400" dirty="0" smtClean="0"/>
              <a:t> </a:t>
            </a:r>
            <a:r>
              <a:rPr lang="en-US" sz="2400" dirty="0" err="1" smtClean="0"/>
              <a:t>Kayış</a:t>
            </a:r>
            <a:r>
              <a:rPr lang="en-US" sz="2400" dirty="0" smtClean="0"/>
              <a:t> </a:t>
            </a:r>
            <a:r>
              <a:rPr lang="en-US" sz="2400" dirty="0" err="1" smtClean="0"/>
              <a:t>Topaksu</a:t>
            </a:r>
            <a:r>
              <a:rPr lang="en-US" sz="2400" dirty="0" smtClean="0"/>
              <a:t>(</a:t>
            </a:r>
            <a:r>
              <a:rPr lang="en-US" sz="2400" dirty="0" err="1" smtClean="0"/>
              <a:t>Fizik</a:t>
            </a:r>
            <a:r>
              <a:rPr lang="en-US" sz="2400" dirty="0" smtClean="0"/>
              <a:t>)</a:t>
            </a:r>
            <a:endParaRPr lang="en-US" sz="2400" dirty="0"/>
          </a:p>
          <a:p>
            <a:pPr marL="0" indent="0">
              <a:buNone/>
            </a:pPr>
            <a:endParaRPr lang="tr-TR" sz="2400" dirty="0"/>
          </a:p>
          <a:p>
            <a:endParaRPr lang="tr-TR" sz="2400" dirty="0"/>
          </a:p>
          <a:p>
            <a:endParaRPr lang="tr-TR" sz="2400" dirty="0"/>
          </a:p>
        </p:txBody>
      </p:sp>
      <p:pic>
        <p:nvPicPr>
          <p:cNvPr id="4" name="Picture 3"/>
          <p:cNvPicPr>
            <a:picLocks noChangeAspect="1"/>
          </p:cNvPicPr>
          <p:nvPr/>
        </p:nvPicPr>
        <p:blipFill>
          <a:blip r:embed="rId2"/>
          <a:stretch>
            <a:fillRect/>
          </a:stretch>
        </p:blipFill>
        <p:spPr>
          <a:xfrm>
            <a:off x="5987214" y="1905091"/>
            <a:ext cx="5953412" cy="3968941"/>
          </a:xfrm>
          <a:prstGeom prst="rect">
            <a:avLst/>
          </a:prstGeom>
        </p:spPr>
      </p:pic>
    </p:spTree>
    <p:extLst>
      <p:ext uri="{BB962C8B-B14F-4D97-AF65-F5344CB8AC3E}">
        <p14:creationId xmlns:p14="http://schemas.microsoft.com/office/powerpoint/2010/main" val="29601098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F03739F-DC74-40ED-972A-DE02505145AF}"/>
              </a:ext>
            </a:extLst>
          </p:cNvPr>
          <p:cNvSpPr>
            <a:spLocks noGrp="1"/>
          </p:cNvSpPr>
          <p:nvPr>
            <p:ph type="title"/>
          </p:nvPr>
        </p:nvSpPr>
        <p:spPr>
          <a:xfrm>
            <a:off x="838200" y="198005"/>
            <a:ext cx="10515600" cy="1325563"/>
          </a:xfrm>
        </p:spPr>
        <p:txBody>
          <a:bodyPr>
            <a:normAutofit/>
          </a:bodyPr>
          <a:lstStyle/>
          <a:p>
            <a:r>
              <a:rPr lang="de-DE" sz="3200" b="1" dirty="0" err="1" smtClean="0"/>
              <a:t>Hooking</a:t>
            </a:r>
            <a:r>
              <a:rPr lang="de-DE" sz="3200" b="1" dirty="0" smtClean="0"/>
              <a:t> </a:t>
            </a:r>
            <a:r>
              <a:rPr lang="de-DE" sz="3200" b="1" dirty="0" err="1"/>
              <a:t>T</a:t>
            </a:r>
            <a:r>
              <a:rPr lang="de-DE" sz="3200" b="1" dirty="0" err="1" smtClean="0"/>
              <a:t>ogether</a:t>
            </a:r>
            <a:r>
              <a:rPr lang="de-DE" sz="3200" b="1" dirty="0" smtClean="0"/>
              <a:t> </a:t>
            </a:r>
            <a:r>
              <a:rPr lang="de-DE" sz="3200" b="1" dirty="0"/>
              <a:t>E</a:t>
            </a:r>
            <a:r>
              <a:rPr lang="de-DE" sz="3200" b="1" dirty="0" smtClean="0"/>
              <a:t>uropean </a:t>
            </a:r>
            <a:r>
              <a:rPr lang="de-DE" sz="3200" b="1" dirty="0"/>
              <a:t>R</a:t>
            </a:r>
            <a:r>
              <a:rPr lang="de-DE" sz="3200" b="1" dirty="0" smtClean="0"/>
              <a:t>esearch in ALD (</a:t>
            </a:r>
            <a:r>
              <a:rPr lang="de-DE" sz="3200" b="1" dirty="0"/>
              <a:t>HERALD)</a:t>
            </a:r>
          </a:p>
        </p:txBody>
      </p:sp>
      <p:sp>
        <p:nvSpPr>
          <p:cNvPr id="3" name="İçerik Yer Tutucusu 2">
            <a:extLst>
              <a:ext uri="{FF2B5EF4-FFF2-40B4-BE49-F238E27FC236}">
                <a16:creationId xmlns:a16="http://schemas.microsoft.com/office/drawing/2014/main" id="{12FC2E4D-748C-4CCC-A4DE-36AABBB9F6A9}"/>
              </a:ext>
            </a:extLst>
          </p:cNvPr>
          <p:cNvSpPr>
            <a:spLocks noGrp="1"/>
          </p:cNvSpPr>
          <p:nvPr>
            <p:ph sz="half" idx="1"/>
          </p:nvPr>
        </p:nvSpPr>
        <p:spPr>
          <a:xfrm>
            <a:off x="566209" y="2289301"/>
            <a:ext cx="5697570" cy="3165353"/>
          </a:xfrm>
        </p:spPr>
        <p:txBody>
          <a:bodyPr>
            <a:noAutofit/>
          </a:bodyPr>
          <a:lstStyle/>
          <a:p>
            <a:r>
              <a:rPr lang="tr-TR" sz="2400" b="1" dirty="0" smtClean="0"/>
              <a:t>Destekleyen </a:t>
            </a:r>
            <a:r>
              <a:rPr lang="tr-TR" sz="2400" b="1" dirty="0"/>
              <a:t>Kurum</a:t>
            </a:r>
            <a:r>
              <a:rPr lang="tr-TR" sz="2400" b="1" dirty="0" smtClean="0"/>
              <a:t>:</a:t>
            </a:r>
            <a:r>
              <a:rPr lang="en-US" sz="2400" dirty="0"/>
              <a:t> </a:t>
            </a:r>
            <a:r>
              <a:rPr lang="en-US" sz="2400" dirty="0" smtClean="0"/>
              <a:t>European </a:t>
            </a:r>
            <a:r>
              <a:rPr lang="en-US" sz="2400" dirty="0"/>
              <a:t>Cooperation in Science and </a:t>
            </a:r>
            <a:r>
              <a:rPr lang="en-US" sz="2400" dirty="0" smtClean="0"/>
              <a:t>Technology - EU </a:t>
            </a:r>
            <a:r>
              <a:rPr lang="en-US" sz="2400" dirty="0"/>
              <a:t>Framework </a:t>
            </a:r>
            <a:r>
              <a:rPr lang="en-US" sz="2400" dirty="0" err="1"/>
              <a:t>Programme</a:t>
            </a:r>
            <a:r>
              <a:rPr lang="en-US" sz="2400" dirty="0"/>
              <a:t> Horizon </a:t>
            </a:r>
            <a:r>
              <a:rPr lang="en-US" sz="2400" dirty="0" smtClean="0"/>
              <a:t>2020</a:t>
            </a:r>
            <a:endParaRPr lang="en-US" sz="2400" dirty="0"/>
          </a:p>
          <a:p>
            <a:r>
              <a:rPr lang="en-US" sz="2400" b="1" dirty="0" err="1" smtClean="0"/>
              <a:t>Proje</a:t>
            </a:r>
            <a:r>
              <a:rPr lang="en-US" sz="2400" b="1" dirty="0" smtClean="0"/>
              <a:t> </a:t>
            </a:r>
            <a:r>
              <a:rPr lang="en-US" sz="2400" b="1" dirty="0" err="1" smtClean="0"/>
              <a:t>süresi</a:t>
            </a:r>
            <a:r>
              <a:rPr lang="en-US" sz="2400" b="1" dirty="0" smtClean="0"/>
              <a:t>:</a:t>
            </a:r>
            <a:r>
              <a:rPr lang="en-US" sz="2400" dirty="0"/>
              <a:t> </a:t>
            </a:r>
            <a:r>
              <a:rPr lang="en-US" sz="2400" dirty="0" smtClean="0"/>
              <a:t>04.12.2014 </a:t>
            </a:r>
            <a:r>
              <a:rPr lang="mr-IN" sz="2400" dirty="0" smtClean="0"/>
              <a:t>–</a:t>
            </a:r>
            <a:r>
              <a:rPr lang="en-US" sz="2400" dirty="0" smtClean="0"/>
              <a:t> 04.12.2018</a:t>
            </a:r>
          </a:p>
          <a:p>
            <a:r>
              <a:rPr lang="en-US" sz="2400" b="1" dirty="0" err="1" smtClean="0"/>
              <a:t>Proje</a:t>
            </a:r>
            <a:r>
              <a:rPr lang="en-US" sz="2400" b="1" dirty="0" smtClean="0"/>
              <a:t> </a:t>
            </a:r>
            <a:r>
              <a:rPr lang="en-US" sz="2400" b="1" dirty="0" err="1" smtClean="0"/>
              <a:t>Kodu</a:t>
            </a:r>
            <a:r>
              <a:rPr lang="en-US" sz="2400" b="1" dirty="0" smtClean="0"/>
              <a:t>: </a:t>
            </a:r>
            <a:r>
              <a:rPr lang="en-US" sz="2400" dirty="0"/>
              <a:t>COST Action </a:t>
            </a:r>
            <a:r>
              <a:rPr lang="en-US" sz="2400" dirty="0" smtClean="0"/>
              <a:t>MP1402</a:t>
            </a:r>
            <a:endParaRPr lang="tr-TR" sz="2400" dirty="0" smtClean="0"/>
          </a:p>
          <a:p>
            <a:pPr marL="0" indent="0">
              <a:buNone/>
            </a:pPr>
            <a:r>
              <a:rPr lang="en-US" sz="2400" b="1" dirty="0" err="1" smtClean="0"/>
              <a:t>Koordinatör</a:t>
            </a:r>
            <a:r>
              <a:rPr lang="en-US" sz="2400" b="1" dirty="0"/>
              <a:t>: </a:t>
            </a:r>
            <a:r>
              <a:rPr lang="tr-TR" sz="2400" b="1" dirty="0"/>
              <a:t> </a:t>
            </a:r>
            <a:r>
              <a:rPr lang="en-US" sz="2400" dirty="0"/>
              <a:t>Simon ELLIOTT</a:t>
            </a:r>
            <a:endParaRPr lang="en-US" sz="2400" dirty="0" smtClean="0"/>
          </a:p>
          <a:p>
            <a:pPr marL="0" indent="0">
              <a:buNone/>
            </a:pPr>
            <a:r>
              <a:rPr lang="en-US" sz="2400" b="1" dirty="0" err="1" smtClean="0"/>
              <a:t>Araştırıcı</a:t>
            </a:r>
            <a:r>
              <a:rPr lang="en-US" sz="2400" dirty="0" smtClean="0"/>
              <a:t>: </a:t>
            </a:r>
            <a:r>
              <a:rPr lang="en-US" sz="2400" dirty="0" err="1" smtClean="0"/>
              <a:t>Prof.Dr</a:t>
            </a:r>
            <a:r>
              <a:rPr lang="en-US" sz="2400" dirty="0" smtClean="0"/>
              <a:t>. </a:t>
            </a:r>
            <a:r>
              <a:rPr lang="en-US" sz="2400" dirty="0" err="1" smtClean="0"/>
              <a:t>Hamide</a:t>
            </a:r>
            <a:r>
              <a:rPr lang="en-US" sz="2400" dirty="0" smtClean="0"/>
              <a:t> </a:t>
            </a:r>
            <a:r>
              <a:rPr lang="en-US" sz="2400" dirty="0" err="1" smtClean="0"/>
              <a:t>Kavak</a:t>
            </a:r>
            <a:r>
              <a:rPr lang="en-US" sz="2400" dirty="0"/>
              <a:t> (</a:t>
            </a:r>
            <a:r>
              <a:rPr lang="en-US" sz="2400" dirty="0" err="1"/>
              <a:t>Fizik</a:t>
            </a:r>
            <a:r>
              <a:rPr lang="en-US" sz="2400" dirty="0"/>
              <a:t>)</a:t>
            </a:r>
            <a:endParaRPr lang="en-US" sz="2400" dirty="0" smtClean="0"/>
          </a:p>
          <a:p>
            <a:pPr marL="0" indent="0">
              <a:buNone/>
            </a:pPr>
            <a:endParaRPr lang="tr-TR" sz="2400" dirty="0"/>
          </a:p>
          <a:p>
            <a:endParaRPr lang="tr-TR" sz="2400" dirty="0"/>
          </a:p>
          <a:p>
            <a:endParaRPr lang="tr-TR" sz="2400" dirty="0"/>
          </a:p>
        </p:txBody>
      </p:sp>
      <p:pic>
        <p:nvPicPr>
          <p:cNvPr id="8"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6786953" y="2480187"/>
            <a:ext cx="4467201" cy="3256305"/>
          </a:xfrm>
          <a:prstGeom prst="rect">
            <a:avLst/>
          </a:prstGeom>
          <a:noFill/>
          <a:ln>
            <a:noFill/>
          </a:ln>
          <a:extLst/>
        </p:spPr>
      </p:pic>
    </p:spTree>
    <p:extLst>
      <p:ext uri="{BB962C8B-B14F-4D97-AF65-F5344CB8AC3E}">
        <p14:creationId xmlns:p14="http://schemas.microsoft.com/office/powerpoint/2010/main" val="2803752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F03739F-DC74-40ED-972A-DE02505145AF}"/>
              </a:ext>
            </a:extLst>
          </p:cNvPr>
          <p:cNvSpPr>
            <a:spLocks noGrp="1"/>
          </p:cNvSpPr>
          <p:nvPr>
            <p:ph type="title"/>
          </p:nvPr>
        </p:nvSpPr>
        <p:spPr>
          <a:xfrm>
            <a:off x="838200" y="198005"/>
            <a:ext cx="10515600" cy="1325563"/>
          </a:xfrm>
        </p:spPr>
        <p:txBody>
          <a:bodyPr>
            <a:normAutofit/>
          </a:bodyPr>
          <a:lstStyle/>
          <a:p>
            <a:r>
              <a:rPr lang="en-US" sz="3200" b="1" dirty="0" err="1" smtClean="0"/>
              <a:t>Multiscalesolar</a:t>
            </a:r>
            <a:r>
              <a:rPr lang="en-US" sz="3200" b="1" dirty="0" smtClean="0"/>
              <a:t> – </a:t>
            </a:r>
            <a:r>
              <a:rPr lang="en-US" sz="3200" b="1" dirty="0" err="1" smtClean="0"/>
              <a:t>Multiscale</a:t>
            </a:r>
            <a:r>
              <a:rPr lang="en-US" sz="3200" b="1" dirty="0" smtClean="0"/>
              <a:t> In Modeling And Validation For Solar </a:t>
            </a:r>
            <a:r>
              <a:rPr lang="en-US" sz="3200" b="1" dirty="0" err="1" smtClean="0"/>
              <a:t>Photovoltaics</a:t>
            </a:r>
            <a:endParaRPr lang="en-US" sz="3200" b="1" dirty="0"/>
          </a:p>
        </p:txBody>
      </p:sp>
      <p:sp>
        <p:nvSpPr>
          <p:cNvPr id="3" name="İçerik Yer Tutucusu 2">
            <a:extLst>
              <a:ext uri="{FF2B5EF4-FFF2-40B4-BE49-F238E27FC236}">
                <a16:creationId xmlns:a16="http://schemas.microsoft.com/office/drawing/2014/main" id="{12FC2E4D-748C-4CCC-A4DE-36AABBB9F6A9}"/>
              </a:ext>
            </a:extLst>
          </p:cNvPr>
          <p:cNvSpPr>
            <a:spLocks noGrp="1"/>
          </p:cNvSpPr>
          <p:nvPr>
            <p:ph sz="half" idx="1"/>
          </p:nvPr>
        </p:nvSpPr>
        <p:spPr>
          <a:xfrm>
            <a:off x="566209" y="2289301"/>
            <a:ext cx="5697570" cy="3165353"/>
          </a:xfrm>
        </p:spPr>
        <p:txBody>
          <a:bodyPr>
            <a:noAutofit/>
          </a:bodyPr>
          <a:lstStyle/>
          <a:p>
            <a:r>
              <a:rPr lang="tr-TR" sz="2400" b="1" dirty="0" smtClean="0"/>
              <a:t>Destekleyen </a:t>
            </a:r>
            <a:r>
              <a:rPr lang="tr-TR" sz="2400" b="1" dirty="0"/>
              <a:t>Kurum</a:t>
            </a:r>
            <a:r>
              <a:rPr lang="tr-TR" sz="2400" b="1" dirty="0" smtClean="0"/>
              <a:t>:</a:t>
            </a:r>
            <a:r>
              <a:rPr lang="en-US" sz="2400" dirty="0"/>
              <a:t> </a:t>
            </a:r>
            <a:r>
              <a:rPr lang="en-US" sz="2400" dirty="0" smtClean="0"/>
              <a:t>European </a:t>
            </a:r>
            <a:r>
              <a:rPr lang="en-US" sz="2400" dirty="0"/>
              <a:t>Cooperation in Science and </a:t>
            </a:r>
            <a:r>
              <a:rPr lang="en-US" sz="2400" dirty="0" smtClean="0"/>
              <a:t>Technology - EU </a:t>
            </a:r>
            <a:r>
              <a:rPr lang="en-US" sz="2400" dirty="0"/>
              <a:t>Framework </a:t>
            </a:r>
            <a:r>
              <a:rPr lang="en-US" sz="2400" dirty="0" err="1"/>
              <a:t>Programme</a:t>
            </a:r>
            <a:r>
              <a:rPr lang="en-US" sz="2400" dirty="0"/>
              <a:t> Horizon 2020</a:t>
            </a:r>
          </a:p>
          <a:p>
            <a:r>
              <a:rPr lang="en-US" sz="2400" b="1" dirty="0" err="1" smtClean="0"/>
              <a:t>Proje</a:t>
            </a:r>
            <a:r>
              <a:rPr lang="en-US" sz="2400" b="1" dirty="0" smtClean="0"/>
              <a:t> </a:t>
            </a:r>
            <a:r>
              <a:rPr lang="en-US" sz="2400" b="1" dirty="0" err="1" smtClean="0"/>
              <a:t>süresi</a:t>
            </a:r>
            <a:r>
              <a:rPr lang="en-US" sz="2400" b="1" dirty="0" smtClean="0"/>
              <a:t>:</a:t>
            </a:r>
            <a:r>
              <a:rPr lang="en-US" sz="2400" dirty="0"/>
              <a:t> </a:t>
            </a:r>
            <a:r>
              <a:rPr lang="en-US" sz="2400" dirty="0" smtClean="0"/>
              <a:t>07.05.2015 </a:t>
            </a:r>
            <a:r>
              <a:rPr lang="mr-IN" sz="2400" dirty="0" smtClean="0"/>
              <a:t>–</a:t>
            </a:r>
            <a:r>
              <a:rPr lang="en-US" sz="2400" dirty="0" smtClean="0"/>
              <a:t> 06.05.2019</a:t>
            </a:r>
          </a:p>
          <a:p>
            <a:r>
              <a:rPr lang="en-US" sz="2400" b="1" dirty="0" err="1" smtClean="0"/>
              <a:t>Proje</a:t>
            </a:r>
            <a:r>
              <a:rPr lang="en-US" sz="2400" b="1" dirty="0" smtClean="0"/>
              <a:t> </a:t>
            </a:r>
            <a:r>
              <a:rPr lang="en-US" sz="2400" b="1" dirty="0" err="1" smtClean="0"/>
              <a:t>Kodu</a:t>
            </a:r>
            <a:r>
              <a:rPr lang="en-US" sz="2400" b="1" dirty="0" smtClean="0"/>
              <a:t>: </a:t>
            </a:r>
            <a:r>
              <a:rPr lang="en-US" sz="2400" dirty="0"/>
              <a:t>COST Action </a:t>
            </a:r>
            <a:r>
              <a:rPr lang="is-IS" sz="2400" dirty="0" smtClean="0"/>
              <a:t>MP1406</a:t>
            </a:r>
          </a:p>
          <a:p>
            <a:pPr marL="0" indent="0">
              <a:buNone/>
            </a:pPr>
            <a:r>
              <a:rPr lang="en-US" sz="2400" b="1" dirty="0" err="1"/>
              <a:t>Koordinatör</a:t>
            </a:r>
            <a:r>
              <a:rPr lang="en-US" sz="2400" b="1" dirty="0"/>
              <a:t>: </a:t>
            </a:r>
            <a:r>
              <a:rPr lang="tr-TR" sz="2400" b="1" dirty="0"/>
              <a:t> </a:t>
            </a:r>
            <a:r>
              <a:rPr lang="de-DE" sz="2400" dirty="0"/>
              <a:t>James CONNOLLY</a:t>
            </a:r>
            <a:endParaRPr lang="en-US" sz="2400" dirty="0"/>
          </a:p>
          <a:p>
            <a:pPr marL="0" indent="0">
              <a:buNone/>
            </a:pPr>
            <a:r>
              <a:rPr lang="en-US" sz="2400" b="1" dirty="0" err="1" smtClean="0"/>
              <a:t>Araştırıcı</a:t>
            </a:r>
            <a:r>
              <a:rPr lang="en-US" sz="2400" dirty="0" smtClean="0"/>
              <a:t>: </a:t>
            </a:r>
            <a:r>
              <a:rPr lang="en-US" sz="2400" dirty="0" err="1" smtClean="0"/>
              <a:t>Prof.Dr</a:t>
            </a:r>
            <a:r>
              <a:rPr lang="en-US" sz="2400" dirty="0" smtClean="0"/>
              <a:t>. </a:t>
            </a:r>
            <a:r>
              <a:rPr lang="en-US" sz="2400" dirty="0" err="1" smtClean="0"/>
              <a:t>Hamide</a:t>
            </a:r>
            <a:r>
              <a:rPr lang="en-US" sz="2400" dirty="0" smtClean="0"/>
              <a:t> </a:t>
            </a:r>
            <a:r>
              <a:rPr lang="en-US" sz="2400" dirty="0" err="1" smtClean="0"/>
              <a:t>Kavak</a:t>
            </a:r>
            <a:r>
              <a:rPr lang="en-US" sz="2400" dirty="0"/>
              <a:t> (</a:t>
            </a:r>
            <a:r>
              <a:rPr lang="en-US" sz="2400" dirty="0" err="1" smtClean="0"/>
              <a:t>Fizik</a:t>
            </a:r>
            <a:r>
              <a:rPr lang="en-US" sz="2400" dirty="0"/>
              <a:t>)</a:t>
            </a:r>
          </a:p>
          <a:p>
            <a:pPr marL="0" indent="0">
              <a:buNone/>
            </a:pPr>
            <a:endParaRPr lang="tr-TR" sz="2400" dirty="0"/>
          </a:p>
          <a:p>
            <a:endParaRPr lang="tr-TR" sz="2400" dirty="0"/>
          </a:p>
          <a:p>
            <a:endParaRPr lang="tr-TR" sz="2400" dirty="0"/>
          </a:p>
        </p:txBody>
      </p:sp>
      <p:pic>
        <p:nvPicPr>
          <p:cNvPr id="5" name="Resim 4"/>
          <p:cNvPicPr/>
          <p:nvPr/>
        </p:nvPicPr>
        <p:blipFill>
          <a:blip r:embed="rId2">
            <a:extLst>
              <a:ext uri="{28A0092B-C50C-407E-A947-70E740481C1C}">
                <a14:useLocalDpi xmlns:a14="http://schemas.microsoft.com/office/drawing/2010/main" val="0"/>
              </a:ext>
            </a:extLst>
          </a:blip>
          <a:stretch>
            <a:fillRect/>
          </a:stretch>
        </p:blipFill>
        <p:spPr>
          <a:xfrm>
            <a:off x="6582018" y="2521487"/>
            <a:ext cx="4414227" cy="2959613"/>
          </a:xfrm>
          <a:prstGeom prst="rect">
            <a:avLst/>
          </a:prstGeom>
        </p:spPr>
      </p:pic>
    </p:spTree>
    <p:extLst>
      <p:ext uri="{BB962C8B-B14F-4D97-AF65-F5344CB8AC3E}">
        <p14:creationId xmlns:p14="http://schemas.microsoft.com/office/powerpoint/2010/main" val="2385362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F03739F-DC74-40ED-972A-DE02505145AF}"/>
              </a:ext>
            </a:extLst>
          </p:cNvPr>
          <p:cNvSpPr>
            <a:spLocks noGrp="1"/>
          </p:cNvSpPr>
          <p:nvPr>
            <p:ph type="title"/>
          </p:nvPr>
        </p:nvSpPr>
        <p:spPr>
          <a:xfrm>
            <a:off x="838200" y="198005"/>
            <a:ext cx="10515600" cy="1325563"/>
          </a:xfrm>
        </p:spPr>
        <p:txBody>
          <a:bodyPr>
            <a:normAutofit/>
          </a:bodyPr>
          <a:lstStyle/>
          <a:p>
            <a:r>
              <a:rPr lang="en-US" sz="3200" b="1" dirty="0" smtClean="0"/>
              <a:t>Multi-functional Nano-carbon Composite Materials Network (</a:t>
            </a:r>
            <a:r>
              <a:rPr lang="en-US" sz="3200" b="1" dirty="0"/>
              <a:t>MULTICOMP)</a:t>
            </a:r>
          </a:p>
        </p:txBody>
      </p:sp>
      <p:sp>
        <p:nvSpPr>
          <p:cNvPr id="3" name="İçerik Yer Tutucusu 2">
            <a:extLst>
              <a:ext uri="{FF2B5EF4-FFF2-40B4-BE49-F238E27FC236}">
                <a16:creationId xmlns:a16="http://schemas.microsoft.com/office/drawing/2014/main" id="{12FC2E4D-748C-4CCC-A4DE-36AABBB9F6A9}"/>
              </a:ext>
            </a:extLst>
          </p:cNvPr>
          <p:cNvSpPr>
            <a:spLocks noGrp="1"/>
          </p:cNvSpPr>
          <p:nvPr>
            <p:ph sz="half" idx="1"/>
          </p:nvPr>
        </p:nvSpPr>
        <p:spPr>
          <a:xfrm>
            <a:off x="566209" y="2289301"/>
            <a:ext cx="5697570" cy="3165353"/>
          </a:xfrm>
        </p:spPr>
        <p:txBody>
          <a:bodyPr>
            <a:noAutofit/>
          </a:bodyPr>
          <a:lstStyle/>
          <a:p>
            <a:r>
              <a:rPr lang="tr-TR" sz="2400" b="1" dirty="0" smtClean="0"/>
              <a:t>Destekleyen </a:t>
            </a:r>
            <a:r>
              <a:rPr lang="tr-TR" sz="2400" b="1" dirty="0"/>
              <a:t>Kurum</a:t>
            </a:r>
            <a:r>
              <a:rPr lang="tr-TR" sz="2400" b="1" dirty="0" smtClean="0"/>
              <a:t>:</a:t>
            </a:r>
            <a:r>
              <a:rPr lang="en-US" sz="2400" dirty="0"/>
              <a:t> </a:t>
            </a:r>
            <a:r>
              <a:rPr lang="en-US" sz="2400" dirty="0" smtClean="0"/>
              <a:t>European </a:t>
            </a:r>
            <a:r>
              <a:rPr lang="en-US" sz="2400" dirty="0"/>
              <a:t>Cooperation in Science and </a:t>
            </a:r>
            <a:r>
              <a:rPr lang="en-US" sz="2400" dirty="0" smtClean="0"/>
              <a:t>Technology - EU </a:t>
            </a:r>
            <a:r>
              <a:rPr lang="en-US" sz="2400" dirty="0"/>
              <a:t>Framework </a:t>
            </a:r>
            <a:r>
              <a:rPr lang="en-US" sz="2400" dirty="0" err="1"/>
              <a:t>Programme</a:t>
            </a:r>
            <a:r>
              <a:rPr lang="en-US" sz="2400" dirty="0"/>
              <a:t> Horizon 2020</a:t>
            </a:r>
          </a:p>
          <a:p>
            <a:r>
              <a:rPr lang="en-US" sz="2400" b="1" dirty="0" err="1" smtClean="0"/>
              <a:t>Proje</a:t>
            </a:r>
            <a:r>
              <a:rPr lang="en-US" sz="2400" b="1" dirty="0" smtClean="0"/>
              <a:t> </a:t>
            </a:r>
            <a:r>
              <a:rPr lang="en-US" sz="2400" b="1" dirty="0" err="1" smtClean="0"/>
              <a:t>süresi</a:t>
            </a:r>
            <a:r>
              <a:rPr lang="en-US" sz="2400" b="1" dirty="0" smtClean="0"/>
              <a:t>:</a:t>
            </a:r>
            <a:r>
              <a:rPr lang="en-US" sz="2400" dirty="0"/>
              <a:t> </a:t>
            </a:r>
            <a:r>
              <a:rPr lang="en-US" sz="2400" dirty="0" smtClean="0"/>
              <a:t>07.04.2016 </a:t>
            </a:r>
            <a:r>
              <a:rPr lang="mr-IN" sz="2400" dirty="0" smtClean="0"/>
              <a:t>–</a:t>
            </a:r>
            <a:r>
              <a:rPr lang="en-US" sz="2400" dirty="0" smtClean="0"/>
              <a:t> 06.04.2020</a:t>
            </a:r>
          </a:p>
          <a:p>
            <a:r>
              <a:rPr lang="en-US" sz="2400" b="1" dirty="0" err="1" smtClean="0"/>
              <a:t>Proje</a:t>
            </a:r>
            <a:r>
              <a:rPr lang="en-US" sz="2400" b="1" dirty="0" smtClean="0"/>
              <a:t> </a:t>
            </a:r>
            <a:r>
              <a:rPr lang="en-US" sz="2400" b="1" dirty="0" err="1" smtClean="0"/>
              <a:t>Kodu</a:t>
            </a:r>
            <a:r>
              <a:rPr lang="en-US" sz="2400" b="1" dirty="0" smtClean="0"/>
              <a:t>: </a:t>
            </a:r>
            <a:r>
              <a:rPr lang="is-IS" sz="2400" dirty="0" smtClean="0"/>
              <a:t>CA15107</a:t>
            </a:r>
            <a:endParaRPr lang="tr-TR" sz="2400" dirty="0" smtClean="0"/>
          </a:p>
          <a:p>
            <a:pPr marL="0" indent="0">
              <a:buNone/>
            </a:pPr>
            <a:r>
              <a:rPr lang="en-US" sz="2400" b="1" dirty="0" err="1" smtClean="0"/>
              <a:t>Koordinatör</a:t>
            </a:r>
            <a:r>
              <a:rPr lang="en-US" sz="2400" b="1" dirty="0"/>
              <a:t>: </a:t>
            </a:r>
            <a:r>
              <a:rPr lang="tr-TR" sz="2400" b="1" dirty="0"/>
              <a:t> </a:t>
            </a:r>
            <a:r>
              <a:rPr lang="en-US" sz="2400" dirty="0" err="1"/>
              <a:t>Sharali</a:t>
            </a:r>
            <a:r>
              <a:rPr lang="en-US" sz="2400" dirty="0"/>
              <a:t> </a:t>
            </a:r>
            <a:r>
              <a:rPr lang="en-US" sz="2400" dirty="0" smtClean="0"/>
              <a:t>MALIK</a:t>
            </a:r>
            <a:endParaRPr lang="is-IS" sz="2400" dirty="0" smtClean="0"/>
          </a:p>
          <a:p>
            <a:pPr marL="0" indent="0">
              <a:buNone/>
            </a:pPr>
            <a:r>
              <a:rPr lang="en-US" sz="2400" b="1" dirty="0" err="1" smtClean="0"/>
              <a:t>Araştırıcı</a:t>
            </a:r>
            <a:r>
              <a:rPr lang="en-US" sz="2400" dirty="0" smtClean="0"/>
              <a:t>: </a:t>
            </a:r>
            <a:r>
              <a:rPr lang="en-US" sz="2400" dirty="0" err="1" smtClean="0"/>
              <a:t>Prof.Dr</a:t>
            </a:r>
            <a:r>
              <a:rPr lang="en-US" sz="2400" dirty="0" smtClean="0"/>
              <a:t>. </a:t>
            </a:r>
            <a:r>
              <a:rPr lang="en-US" sz="2400" dirty="0" err="1" smtClean="0"/>
              <a:t>Hamide</a:t>
            </a:r>
            <a:r>
              <a:rPr lang="en-US" sz="2400" dirty="0" smtClean="0"/>
              <a:t> </a:t>
            </a:r>
            <a:r>
              <a:rPr lang="en-US" sz="2400" dirty="0" err="1" smtClean="0"/>
              <a:t>Kavak</a:t>
            </a:r>
            <a:r>
              <a:rPr lang="en-US" sz="2400" dirty="0"/>
              <a:t> (</a:t>
            </a:r>
            <a:r>
              <a:rPr lang="en-US" sz="2400" dirty="0" err="1"/>
              <a:t>Fizik</a:t>
            </a:r>
            <a:r>
              <a:rPr lang="en-US" sz="2400" dirty="0"/>
              <a:t>)</a:t>
            </a:r>
          </a:p>
          <a:p>
            <a:pPr marL="0" indent="0">
              <a:buNone/>
            </a:pPr>
            <a:endParaRPr lang="tr-TR" sz="2400" dirty="0"/>
          </a:p>
          <a:p>
            <a:endParaRPr lang="tr-TR" sz="2400" dirty="0"/>
          </a:p>
          <a:p>
            <a:endParaRPr lang="tr-TR" sz="2400" dirty="0"/>
          </a:p>
        </p:txBody>
      </p:sp>
      <p:pic>
        <p:nvPicPr>
          <p:cNvPr id="6" name="Resim 4" descr="https://multicomp-ca15107.eu/typo3conf/ext/contentelements/Resources/Public/img/logo_en.png"/>
          <p:cNvPicPr/>
          <p:nvPr/>
        </p:nvPicPr>
        <p:blipFill>
          <a:blip r:embed="rId2">
            <a:extLst>
              <a:ext uri="{28A0092B-C50C-407E-A947-70E740481C1C}">
                <a14:useLocalDpi xmlns:a14="http://schemas.microsoft.com/office/drawing/2010/main" val="0"/>
              </a:ext>
            </a:extLst>
          </a:blip>
          <a:srcRect/>
          <a:stretch>
            <a:fillRect/>
          </a:stretch>
        </p:blipFill>
        <p:spPr bwMode="auto">
          <a:xfrm>
            <a:off x="7166209" y="2482720"/>
            <a:ext cx="4142764" cy="1031875"/>
          </a:xfrm>
          <a:prstGeom prst="rect">
            <a:avLst/>
          </a:prstGeom>
          <a:noFill/>
          <a:ln>
            <a:noFill/>
          </a:ln>
        </p:spPr>
      </p:pic>
    </p:spTree>
    <p:extLst>
      <p:ext uri="{BB962C8B-B14F-4D97-AF65-F5344CB8AC3E}">
        <p14:creationId xmlns:p14="http://schemas.microsoft.com/office/powerpoint/2010/main" val="3550127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F03739F-DC74-40ED-972A-DE02505145AF}"/>
              </a:ext>
            </a:extLst>
          </p:cNvPr>
          <p:cNvSpPr>
            <a:spLocks noGrp="1"/>
          </p:cNvSpPr>
          <p:nvPr>
            <p:ph type="title"/>
          </p:nvPr>
        </p:nvSpPr>
        <p:spPr>
          <a:xfrm>
            <a:off x="838200" y="198005"/>
            <a:ext cx="10515600" cy="1325563"/>
          </a:xfrm>
        </p:spPr>
        <p:txBody>
          <a:bodyPr>
            <a:normAutofit/>
          </a:bodyPr>
          <a:lstStyle/>
          <a:p>
            <a:r>
              <a:rPr lang="en-US" sz="3200" b="1" dirty="0" smtClean="0"/>
              <a:t>Stem Cells Of Marine/Aquatic Invertebrates: From Basic Research To Innovative Applications </a:t>
            </a:r>
            <a:endParaRPr lang="en-US" sz="3200" b="1" dirty="0"/>
          </a:p>
        </p:txBody>
      </p:sp>
      <p:sp>
        <p:nvSpPr>
          <p:cNvPr id="3" name="İçerik Yer Tutucusu 2">
            <a:extLst>
              <a:ext uri="{FF2B5EF4-FFF2-40B4-BE49-F238E27FC236}">
                <a16:creationId xmlns:a16="http://schemas.microsoft.com/office/drawing/2014/main" id="{12FC2E4D-748C-4CCC-A4DE-36AABBB9F6A9}"/>
              </a:ext>
            </a:extLst>
          </p:cNvPr>
          <p:cNvSpPr>
            <a:spLocks noGrp="1"/>
          </p:cNvSpPr>
          <p:nvPr>
            <p:ph sz="half" idx="1"/>
          </p:nvPr>
        </p:nvSpPr>
        <p:spPr>
          <a:xfrm>
            <a:off x="566209" y="2289301"/>
            <a:ext cx="5697570" cy="3165353"/>
          </a:xfrm>
        </p:spPr>
        <p:txBody>
          <a:bodyPr>
            <a:noAutofit/>
          </a:bodyPr>
          <a:lstStyle/>
          <a:p>
            <a:r>
              <a:rPr lang="tr-TR" sz="2400" b="1" dirty="0" smtClean="0"/>
              <a:t>Destekleyen </a:t>
            </a:r>
            <a:r>
              <a:rPr lang="tr-TR" sz="2400" b="1" dirty="0"/>
              <a:t>Kurum</a:t>
            </a:r>
            <a:r>
              <a:rPr lang="tr-TR" sz="2400" b="1" dirty="0" smtClean="0"/>
              <a:t>:</a:t>
            </a:r>
            <a:r>
              <a:rPr lang="en-US" sz="2400" dirty="0"/>
              <a:t> </a:t>
            </a:r>
            <a:r>
              <a:rPr lang="en-US" sz="2400" dirty="0" smtClean="0"/>
              <a:t>European </a:t>
            </a:r>
            <a:r>
              <a:rPr lang="en-US" sz="2400" dirty="0"/>
              <a:t>Cooperation in Science and </a:t>
            </a:r>
            <a:r>
              <a:rPr lang="en-US" sz="2400" dirty="0" smtClean="0"/>
              <a:t>Technology - EU </a:t>
            </a:r>
            <a:r>
              <a:rPr lang="en-US" sz="2400" dirty="0"/>
              <a:t>Framework </a:t>
            </a:r>
            <a:r>
              <a:rPr lang="en-US" sz="2400" dirty="0" err="1"/>
              <a:t>Programme</a:t>
            </a:r>
            <a:r>
              <a:rPr lang="en-US" sz="2400" dirty="0"/>
              <a:t> Horizon 2020</a:t>
            </a:r>
          </a:p>
          <a:p>
            <a:r>
              <a:rPr lang="en-US" sz="2400" b="1" dirty="0" err="1" smtClean="0"/>
              <a:t>Proje</a:t>
            </a:r>
            <a:r>
              <a:rPr lang="en-US" sz="2400" b="1" dirty="0" smtClean="0"/>
              <a:t> </a:t>
            </a:r>
            <a:r>
              <a:rPr lang="en-US" sz="2400" b="1" dirty="0" err="1" smtClean="0"/>
              <a:t>süresi</a:t>
            </a:r>
            <a:r>
              <a:rPr lang="en-US" sz="2400" b="1" dirty="0" smtClean="0"/>
              <a:t>:</a:t>
            </a:r>
            <a:r>
              <a:rPr lang="en-US" sz="2400" dirty="0"/>
              <a:t> </a:t>
            </a:r>
            <a:r>
              <a:rPr lang="en-US" sz="2400" dirty="0" smtClean="0"/>
              <a:t>02.10.2017 </a:t>
            </a:r>
            <a:r>
              <a:rPr lang="mr-IN" sz="2400" dirty="0" smtClean="0"/>
              <a:t>–</a:t>
            </a:r>
            <a:r>
              <a:rPr lang="en-US" sz="2400" dirty="0" smtClean="0"/>
              <a:t> 01.10.2021</a:t>
            </a:r>
          </a:p>
          <a:p>
            <a:r>
              <a:rPr lang="en-US" sz="2400" b="1" dirty="0" err="1" smtClean="0"/>
              <a:t>Proje</a:t>
            </a:r>
            <a:r>
              <a:rPr lang="en-US" sz="2400" b="1" dirty="0" smtClean="0"/>
              <a:t> </a:t>
            </a:r>
            <a:r>
              <a:rPr lang="en-US" sz="2400" b="1" dirty="0" err="1" smtClean="0"/>
              <a:t>Kodu</a:t>
            </a:r>
            <a:r>
              <a:rPr lang="en-US" sz="2400" b="1" dirty="0" smtClean="0"/>
              <a:t>: </a:t>
            </a:r>
            <a:r>
              <a:rPr lang="is-IS" sz="2400" dirty="0" smtClean="0"/>
              <a:t>CA16203</a:t>
            </a:r>
            <a:endParaRPr lang="tr-TR" sz="2400" dirty="0" smtClean="0"/>
          </a:p>
          <a:p>
            <a:pPr marL="0" indent="0">
              <a:buNone/>
            </a:pPr>
            <a:r>
              <a:rPr lang="en-US" sz="2400" b="1" dirty="0" err="1" smtClean="0"/>
              <a:t>Koordinatör</a:t>
            </a:r>
            <a:r>
              <a:rPr lang="en-US" sz="2400" b="1" dirty="0"/>
              <a:t>: </a:t>
            </a:r>
            <a:r>
              <a:rPr lang="tr-TR" sz="2400" b="1" dirty="0"/>
              <a:t> </a:t>
            </a:r>
            <a:r>
              <a:rPr lang="tr-TR" sz="2400" dirty="0" err="1"/>
              <a:t>Loriano</a:t>
            </a:r>
            <a:r>
              <a:rPr lang="tr-TR" sz="2400" dirty="0"/>
              <a:t> BALLARIN </a:t>
            </a:r>
            <a:endParaRPr lang="is-IS" sz="2400" dirty="0" smtClean="0"/>
          </a:p>
          <a:p>
            <a:pPr marL="0" indent="0">
              <a:buNone/>
            </a:pPr>
            <a:r>
              <a:rPr lang="en-US" sz="2400" b="1" dirty="0" err="1" smtClean="0"/>
              <a:t>Araştırıcı</a:t>
            </a:r>
            <a:r>
              <a:rPr lang="en-US" sz="2400" dirty="0" smtClean="0"/>
              <a:t>: </a:t>
            </a:r>
            <a:r>
              <a:rPr lang="en-US" sz="2400" dirty="0" err="1" smtClean="0"/>
              <a:t>Prof.Dr</a:t>
            </a:r>
            <a:r>
              <a:rPr lang="en-US" sz="2400" dirty="0" smtClean="0"/>
              <a:t>. </a:t>
            </a:r>
            <a:r>
              <a:rPr lang="en-US" sz="2400" dirty="0" err="1" smtClean="0"/>
              <a:t>Elif</a:t>
            </a:r>
            <a:r>
              <a:rPr lang="en-US" sz="2400" dirty="0" smtClean="0"/>
              <a:t> </a:t>
            </a:r>
            <a:r>
              <a:rPr lang="en-US" sz="2400" dirty="0" err="1" smtClean="0"/>
              <a:t>Oruç</a:t>
            </a:r>
            <a:r>
              <a:rPr lang="en-US" sz="2400" dirty="0"/>
              <a:t> </a:t>
            </a:r>
            <a:r>
              <a:rPr lang="en-US" sz="2400" dirty="0" smtClean="0"/>
              <a:t>(</a:t>
            </a:r>
            <a:r>
              <a:rPr lang="en-US" sz="2400" dirty="0" err="1" smtClean="0"/>
              <a:t>Biyoloji</a:t>
            </a:r>
            <a:r>
              <a:rPr lang="en-US" sz="2400" dirty="0" smtClean="0"/>
              <a:t>)</a:t>
            </a:r>
          </a:p>
          <a:p>
            <a:pPr marL="0" indent="0">
              <a:buNone/>
            </a:pPr>
            <a:endParaRPr lang="tr-TR" sz="2400" dirty="0"/>
          </a:p>
          <a:p>
            <a:endParaRPr lang="tr-TR" sz="2400" dirty="0"/>
          </a:p>
          <a:p>
            <a:endParaRPr lang="tr-TR" sz="2400" dirty="0"/>
          </a:p>
        </p:txBody>
      </p:sp>
      <p:pic>
        <p:nvPicPr>
          <p:cNvPr id="5" name="Resim 1" descr="C:\Users\Toshiba\Pictures\MARISTEM3.jpg"/>
          <p:cNvPicPr/>
          <p:nvPr/>
        </p:nvPicPr>
        <p:blipFill>
          <a:blip r:embed="rId2">
            <a:extLst>
              <a:ext uri="{28A0092B-C50C-407E-A947-70E740481C1C}">
                <a14:useLocalDpi xmlns:a14="http://schemas.microsoft.com/office/drawing/2010/main" val="0"/>
              </a:ext>
            </a:extLst>
          </a:blip>
          <a:srcRect/>
          <a:stretch>
            <a:fillRect/>
          </a:stretch>
        </p:blipFill>
        <p:spPr bwMode="auto">
          <a:xfrm>
            <a:off x="6089753" y="2243408"/>
            <a:ext cx="5760720" cy="3574415"/>
          </a:xfrm>
          <a:prstGeom prst="rect">
            <a:avLst/>
          </a:prstGeom>
          <a:noFill/>
          <a:ln>
            <a:noFill/>
          </a:ln>
        </p:spPr>
      </p:pic>
    </p:spTree>
    <p:extLst>
      <p:ext uri="{BB962C8B-B14F-4D97-AF65-F5344CB8AC3E}">
        <p14:creationId xmlns:p14="http://schemas.microsoft.com/office/powerpoint/2010/main" val="514802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F03739F-DC74-40ED-972A-DE02505145AF}"/>
              </a:ext>
            </a:extLst>
          </p:cNvPr>
          <p:cNvSpPr>
            <a:spLocks noGrp="1"/>
          </p:cNvSpPr>
          <p:nvPr>
            <p:ph type="title"/>
          </p:nvPr>
        </p:nvSpPr>
        <p:spPr>
          <a:xfrm>
            <a:off x="809335" y="0"/>
            <a:ext cx="10515600" cy="1325563"/>
          </a:xfrm>
        </p:spPr>
        <p:txBody>
          <a:bodyPr>
            <a:normAutofit/>
          </a:bodyPr>
          <a:lstStyle/>
          <a:p>
            <a:r>
              <a:rPr lang="tr-TR" sz="3200" b="1" dirty="0"/>
              <a:t>Saf-</a:t>
            </a:r>
            <a:r>
              <a:rPr lang="tr-TR" sz="3200" b="1" dirty="0" err="1"/>
              <a:t>projektif</a:t>
            </a:r>
            <a:r>
              <a:rPr lang="tr-TR" sz="3200" b="1" dirty="0"/>
              <a:t> Modüllerin </a:t>
            </a:r>
            <a:r>
              <a:rPr lang="tr-TR" sz="3200" b="1" dirty="0" err="1"/>
              <a:t>Projektifliğinin</a:t>
            </a:r>
            <a:r>
              <a:rPr lang="tr-TR" sz="3200" b="1" dirty="0"/>
              <a:t> İncelenmesi</a:t>
            </a:r>
          </a:p>
        </p:txBody>
      </p:sp>
      <p:sp>
        <p:nvSpPr>
          <p:cNvPr id="3" name="İçerik Yer Tutucusu 2">
            <a:extLst>
              <a:ext uri="{FF2B5EF4-FFF2-40B4-BE49-F238E27FC236}">
                <a16:creationId xmlns:a16="http://schemas.microsoft.com/office/drawing/2014/main" id="{12FC2E4D-748C-4CCC-A4DE-36AABBB9F6A9}"/>
              </a:ext>
            </a:extLst>
          </p:cNvPr>
          <p:cNvSpPr>
            <a:spLocks noGrp="1"/>
          </p:cNvSpPr>
          <p:nvPr>
            <p:ph sz="half" idx="1"/>
          </p:nvPr>
        </p:nvSpPr>
        <p:spPr>
          <a:xfrm>
            <a:off x="766037" y="1215686"/>
            <a:ext cx="6381065" cy="4741863"/>
          </a:xfrm>
        </p:spPr>
        <p:txBody>
          <a:bodyPr>
            <a:noAutofit/>
          </a:bodyPr>
          <a:lstStyle/>
          <a:p>
            <a:pPr algn="just"/>
            <a:r>
              <a:rPr lang="tr-TR" sz="1800" dirty="0"/>
              <a:t>Özellikle sonlu üretilen (temsil edilen) </a:t>
            </a:r>
            <a:r>
              <a:rPr lang="tr-TR" sz="1800" dirty="0" err="1"/>
              <a:t>projektif</a:t>
            </a:r>
            <a:r>
              <a:rPr lang="tr-TR" sz="1800" dirty="0"/>
              <a:t> modüller, </a:t>
            </a:r>
            <a:r>
              <a:rPr lang="tr-TR" sz="1800" dirty="0" err="1"/>
              <a:t>Morita</a:t>
            </a:r>
            <a:r>
              <a:rPr lang="tr-TR" sz="1800" dirty="0"/>
              <a:t> Kuramı, K-Kuramı, </a:t>
            </a:r>
            <a:r>
              <a:rPr lang="tr-TR" sz="1800" dirty="0" err="1"/>
              <a:t>Tilting</a:t>
            </a:r>
            <a:r>
              <a:rPr lang="tr-TR" sz="1800" dirty="0"/>
              <a:t> Kuramı  gibi cebir alanlarında doğal olarak ortaya çıkmaktadırlar. Bu projede saf-</a:t>
            </a:r>
            <a:r>
              <a:rPr lang="tr-TR" sz="1800" dirty="0" err="1"/>
              <a:t>projektif</a:t>
            </a:r>
            <a:r>
              <a:rPr lang="tr-TR" sz="1800" dirty="0"/>
              <a:t> modüllerin </a:t>
            </a:r>
            <a:r>
              <a:rPr lang="tr-TR" sz="1800" dirty="0" err="1"/>
              <a:t>projektifliğini</a:t>
            </a:r>
            <a:r>
              <a:rPr lang="tr-TR" sz="1800" dirty="0"/>
              <a:t> çalışacağız. Serbest modüllerin direkt toplamlarının doğrudan toplam terimine </a:t>
            </a:r>
            <a:r>
              <a:rPr lang="tr-TR" sz="1800" dirty="0" err="1"/>
              <a:t>projektif</a:t>
            </a:r>
            <a:r>
              <a:rPr lang="tr-TR" sz="1800" dirty="0"/>
              <a:t> denirken, sonlu temsil edilmiş modüllerin direkt toplamlarının doğrudan toplam terimine saf-</a:t>
            </a:r>
            <a:r>
              <a:rPr lang="tr-TR" sz="1800" dirty="0" err="1"/>
              <a:t>projektif</a:t>
            </a:r>
            <a:r>
              <a:rPr lang="tr-TR" sz="1800" dirty="0"/>
              <a:t> denir. Saf-</a:t>
            </a:r>
            <a:r>
              <a:rPr lang="tr-TR" sz="1800" dirty="0" err="1"/>
              <a:t>projektif</a:t>
            </a:r>
            <a:r>
              <a:rPr lang="tr-TR" sz="1800" dirty="0"/>
              <a:t> modül, </a:t>
            </a:r>
            <a:r>
              <a:rPr lang="tr-TR" sz="1800" dirty="0" err="1"/>
              <a:t>projektif</a:t>
            </a:r>
            <a:r>
              <a:rPr lang="tr-TR" sz="1800" dirty="0"/>
              <a:t> modülün bir genellemesidir. Her </a:t>
            </a:r>
            <a:r>
              <a:rPr lang="tr-TR" sz="1800" dirty="0" err="1"/>
              <a:t>projektif</a:t>
            </a:r>
            <a:r>
              <a:rPr lang="tr-TR" sz="1800" dirty="0"/>
              <a:t> modül bir saf-</a:t>
            </a:r>
            <a:r>
              <a:rPr lang="tr-TR" sz="1800" dirty="0" err="1"/>
              <a:t>projektiftir</a:t>
            </a:r>
            <a:r>
              <a:rPr lang="tr-TR" sz="1800" dirty="0"/>
              <a:t>. Bu proje, </a:t>
            </a:r>
            <a:r>
              <a:rPr lang="tr-TR" sz="1800" dirty="0" err="1"/>
              <a:t>pp</a:t>
            </a:r>
            <a:r>
              <a:rPr lang="tr-TR" sz="1800" dirty="0"/>
              <a:t>-yoksul modüllerin incelenmesi, saf </a:t>
            </a:r>
            <a:r>
              <a:rPr lang="tr-TR" sz="1800" dirty="0" err="1"/>
              <a:t>projektif</a:t>
            </a:r>
            <a:r>
              <a:rPr lang="tr-TR" sz="1800" dirty="0"/>
              <a:t> modüllerin </a:t>
            </a:r>
            <a:r>
              <a:rPr lang="tr-TR" sz="1800" dirty="0" err="1"/>
              <a:t>projektifliğinin</a:t>
            </a:r>
            <a:r>
              <a:rPr lang="tr-TR" sz="1800" dirty="0"/>
              <a:t> analiz </a:t>
            </a:r>
            <a:r>
              <a:rPr lang="tr-TR" sz="1800" dirty="0" err="1"/>
              <a:t>edlimesi</a:t>
            </a:r>
            <a:r>
              <a:rPr lang="tr-TR" sz="1800" dirty="0"/>
              <a:t>, saf-</a:t>
            </a:r>
            <a:r>
              <a:rPr lang="tr-TR" sz="1800" dirty="0" err="1"/>
              <a:t>projektif</a:t>
            </a:r>
            <a:r>
              <a:rPr lang="tr-TR" sz="1800" dirty="0"/>
              <a:t> modüllerin alt </a:t>
            </a:r>
            <a:r>
              <a:rPr lang="tr-TR" sz="1800" dirty="0" err="1"/>
              <a:t>projektif</a:t>
            </a:r>
            <a:r>
              <a:rPr lang="tr-TR" sz="1800" dirty="0"/>
              <a:t> bölgesi aracılığıyla bazı halkalar üzerinde karakterize edilmesi, ve </a:t>
            </a:r>
            <a:r>
              <a:rPr lang="tr-TR" sz="1800" dirty="0" err="1"/>
              <a:t>pp</a:t>
            </a:r>
            <a:r>
              <a:rPr lang="tr-TR" sz="1800" dirty="0"/>
              <a:t>-yoksul modüller aracılığıyla bilinen halkaların yeni </a:t>
            </a:r>
            <a:r>
              <a:rPr lang="tr-TR" sz="1800" dirty="0" err="1"/>
              <a:t>karakterizasyonlarının</a:t>
            </a:r>
            <a:r>
              <a:rPr lang="tr-TR" sz="1800" dirty="0"/>
              <a:t> verilmesi konularını kapsamaktadır.      </a:t>
            </a:r>
          </a:p>
          <a:p>
            <a:r>
              <a:rPr lang="tr-TR" sz="1800" b="1" dirty="0" smtClean="0"/>
              <a:t>Destekleyen kurum: TÜBİTAK 1002</a:t>
            </a:r>
          </a:p>
          <a:p>
            <a:r>
              <a:rPr lang="tr-TR" sz="1800" b="1" dirty="0" smtClean="0"/>
              <a:t>Toplam </a:t>
            </a:r>
            <a:r>
              <a:rPr lang="tr-TR" sz="1800" b="1" dirty="0"/>
              <a:t>Bütçe</a:t>
            </a:r>
            <a:r>
              <a:rPr lang="tr-TR" sz="1800" dirty="0"/>
              <a:t>: </a:t>
            </a:r>
            <a:r>
              <a:rPr lang="is-IS" sz="1800" dirty="0" smtClean="0"/>
              <a:t>30.000 TL</a:t>
            </a:r>
            <a:endParaRPr lang="is-IS" sz="1800" dirty="0"/>
          </a:p>
          <a:p>
            <a:r>
              <a:rPr lang="tr-TR" sz="1800" b="1" dirty="0" smtClean="0"/>
              <a:t>Proje </a:t>
            </a:r>
            <a:r>
              <a:rPr lang="tr-TR" sz="1800" b="1" dirty="0"/>
              <a:t>süresi</a:t>
            </a:r>
            <a:r>
              <a:rPr lang="tr-TR" sz="1800" dirty="0"/>
              <a:t>: </a:t>
            </a:r>
            <a:r>
              <a:rPr lang="tr-TR" sz="1800" dirty="0" smtClean="0"/>
              <a:t>1.03.2018-1.03.2020</a:t>
            </a:r>
          </a:p>
          <a:p>
            <a:pPr marL="0" indent="0">
              <a:buNone/>
            </a:pPr>
            <a:r>
              <a:rPr lang="tr-TR" sz="1800" b="1" dirty="0" smtClean="0"/>
              <a:t>Koordinatör</a:t>
            </a:r>
            <a:r>
              <a:rPr lang="tr-TR" sz="1800" dirty="0"/>
              <a:t>: </a:t>
            </a:r>
            <a:r>
              <a:rPr lang="tr-TR" sz="1800" dirty="0" err="1" smtClean="0"/>
              <a:t>Doç.Dr</a:t>
            </a:r>
            <a:r>
              <a:rPr lang="tr-TR" sz="1800" dirty="0" smtClean="0"/>
              <a:t>. Yılmaz </a:t>
            </a:r>
            <a:r>
              <a:rPr lang="tr-TR" sz="1800" dirty="0" err="1" smtClean="0"/>
              <a:t>Durğun</a:t>
            </a:r>
            <a:r>
              <a:rPr lang="tr-TR" sz="1800" dirty="0" smtClean="0"/>
              <a:t> (Matematik)</a:t>
            </a:r>
          </a:p>
          <a:p>
            <a:pPr marL="0" indent="0">
              <a:buNone/>
            </a:pPr>
            <a:r>
              <a:rPr lang="tr-TR" sz="1800" b="1" dirty="0" smtClean="0"/>
              <a:t>Araştırmacılar</a:t>
            </a:r>
            <a:r>
              <a:rPr lang="tr-TR" sz="1800" dirty="0"/>
              <a:t>: Sevda Sönmez, Seher </a:t>
            </a:r>
            <a:r>
              <a:rPr lang="tr-TR" sz="1800" dirty="0" smtClean="0"/>
              <a:t>Acar</a:t>
            </a:r>
            <a:endParaRPr lang="tr-TR" sz="1800" dirty="0"/>
          </a:p>
          <a:p>
            <a:pPr marL="0" indent="0">
              <a:buNone/>
            </a:pPr>
            <a:endParaRPr lang="tr-TR" sz="1800" dirty="0"/>
          </a:p>
          <a:p>
            <a:pPr marL="0" indent="0">
              <a:buNone/>
            </a:pPr>
            <a:endParaRPr lang="tr-TR" sz="1800" dirty="0"/>
          </a:p>
          <a:p>
            <a:pPr marL="0" indent="0">
              <a:buNone/>
            </a:pPr>
            <a:endParaRPr lang="tr-TR" sz="1800" dirty="0"/>
          </a:p>
          <a:p>
            <a:endParaRPr lang="tr-TR" sz="1800" dirty="0"/>
          </a:p>
          <a:p>
            <a:endParaRPr lang="tr-TR" sz="1800" dirty="0"/>
          </a:p>
        </p:txBody>
      </p:sp>
      <p:pic>
        <p:nvPicPr>
          <p:cNvPr id="7" name="Picture 6" descr="yilmaz_proje100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0855" y="1601466"/>
            <a:ext cx="2843534" cy="5055172"/>
          </a:xfrm>
          <a:prstGeom prst="rect">
            <a:avLst/>
          </a:prstGeom>
        </p:spPr>
      </p:pic>
    </p:spTree>
    <p:extLst>
      <p:ext uri="{BB962C8B-B14F-4D97-AF65-F5344CB8AC3E}">
        <p14:creationId xmlns:p14="http://schemas.microsoft.com/office/powerpoint/2010/main" val="1688048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F03739F-DC74-40ED-972A-DE02505145AF}"/>
              </a:ext>
            </a:extLst>
          </p:cNvPr>
          <p:cNvSpPr>
            <a:spLocks noGrp="1"/>
          </p:cNvSpPr>
          <p:nvPr>
            <p:ph type="title"/>
          </p:nvPr>
        </p:nvSpPr>
        <p:spPr>
          <a:xfrm>
            <a:off x="592845" y="148670"/>
            <a:ext cx="10515600" cy="1325563"/>
          </a:xfrm>
        </p:spPr>
        <p:txBody>
          <a:bodyPr>
            <a:normAutofit/>
          </a:bodyPr>
          <a:lstStyle/>
          <a:p>
            <a:r>
              <a:rPr lang="tr-TR" sz="3200" b="1" dirty="0" err="1" smtClean="0"/>
              <a:t>İnjektif</a:t>
            </a:r>
            <a:r>
              <a:rPr lang="tr-TR" sz="3200" b="1" dirty="0" smtClean="0"/>
              <a:t> ve </a:t>
            </a:r>
            <a:r>
              <a:rPr lang="tr-TR" sz="3200" b="1" dirty="0" err="1" smtClean="0"/>
              <a:t>Projektif</a:t>
            </a:r>
            <a:r>
              <a:rPr lang="tr-TR" sz="3200" b="1" dirty="0" smtClean="0"/>
              <a:t> Modüllerin </a:t>
            </a:r>
            <a:r>
              <a:rPr lang="tr-TR" sz="3200" b="1" dirty="0" err="1" smtClean="0"/>
              <a:t>Diametrik</a:t>
            </a:r>
            <a:r>
              <a:rPr lang="tr-TR" sz="3200" b="1" dirty="0" smtClean="0"/>
              <a:t> Karşıtlarının Öz Sınıflar Yardımıyla İncelenmesi</a:t>
            </a:r>
            <a:endParaRPr lang="tr-TR" sz="3200" b="1" dirty="0"/>
          </a:p>
        </p:txBody>
      </p:sp>
      <p:sp>
        <p:nvSpPr>
          <p:cNvPr id="3" name="İçerik Yer Tutucusu 2">
            <a:extLst>
              <a:ext uri="{FF2B5EF4-FFF2-40B4-BE49-F238E27FC236}">
                <a16:creationId xmlns:a16="http://schemas.microsoft.com/office/drawing/2014/main" id="{12FC2E4D-748C-4CCC-A4DE-36AABBB9F6A9}"/>
              </a:ext>
            </a:extLst>
          </p:cNvPr>
          <p:cNvSpPr>
            <a:spLocks noGrp="1"/>
          </p:cNvSpPr>
          <p:nvPr>
            <p:ph sz="half" idx="1"/>
          </p:nvPr>
        </p:nvSpPr>
        <p:spPr>
          <a:xfrm>
            <a:off x="536273" y="1327299"/>
            <a:ext cx="6768923" cy="4741863"/>
          </a:xfrm>
        </p:spPr>
        <p:txBody>
          <a:bodyPr>
            <a:noAutofit/>
          </a:bodyPr>
          <a:lstStyle/>
          <a:p>
            <a:pPr algn="just"/>
            <a:r>
              <a:rPr lang="tr-TR" sz="1800" dirty="0"/>
              <a:t>Bu projede; modül ve halka teorisi ile beraber </a:t>
            </a:r>
            <a:r>
              <a:rPr lang="tr-TR" sz="1800" dirty="0" err="1"/>
              <a:t>homolojik</a:t>
            </a:r>
            <a:r>
              <a:rPr lang="tr-TR" sz="1800" dirty="0"/>
              <a:t> </a:t>
            </a:r>
            <a:r>
              <a:rPr lang="tr-TR" sz="1800" dirty="0" err="1"/>
              <a:t>cebirin</a:t>
            </a:r>
            <a:r>
              <a:rPr lang="tr-TR" sz="1800" dirty="0"/>
              <a:t> en önemli ve en çok çalışılan modül sınıfları olan </a:t>
            </a:r>
            <a:r>
              <a:rPr lang="tr-TR" sz="1800" dirty="0" err="1"/>
              <a:t>injektif</a:t>
            </a:r>
            <a:r>
              <a:rPr lang="tr-TR" sz="1800" dirty="0"/>
              <a:t> ve </a:t>
            </a:r>
            <a:r>
              <a:rPr lang="tr-TR" sz="1800" dirty="0" err="1"/>
              <a:t>projektif</a:t>
            </a:r>
            <a:r>
              <a:rPr lang="tr-TR" sz="1800" dirty="0"/>
              <a:t> modüllerin sınıfları, yeni yöntemler ile  </a:t>
            </a:r>
            <a:r>
              <a:rPr lang="tr-TR" sz="1800" dirty="0" err="1"/>
              <a:t>incelencektir</a:t>
            </a:r>
            <a:r>
              <a:rPr lang="tr-TR" sz="1800" dirty="0"/>
              <a:t>. Bu modüller özelliklerden dolayı, bağıl </a:t>
            </a:r>
            <a:r>
              <a:rPr lang="tr-TR" sz="1800" dirty="0" err="1"/>
              <a:t>homolojik</a:t>
            </a:r>
            <a:r>
              <a:rPr lang="tr-TR" sz="1800" dirty="0"/>
              <a:t> cebir, modül ve halka teorisi, kategori teorisi, </a:t>
            </a:r>
            <a:r>
              <a:rPr lang="tr-TR" sz="1800" dirty="0" err="1"/>
              <a:t>Morita</a:t>
            </a:r>
            <a:r>
              <a:rPr lang="tr-TR" sz="1800" dirty="0"/>
              <a:t> kuramı, k-kuramı, </a:t>
            </a:r>
            <a:r>
              <a:rPr lang="tr-TR" sz="1800" dirty="0" err="1"/>
              <a:t>tilting</a:t>
            </a:r>
            <a:r>
              <a:rPr lang="tr-TR" sz="1800" dirty="0"/>
              <a:t> kuramı, topoloji ve cebirsel geometri gibi birçok alanda doğal olarak ortaya çıkmalarıdır. </a:t>
            </a:r>
            <a:r>
              <a:rPr lang="tr-TR" sz="1800" dirty="0" err="1"/>
              <a:t>Projektif</a:t>
            </a:r>
            <a:r>
              <a:rPr lang="tr-TR" sz="1800" dirty="0"/>
              <a:t> ve </a:t>
            </a:r>
            <a:r>
              <a:rPr lang="tr-TR" sz="1800" dirty="0" err="1"/>
              <a:t>injektif</a:t>
            </a:r>
            <a:r>
              <a:rPr lang="tr-TR" sz="1800" dirty="0"/>
              <a:t> olmayan modüllerin </a:t>
            </a:r>
            <a:r>
              <a:rPr lang="tr-TR" sz="1800" dirty="0" err="1"/>
              <a:t>injektiflik</a:t>
            </a:r>
            <a:r>
              <a:rPr lang="tr-TR" sz="1800" dirty="0"/>
              <a:t> ve </a:t>
            </a:r>
            <a:r>
              <a:rPr lang="tr-TR" sz="1800" dirty="0" err="1"/>
              <a:t>projektiflik</a:t>
            </a:r>
            <a:r>
              <a:rPr lang="tr-TR" sz="1800" dirty="0"/>
              <a:t> ölçüsünü ve bu ölçüye göre bu modüllerin </a:t>
            </a:r>
            <a:r>
              <a:rPr lang="tr-TR" sz="1800" dirty="0" err="1"/>
              <a:t>diametrik</a:t>
            </a:r>
            <a:r>
              <a:rPr lang="tr-TR" sz="1800" dirty="0"/>
              <a:t> karşıtlarını çalışmak için farklı </a:t>
            </a:r>
            <a:r>
              <a:rPr lang="tr-TR" sz="1800" dirty="0" err="1"/>
              <a:t>metod</a:t>
            </a:r>
            <a:r>
              <a:rPr lang="tr-TR" sz="1800" dirty="0"/>
              <a:t> önerilmiştir. Yapılması düşünülen katkı, yeni bir </a:t>
            </a:r>
            <a:r>
              <a:rPr lang="tr-TR" sz="1800" dirty="0" err="1"/>
              <a:t>metod</a:t>
            </a:r>
            <a:r>
              <a:rPr lang="tr-TR" sz="1800" dirty="0"/>
              <a:t> tanıtmak ve konunun güncel gelişimine katkı sunmaktır. Bu projede </a:t>
            </a:r>
            <a:r>
              <a:rPr lang="tr-TR" sz="1800" dirty="0" err="1"/>
              <a:t>geliştirelecek</a:t>
            </a:r>
            <a:r>
              <a:rPr lang="tr-TR" sz="1800" dirty="0"/>
              <a:t> olan tekniklerin ve çalışılacak problemlerin, modül ve halka teorisi başta olmak üzere, </a:t>
            </a:r>
            <a:r>
              <a:rPr lang="tr-TR" sz="1800" dirty="0" err="1"/>
              <a:t>homolojik</a:t>
            </a:r>
            <a:r>
              <a:rPr lang="tr-TR" sz="1800" dirty="0"/>
              <a:t> cebir ve kafes kuramında belirgin etkileri olacaktır.        </a:t>
            </a:r>
          </a:p>
          <a:p>
            <a:r>
              <a:rPr lang="tr-TR" sz="1800" b="1" dirty="0" smtClean="0"/>
              <a:t>Destekleyen kurum: TÜBİTAK 1001 </a:t>
            </a:r>
            <a:r>
              <a:rPr lang="mr-IN" sz="1800" b="1" dirty="0" smtClean="0"/>
              <a:t>–</a:t>
            </a:r>
            <a:r>
              <a:rPr lang="tr-TR" sz="1800" b="1" dirty="0" smtClean="0"/>
              <a:t> Proje No: 119F176</a:t>
            </a:r>
          </a:p>
          <a:p>
            <a:r>
              <a:rPr lang="tr-TR" sz="1800" b="1" dirty="0" smtClean="0"/>
              <a:t>Toplam </a:t>
            </a:r>
            <a:r>
              <a:rPr lang="tr-TR" sz="1800" b="1" dirty="0"/>
              <a:t>Bütçe</a:t>
            </a:r>
            <a:r>
              <a:rPr lang="tr-TR" sz="1800" dirty="0"/>
              <a:t>: </a:t>
            </a:r>
            <a:r>
              <a:rPr lang="is-IS" sz="1800" dirty="0" smtClean="0"/>
              <a:t>237.830 TL</a:t>
            </a:r>
            <a:endParaRPr lang="is-IS" sz="1800" dirty="0"/>
          </a:p>
          <a:p>
            <a:r>
              <a:rPr lang="tr-TR" sz="1800" b="1" dirty="0" smtClean="0"/>
              <a:t>Proje </a:t>
            </a:r>
            <a:r>
              <a:rPr lang="tr-TR" sz="1800" b="1" dirty="0"/>
              <a:t>süresi</a:t>
            </a:r>
            <a:r>
              <a:rPr lang="tr-TR" sz="1800" dirty="0"/>
              <a:t>: </a:t>
            </a:r>
            <a:r>
              <a:rPr lang="tr-TR" sz="1800" dirty="0" smtClean="0"/>
              <a:t>1.12.2019-1.12.2021</a:t>
            </a:r>
          </a:p>
          <a:p>
            <a:pPr marL="0" indent="0">
              <a:buNone/>
            </a:pPr>
            <a:r>
              <a:rPr lang="tr-TR" sz="1800" b="1" dirty="0" smtClean="0"/>
              <a:t>Koordinatör</a:t>
            </a:r>
            <a:r>
              <a:rPr lang="tr-TR" sz="1800" dirty="0" smtClean="0"/>
              <a:t>: </a:t>
            </a:r>
            <a:r>
              <a:rPr lang="tr-TR" sz="1800" dirty="0" err="1" smtClean="0"/>
              <a:t>Doç.Dr</a:t>
            </a:r>
            <a:r>
              <a:rPr lang="tr-TR" sz="1800" dirty="0" smtClean="0"/>
              <a:t>. Yılmaz </a:t>
            </a:r>
            <a:r>
              <a:rPr lang="tr-TR" sz="1800" dirty="0" err="1" smtClean="0"/>
              <a:t>Durğun</a:t>
            </a:r>
            <a:r>
              <a:rPr lang="tr-TR" sz="1800" dirty="0"/>
              <a:t> (Matematik</a:t>
            </a:r>
            <a:r>
              <a:rPr lang="tr-TR" sz="1800" dirty="0" smtClean="0"/>
              <a:t>)</a:t>
            </a:r>
          </a:p>
          <a:p>
            <a:pPr marL="0" indent="0">
              <a:buNone/>
            </a:pPr>
            <a:r>
              <a:rPr lang="tr-TR" sz="1800" b="1" dirty="0" smtClean="0"/>
              <a:t>Araştırmacılar</a:t>
            </a:r>
            <a:r>
              <a:rPr lang="tr-TR" sz="1800" dirty="0"/>
              <a:t>: Doç. Dr. Pınar Aydoğdu (Hacettepe Üniversitesi</a:t>
            </a:r>
            <a:r>
              <a:rPr lang="tr-TR" sz="1800" dirty="0" smtClean="0"/>
              <a:t>),  </a:t>
            </a:r>
            <a:r>
              <a:rPr lang="tr-TR" sz="1800" dirty="0"/>
              <a:t>Dr. Arş. Gör. Ayşe </a:t>
            </a:r>
            <a:r>
              <a:rPr lang="tr-TR" sz="1800" dirty="0" err="1"/>
              <a:t>Çobankaya</a:t>
            </a:r>
            <a:r>
              <a:rPr lang="tr-TR" sz="1800" dirty="0"/>
              <a:t>, Sevda Sönmez, Seher Acar, Mehmet </a:t>
            </a:r>
            <a:r>
              <a:rPr lang="tr-TR" sz="1800" dirty="0" err="1" smtClean="0"/>
              <a:t>Cöne</a:t>
            </a:r>
            <a:endParaRPr lang="tr-TR" sz="1800" dirty="0"/>
          </a:p>
          <a:p>
            <a:pPr marL="0" indent="0">
              <a:buNone/>
            </a:pPr>
            <a:endParaRPr lang="tr-TR" sz="1800" dirty="0"/>
          </a:p>
          <a:p>
            <a:pPr marL="0" indent="0">
              <a:buNone/>
            </a:pPr>
            <a:endParaRPr lang="tr-TR" sz="1800" dirty="0"/>
          </a:p>
          <a:p>
            <a:endParaRPr lang="tr-TR" sz="1800" dirty="0"/>
          </a:p>
          <a:p>
            <a:endParaRPr lang="tr-TR" sz="1800" dirty="0"/>
          </a:p>
        </p:txBody>
      </p:sp>
      <p:pic>
        <p:nvPicPr>
          <p:cNvPr id="6" name="Picture 5" descr="yilmaz_projev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5767" y="2411993"/>
            <a:ext cx="4409291" cy="3518861"/>
          </a:xfrm>
          <a:prstGeom prst="rect">
            <a:avLst/>
          </a:prstGeom>
        </p:spPr>
      </p:pic>
    </p:spTree>
    <p:extLst>
      <p:ext uri="{BB962C8B-B14F-4D97-AF65-F5344CB8AC3E}">
        <p14:creationId xmlns:p14="http://schemas.microsoft.com/office/powerpoint/2010/main" val="428972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F03739F-DC74-40ED-972A-DE02505145AF}"/>
              </a:ext>
            </a:extLst>
          </p:cNvPr>
          <p:cNvSpPr>
            <a:spLocks noGrp="1"/>
          </p:cNvSpPr>
          <p:nvPr>
            <p:ph type="title"/>
          </p:nvPr>
        </p:nvSpPr>
        <p:spPr>
          <a:xfrm>
            <a:off x="520704" y="365125"/>
            <a:ext cx="10515600" cy="1325563"/>
          </a:xfrm>
        </p:spPr>
        <p:txBody>
          <a:bodyPr>
            <a:normAutofit fontScale="90000"/>
          </a:bodyPr>
          <a:lstStyle/>
          <a:p>
            <a:r>
              <a:rPr lang="tr-TR" sz="3200" b="1" dirty="0" err="1"/>
              <a:t>Süperkritik</a:t>
            </a:r>
            <a:r>
              <a:rPr lang="tr-TR" sz="3200" b="1" dirty="0"/>
              <a:t> </a:t>
            </a:r>
            <a:r>
              <a:rPr lang="tr-TR" sz="3200" b="1" dirty="0" err="1"/>
              <a:t>Depozisyon</a:t>
            </a:r>
            <a:r>
              <a:rPr lang="tr-TR" sz="3200" b="1" dirty="0"/>
              <a:t> Yöntemi İle Katı Destekli Paladyum Hidrür </a:t>
            </a:r>
            <a:r>
              <a:rPr lang="tr-TR" sz="3200" b="1" dirty="0" err="1"/>
              <a:t>Nano</a:t>
            </a:r>
            <a:r>
              <a:rPr lang="tr-TR" sz="3200" b="1" dirty="0"/>
              <a:t> Tanecik Hazırlanması; Katalitik, Manyetik, Elektronik ve Hidrojen Depolama Özelliklerinin İncelenmesi</a:t>
            </a:r>
          </a:p>
        </p:txBody>
      </p:sp>
      <p:sp>
        <p:nvSpPr>
          <p:cNvPr id="3" name="İçerik Yer Tutucusu 2">
            <a:extLst>
              <a:ext uri="{FF2B5EF4-FFF2-40B4-BE49-F238E27FC236}">
                <a16:creationId xmlns:a16="http://schemas.microsoft.com/office/drawing/2014/main" id="{12FC2E4D-748C-4CCC-A4DE-36AABBB9F6A9}"/>
              </a:ext>
            </a:extLst>
          </p:cNvPr>
          <p:cNvSpPr>
            <a:spLocks noGrp="1"/>
          </p:cNvSpPr>
          <p:nvPr>
            <p:ph sz="half" idx="1"/>
          </p:nvPr>
        </p:nvSpPr>
        <p:spPr>
          <a:xfrm>
            <a:off x="326755" y="1801734"/>
            <a:ext cx="5431429" cy="4741863"/>
          </a:xfrm>
        </p:spPr>
        <p:txBody>
          <a:bodyPr>
            <a:noAutofit/>
          </a:bodyPr>
          <a:lstStyle/>
          <a:p>
            <a:pPr algn="just"/>
            <a:r>
              <a:rPr lang="tr-TR" sz="1800" dirty="0"/>
              <a:t>Karbon </a:t>
            </a:r>
            <a:r>
              <a:rPr lang="tr-TR" sz="1800" dirty="0" err="1"/>
              <a:t>nanoduvar</a:t>
            </a:r>
            <a:r>
              <a:rPr lang="tr-TR" sz="1800" dirty="0"/>
              <a:t> (CNW) ve </a:t>
            </a:r>
            <a:r>
              <a:rPr lang="tr-TR" sz="1800" dirty="0" err="1"/>
              <a:t>karbonnanotüp</a:t>
            </a:r>
            <a:r>
              <a:rPr lang="tr-TR" sz="1800" dirty="0"/>
              <a:t> destekli Pd/</a:t>
            </a:r>
            <a:r>
              <a:rPr lang="tr-TR" sz="1800" dirty="0" err="1"/>
              <a:t>PdHx</a:t>
            </a:r>
            <a:r>
              <a:rPr lang="tr-TR" sz="1800" dirty="0"/>
              <a:t> </a:t>
            </a:r>
            <a:r>
              <a:rPr lang="tr-TR" sz="1800" dirty="0" err="1"/>
              <a:t>nano</a:t>
            </a:r>
            <a:r>
              <a:rPr lang="tr-TR" sz="1800" dirty="0"/>
              <a:t> tanecikler hazırlanacaktır. Hazırlanan CNW ve CNT destekli </a:t>
            </a:r>
            <a:r>
              <a:rPr lang="tr-TR" sz="1800" dirty="0" err="1"/>
              <a:t>nano</a:t>
            </a:r>
            <a:r>
              <a:rPr lang="tr-TR" sz="1800" dirty="0"/>
              <a:t> Pd/</a:t>
            </a:r>
            <a:r>
              <a:rPr lang="tr-TR" sz="1800" dirty="0" err="1"/>
              <a:t>PdHx</a:t>
            </a:r>
            <a:r>
              <a:rPr lang="tr-TR" sz="1800" dirty="0"/>
              <a:t> malzemenin Paladyumun kristal örgüsü, Suzuki </a:t>
            </a:r>
            <a:r>
              <a:rPr lang="tr-TR" sz="1800" dirty="0" err="1"/>
              <a:t>miyaura</a:t>
            </a:r>
            <a:r>
              <a:rPr lang="tr-TR" sz="1800" dirty="0"/>
              <a:t> tepkimesinde katalitik etkinliği, hidrür içeriğinin katalitik etkinlik üzerine etkisi, hidrojen depolama kapasitesi, hidrür oranının hidrojen depolama üzerine etkisi ve </a:t>
            </a:r>
            <a:r>
              <a:rPr lang="tr-TR" sz="1800" dirty="0" err="1"/>
              <a:t>süperiletken</a:t>
            </a:r>
            <a:r>
              <a:rPr lang="tr-TR" sz="1800" dirty="0"/>
              <a:t> özellikleri incelenecektir.</a:t>
            </a:r>
          </a:p>
          <a:p>
            <a:pPr marL="0" indent="0" algn="just">
              <a:buNone/>
            </a:pPr>
            <a:r>
              <a:rPr lang="tr-TR" sz="1800" dirty="0"/>
              <a:t>              </a:t>
            </a:r>
          </a:p>
          <a:p>
            <a:r>
              <a:rPr lang="tr-TR" sz="1800" b="1" dirty="0" smtClean="0"/>
              <a:t>Destekleyen kurum: TÜBİTAK 1001 Proje No:118Z289</a:t>
            </a:r>
          </a:p>
          <a:p>
            <a:r>
              <a:rPr lang="tr-TR" sz="1800" b="1" dirty="0" smtClean="0"/>
              <a:t>Toplam </a:t>
            </a:r>
            <a:r>
              <a:rPr lang="tr-TR" sz="1800" b="1" dirty="0"/>
              <a:t>Bütçe</a:t>
            </a:r>
            <a:r>
              <a:rPr lang="tr-TR" sz="1800" dirty="0"/>
              <a:t>: 554.122 </a:t>
            </a:r>
            <a:r>
              <a:rPr lang="tr-TR" sz="1800" dirty="0" smtClean="0"/>
              <a:t>TL</a:t>
            </a:r>
            <a:endParaRPr lang="tr-TR" sz="1800" dirty="0"/>
          </a:p>
          <a:p>
            <a:r>
              <a:rPr lang="tr-TR" sz="1800" b="1" dirty="0"/>
              <a:t>Proje süresi</a:t>
            </a:r>
            <a:r>
              <a:rPr lang="tr-TR" sz="1800" dirty="0"/>
              <a:t>: </a:t>
            </a:r>
            <a:r>
              <a:rPr lang="tr-TR" sz="1800" dirty="0" smtClean="0"/>
              <a:t>1.11.2018</a:t>
            </a:r>
            <a:r>
              <a:rPr lang="tr-TR" sz="1800" dirty="0"/>
              <a:t>-</a:t>
            </a:r>
            <a:r>
              <a:rPr lang="tr-TR" sz="1800" dirty="0" smtClean="0"/>
              <a:t>31.12.2020</a:t>
            </a:r>
            <a:endParaRPr lang="tr-TR" sz="1800" dirty="0"/>
          </a:p>
          <a:p>
            <a:pPr marL="0" indent="0">
              <a:buNone/>
            </a:pPr>
            <a:r>
              <a:rPr lang="tr-TR" sz="1800" b="1" dirty="0"/>
              <a:t>Koordinatör</a:t>
            </a:r>
            <a:r>
              <a:rPr lang="tr-TR" sz="1800" dirty="0"/>
              <a:t>: </a:t>
            </a:r>
            <a:r>
              <a:rPr lang="tr-TR" sz="1800" dirty="0" err="1" smtClean="0"/>
              <a:t>Prof.Dr</a:t>
            </a:r>
            <a:r>
              <a:rPr lang="tr-TR" sz="1800" dirty="0" smtClean="0"/>
              <a:t>. Bilgehan Güzel (Kimya)</a:t>
            </a:r>
            <a:endParaRPr lang="tr-TR" sz="1800" dirty="0"/>
          </a:p>
          <a:p>
            <a:pPr marL="0" indent="0">
              <a:buNone/>
            </a:pPr>
            <a:endParaRPr lang="tr-TR" sz="1800" dirty="0"/>
          </a:p>
          <a:p>
            <a:endParaRPr lang="tr-TR" sz="1800" dirty="0"/>
          </a:p>
          <a:p>
            <a:endParaRPr lang="tr-TR" sz="1800" dirty="0"/>
          </a:p>
        </p:txBody>
      </p:sp>
      <p:pic>
        <p:nvPicPr>
          <p:cNvPr id="8" name="Resim 2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39306" y="1621020"/>
            <a:ext cx="3121304" cy="2318166"/>
          </a:xfrm>
          <a:prstGeom prst="rect">
            <a:avLst/>
          </a:prstGeom>
          <a:noFill/>
          <a:ln>
            <a:noFill/>
          </a:ln>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8145" y="4379109"/>
            <a:ext cx="3816424" cy="2360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Rectangle 11"/>
          <p:cNvSpPr/>
          <p:nvPr/>
        </p:nvSpPr>
        <p:spPr>
          <a:xfrm>
            <a:off x="8537205" y="3966221"/>
            <a:ext cx="3456384" cy="523220"/>
          </a:xfrm>
          <a:prstGeom prst="rect">
            <a:avLst/>
          </a:prstGeom>
        </p:spPr>
        <p:txBody>
          <a:bodyPr wrap="square">
            <a:spAutoFit/>
          </a:bodyPr>
          <a:lstStyle/>
          <a:p>
            <a:r>
              <a:rPr lang="tr-TR" sz="1400" dirty="0"/>
              <a:t>CNW destekli Pd/</a:t>
            </a:r>
            <a:r>
              <a:rPr lang="tr-TR" sz="1400" dirty="0" err="1"/>
              <a:t>PdHx</a:t>
            </a:r>
            <a:r>
              <a:rPr lang="tr-TR" sz="1400" dirty="0"/>
              <a:t> HR-TEM görüntüsü (90oC, 250 </a:t>
            </a:r>
            <a:r>
              <a:rPr lang="tr-TR" sz="1400" dirty="0" err="1"/>
              <a:t>psi</a:t>
            </a:r>
            <a:r>
              <a:rPr lang="tr-TR" sz="1400" dirty="0"/>
              <a:t> H2 ve 4000 </a:t>
            </a:r>
            <a:r>
              <a:rPr lang="tr-TR" sz="1400" dirty="0" err="1"/>
              <a:t>psi</a:t>
            </a:r>
            <a:r>
              <a:rPr lang="tr-TR" sz="1400" dirty="0"/>
              <a:t> CO2)</a:t>
            </a:r>
            <a:r>
              <a:rPr lang="en-US" sz="1400" dirty="0"/>
              <a:t> </a:t>
            </a:r>
          </a:p>
        </p:txBody>
      </p:sp>
    </p:spTree>
    <p:extLst>
      <p:ext uri="{BB962C8B-B14F-4D97-AF65-F5344CB8AC3E}">
        <p14:creationId xmlns:p14="http://schemas.microsoft.com/office/powerpoint/2010/main" val="2771667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F03739F-DC74-40ED-972A-DE02505145AF}"/>
              </a:ext>
            </a:extLst>
          </p:cNvPr>
          <p:cNvSpPr>
            <a:spLocks noGrp="1"/>
          </p:cNvSpPr>
          <p:nvPr>
            <p:ph type="title"/>
          </p:nvPr>
        </p:nvSpPr>
        <p:spPr>
          <a:xfrm>
            <a:off x="312298" y="365125"/>
            <a:ext cx="11415548" cy="1325563"/>
          </a:xfrm>
        </p:spPr>
        <p:txBody>
          <a:bodyPr>
            <a:normAutofit fontScale="90000"/>
          </a:bodyPr>
          <a:lstStyle/>
          <a:p>
            <a:r>
              <a:rPr lang="tr-TR" sz="3200" b="1" dirty="0" err="1"/>
              <a:t>Kiral</a:t>
            </a:r>
            <a:r>
              <a:rPr lang="tr-TR" sz="3200" b="1" dirty="0"/>
              <a:t> </a:t>
            </a:r>
            <a:r>
              <a:rPr lang="tr-TR" sz="3200" b="1" dirty="0" err="1"/>
              <a:t>Binaftil</a:t>
            </a:r>
            <a:r>
              <a:rPr lang="tr-TR" sz="3200" b="1" dirty="0"/>
              <a:t> İskeleti İçeren </a:t>
            </a:r>
            <a:r>
              <a:rPr lang="tr-TR" sz="3200" b="1" dirty="0" err="1"/>
              <a:t>Fosfin</a:t>
            </a:r>
            <a:r>
              <a:rPr lang="tr-TR" sz="3200" b="1" dirty="0"/>
              <a:t> </a:t>
            </a:r>
            <a:r>
              <a:rPr lang="tr-TR" sz="3200" b="1" dirty="0" err="1"/>
              <a:t>Ligandları</a:t>
            </a:r>
            <a:r>
              <a:rPr lang="tr-TR" sz="3200" b="1" dirty="0"/>
              <a:t> </a:t>
            </a:r>
            <a:r>
              <a:rPr lang="tr-TR" sz="3200" b="1" dirty="0" smtClean="0"/>
              <a:t>ile </a:t>
            </a:r>
            <a:r>
              <a:rPr lang="tr-TR" sz="3200" b="1" dirty="0" err="1" smtClean="0"/>
              <a:t>Kararlılaştırılmış</a:t>
            </a:r>
            <a:r>
              <a:rPr lang="tr-TR" sz="3200" b="1" dirty="0" smtClean="0"/>
              <a:t> </a:t>
            </a:r>
            <a:r>
              <a:rPr lang="tr-TR" sz="3200" b="1" dirty="0"/>
              <a:t>Paladyum </a:t>
            </a:r>
            <a:r>
              <a:rPr lang="tr-TR" sz="3200" b="1" dirty="0" err="1"/>
              <a:t>Nanopartiküllerin</a:t>
            </a:r>
            <a:r>
              <a:rPr lang="tr-TR" sz="3200" b="1" dirty="0"/>
              <a:t> Hazırlanması, </a:t>
            </a:r>
            <a:r>
              <a:rPr lang="tr-TR" sz="3200" b="1" dirty="0" err="1"/>
              <a:t>Süperkritik</a:t>
            </a:r>
            <a:r>
              <a:rPr lang="tr-TR" sz="3200" b="1" dirty="0"/>
              <a:t> Karbondioksit (ScCO2) ve Organik Çözücü Ortamında Asimetrik Suzuki ve Asimetrik </a:t>
            </a:r>
            <a:r>
              <a:rPr lang="tr-TR" sz="3200" b="1" dirty="0" err="1"/>
              <a:t>Heck</a:t>
            </a:r>
            <a:r>
              <a:rPr lang="tr-TR" sz="3200" b="1" dirty="0"/>
              <a:t> C-C Eşleşme Reaksiyonlarında Katalitik Etkinliklerinin Araştırılması</a:t>
            </a:r>
          </a:p>
        </p:txBody>
      </p:sp>
      <p:sp>
        <p:nvSpPr>
          <p:cNvPr id="3" name="İçerik Yer Tutucusu 2">
            <a:extLst>
              <a:ext uri="{FF2B5EF4-FFF2-40B4-BE49-F238E27FC236}">
                <a16:creationId xmlns:a16="http://schemas.microsoft.com/office/drawing/2014/main" id="{12FC2E4D-748C-4CCC-A4DE-36AABBB9F6A9}"/>
              </a:ext>
            </a:extLst>
          </p:cNvPr>
          <p:cNvSpPr>
            <a:spLocks noGrp="1"/>
          </p:cNvSpPr>
          <p:nvPr>
            <p:ph sz="half" idx="1"/>
          </p:nvPr>
        </p:nvSpPr>
        <p:spPr>
          <a:xfrm>
            <a:off x="870803" y="2116137"/>
            <a:ext cx="6505298" cy="4741863"/>
          </a:xfrm>
        </p:spPr>
        <p:txBody>
          <a:bodyPr>
            <a:noAutofit/>
          </a:bodyPr>
          <a:lstStyle/>
          <a:p>
            <a:pPr algn="just"/>
            <a:r>
              <a:rPr lang="tr-TR" sz="1800" dirty="0"/>
              <a:t>Projede, </a:t>
            </a:r>
            <a:r>
              <a:rPr lang="tr-TR" sz="1800" dirty="0" err="1"/>
              <a:t>kiral</a:t>
            </a:r>
            <a:r>
              <a:rPr lang="tr-TR" sz="1800" dirty="0"/>
              <a:t> </a:t>
            </a:r>
            <a:r>
              <a:rPr lang="tr-TR" sz="1800" dirty="0" err="1"/>
              <a:t>binaftil</a:t>
            </a:r>
            <a:r>
              <a:rPr lang="tr-TR" sz="1800" dirty="0"/>
              <a:t> iskeletine sahip </a:t>
            </a:r>
            <a:r>
              <a:rPr lang="tr-TR" sz="1800" dirty="0" err="1"/>
              <a:t>fosforamidit</a:t>
            </a:r>
            <a:r>
              <a:rPr lang="tr-TR" sz="1800" dirty="0"/>
              <a:t> ve </a:t>
            </a:r>
            <a:r>
              <a:rPr lang="tr-TR" sz="1800" dirty="0" err="1"/>
              <a:t>aminofosfin</a:t>
            </a:r>
            <a:r>
              <a:rPr lang="tr-TR" sz="1800" dirty="0"/>
              <a:t> yapısında </a:t>
            </a:r>
            <a:r>
              <a:rPr lang="tr-TR" sz="1800" dirty="0" err="1"/>
              <a:t>ligandlar</a:t>
            </a:r>
            <a:r>
              <a:rPr lang="tr-TR" sz="1800" dirty="0"/>
              <a:t> ile </a:t>
            </a:r>
            <a:r>
              <a:rPr lang="tr-TR" sz="1800" dirty="0" err="1"/>
              <a:t>kararlılaştırılmış</a:t>
            </a:r>
            <a:r>
              <a:rPr lang="tr-TR" sz="1800" dirty="0"/>
              <a:t> paladyum </a:t>
            </a:r>
            <a:r>
              <a:rPr lang="tr-TR" sz="1800" dirty="0" err="1"/>
              <a:t>nanopartiküllerin</a:t>
            </a:r>
            <a:r>
              <a:rPr lang="tr-TR" sz="1800" dirty="0"/>
              <a:t> sentezi gerçekleştirilecektir. Sentezlenen </a:t>
            </a:r>
            <a:r>
              <a:rPr lang="tr-TR" sz="1800" dirty="0" err="1"/>
              <a:t>kiral</a:t>
            </a:r>
            <a:r>
              <a:rPr lang="tr-TR" sz="1800" dirty="0"/>
              <a:t> paladyum </a:t>
            </a:r>
            <a:r>
              <a:rPr lang="tr-TR" sz="1800" dirty="0" err="1"/>
              <a:t>nanopartiküllerin</a:t>
            </a:r>
            <a:r>
              <a:rPr lang="tr-TR" sz="1800" dirty="0"/>
              <a:t> katalitik aktivitelerinin ise, </a:t>
            </a:r>
            <a:r>
              <a:rPr lang="tr-TR" sz="1800" dirty="0" err="1"/>
              <a:t>toksik</a:t>
            </a:r>
            <a:r>
              <a:rPr lang="tr-TR" sz="1800" dirty="0"/>
              <a:t> özelliklere sahip klasik organik çözücüler yerine çevre dostu olarak kabul edilen </a:t>
            </a:r>
            <a:r>
              <a:rPr lang="tr-TR" sz="1800" dirty="0" err="1"/>
              <a:t>süperkritik</a:t>
            </a:r>
            <a:r>
              <a:rPr lang="tr-TR" sz="1800" dirty="0"/>
              <a:t> karbondioksitin (ScCO</a:t>
            </a:r>
            <a:r>
              <a:rPr lang="tr-TR" sz="1800" baseline="-25000" dirty="0"/>
              <a:t>2</a:t>
            </a:r>
            <a:r>
              <a:rPr lang="tr-TR" sz="1800" dirty="0"/>
              <a:t>) çözücü ortamı şeklinde kullanıldığı asimetrik C-C eşleşme reaksiyonlarında incelenecektir. Böylece; çoğu, asimetrik C-C eşleşme reaksiyonları ile elde edilen </a:t>
            </a:r>
            <a:r>
              <a:rPr lang="tr-TR" sz="1800" dirty="0" err="1"/>
              <a:t>kiral</a:t>
            </a:r>
            <a:r>
              <a:rPr lang="tr-TR" sz="1800" dirty="0"/>
              <a:t> </a:t>
            </a:r>
            <a:r>
              <a:rPr lang="tr-TR" sz="1800" dirty="0" err="1"/>
              <a:t>biarillerin</a:t>
            </a:r>
            <a:r>
              <a:rPr lang="tr-TR" sz="1800" dirty="0"/>
              <a:t>, biyolojik olarak aktif moleküllerin ve ilaç etken maddelerinin sentezi için literatürlere </a:t>
            </a:r>
            <a:r>
              <a:rPr lang="tr-TR" sz="1800" dirty="0" err="1"/>
              <a:t>toksik</a:t>
            </a:r>
            <a:r>
              <a:rPr lang="tr-TR" sz="1800" dirty="0"/>
              <a:t> özellikler göstermeyen ve çevreci olarak kabul edilen yeni bir uygulama alanı kazandırılmış </a:t>
            </a:r>
            <a:r>
              <a:rPr lang="tr-TR" sz="1800" dirty="0" smtClean="0"/>
              <a:t>olacaktır.         </a:t>
            </a:r>
            <a:endParaRPr lang="tr-TR" sz="1800" dirty="0"/>
          </a:p>
          <a:p>
            <a:r>
              <a:rPr lang="tr-TR" sz="1800" b="1" dirty="0" smtClean="0"/>
              <a:t>Destekleyen kurum: TÜBİTAK 1001 Proje No: 119Z090</a:t>
            </a:r>
          </a:p>
          <a:p>
            <a:r>
              <a:rPr lang="tr-TR" sz="1800" b="1" dirty="0" smtClean="0"/>
              <a:t>Toplam </a:t>
            </a:r>
            <a:r>
              <a:rPr lang="tr-TR" sz="1800" b="1" dirty="0"/>
              <a:t>Bütçe</a:t>
            </a:r>
            <a:r>
              <a:rPr lang="tr-TR" sz="1800" dirty="0"/>
              <a:t>: </a:t>
            </a:r>
            <a:r>
              <a:rPr lang="tr-TR" sz="1800" dirty="0">
                <a:solidFill>
                  <a:srgbClr val="17375E"/>
                </a:solidFill>
              </a:rPr>
              <a:t>399.500 </a:t>
            </a:r>
            <a:r>
              <a:rPr lang="tr-TR" sz="1800" dirty="0" smtClean="0">
                <a:solidFill>
                  <a:srgbClr val="17375E"/>
                </a:solidFill>
              </a:rPr>
              <a:t>TL</a:t>
            </a:r>
            <a:endParaRPr lang="tr-TR" sz="1800" dirty="0"/>
          </a:p>
          <a:p>
            <a:r>
              <a:rPr lang="tr-TR" sz="1800" b="1" dirty="0"/>
              <a:t>Proje süresi</a:t>
            </a:r>
            <a:r>
              <a:rPr lang="tr-TR" sz="1800" dirty="0"/>
              <a:t>: </a:t>
            </a:r>
            <a:r>
              <a:rPr lang="tr-TR" sz="1800" dirty="0" smtClean="0"/>
              <a:t>1.11.2018</a:t>
            </a:r>
            <a:r>
              <a:rPr lang="tr-TR" sz="1800" dirty="0"/>
              <a:t>-</a:t>
            </a:r>
            <a:r>
              <a:rPr lang="tr-TR" sz="1800" dirty="0" smtClean="0"/>
              <a:t>31.12.2020</a:t>
            </a:r>
            <a:endParaRPr lang="tr-TR" sz="1800" dirty="0"/>
          </a:p>
          <a:p>
            <a:pPr marL="0" indent="0">
              <a:buNone/>
            </a:pPr>
            <a:r>
              <a:rPr lang="tr-TR" sz="1800" b="1" dirty="0" smtClean="0"/>
              <a:t>Danışman</a:t>
            </a:r>
            <a:r>
              <a:rPr lang="tr-TR" sz="1800" dirty="0" smtClean="0"/>
              <a:t>: </a:t>
            </a:r>
            <a:r>
              <a:rPr lang="tr-TR" sz="1800" dirty="0" err="1" smtClean="0"/>
              <a:t>Prof.Dr</a:t>
            </a:r>
            <a:r>
              <a:rPr lang="tr-TR" sz="1800" dirty="0" smtClean="0"/>
              <a:t>. Bilgehan </a:t>
            </a:r>
            <a:r>
              <a:rPr lang="tr-TR" sz="1800" dirty="0"/>
              <a:t>Güzel (Kimya)</a:t>
            </a:r>
          </a:p>
          <a:p>
            <a:pPr marL="0" indent="0">
              <a:buNone/>
            </a:pPr>
            <a:endParaRPr lang="tr-TR" sz="1800" dirty="0"/>
          </a:p>
          <a:p>
            <a:pPr marL="0" indent="0">
              <a:buNone/>
            </a:pPr>
            <a:endParaRPr lang="tr-TR" sz="1800" dirty="0"/>
          </a:p>
          <a:p>
            <a:endParaRPr lang="tr-TR" sz="1800" dirty="0"/>
          </a:p>
          <a:p>
            <a:endParaRPr lang="tr-TR" sz="1800" dirty="0"/>
          </a:p>
        </p:txBody>
      </p:sp>
      <p:pic>
        <p:nvPicPr>
          <p:cNvPr id="7" name="Picture 6" descr="Ekran Resmi 2019-11-12 17.04.3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1478" y="2929351"/>
            <a:ext cx="4277741" cy="3627653"/>
          </a:xfrm>
          <a:prstGeom prst="rect">
            <a:avLst/>
          </a:prstGeom>
        </p:spPr>
      </p:pic>
    </p:spTree>
    <p:extLst>
      <p:ext uri="{BB962C8B-B14F-4D97-AF65-F5344CB8AC3E}">
        <p14:creationId xmlns:p14="http://schemas.microsoft.com/office/powerpoint/2010/main" val="323102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F03739F-DC74-40ED-972A-DE02505145AF}"/>
              </a:ext>
            </a:extLst>
          </p:cNvPr>
          <p:cNvSpPr>
            <a:spLocks noGrp="1"/>
          </p:cNvSpPr>
          <p:nvPr>
            <p:ph type="title"/>
          </p:nvPr>
        </p:nvSpPr>
        <p:spPr/>
        <p:txBody>
          <a:bodyPr>
            <a:normAutofit/>
          </a:bodyPr>
          <a:lstStyle/>
          <a:p>
            <a:r>
              <a:rPr lang="en-US" sz="3200" b="1" dirty="0"/>
              <a:t>Determination of Exposed Dose and Radioactive Source Identity in Radiological </a:t>
            </a:r>
            <a:r>
              <a:rPr lang="en-US" sz="3200" b="1" dirty="0" smtClean="0"/>
              <a:t>Emergency</a:t>
            </a:r>
            <a:endParaRPr lang="tr-TR" sz="3200" b="1" dirty="0"/>
          </a:p>
        </p:txBody>
      </p:sp>
      <p:sp>
        <p:nvSpPr>
          <p:cNvPr id="3" name="İçerik Yer Tutucusu 2">
            <a:extLst>
              <a:ext uri="{FF2B5EF4-FFF2-40B4-BE49-F238E27FC236}">
                <a16:creationId xmlns:a16="http://schemas.microsoft.com/office/drawing/2014/main" id="{12FC2E4D-748C-4CCC-A4DE-36AABBB9F6A9}"/>
              </a:ext>
            </a:extLst>
          </p:cNvPr>
          <p:cNvSpPr>
            <a:spLocks noGrp="1"/>
          </p:cNvSpPr>
          <p:nvPr>
            <p:ph sz="half" idx="1"/>
          </p:nvPr>
        </p:nvSpPr>
        <p:spPr>
          <a:xfrm>
            <a:off x="851428" y="1712925"/>
            <a:ext cx="5762975" cy="4741863"/>
          </a:xfrm>
        </p:spPr>
        <p:txBody>
          <a:bodyPr>
            <a:normAutofit/>
          </a:bodyPr>
          <a:lstStyle/>
          <a:p>
            <a:pPr marL="0" indent="0" algn="just">
              <a:buNone/>
            </a:pPr>
            <a:r>
              <a:rPr lang="tr-TR" sz="2000" dirty="0" smtClean="0"/>
              <a:t>              </a:t>
            </a:r>
            <a:endParaRPr lang="tr-TR" sz="2000" dirty="0"/>
          </a:p>
          <a:p>
            <a:r>
              <a:rPr lang="tr-TR" sz="2000" b="1" dirty="0" smtClean="0"/>
              <a:t>Destekleyen kurum: </a:t>
            </a:r>
            <a:r>
              <a:rPr lang="pt-BR" sz="2000" dirty="0"/>
              <a:t>NATO SPS G5647 </a:t>
            </a:r>
            <a:endParaRPr lang="tr-TR" sz="2000" dirty="0" smtClean="0"/>
          </a:p>
          <a:p>
            <a:r>
              <a:rPr lang="tr-TR" sz="2000" b="1" dirty="0" smtClean="0"/>
              <a:t>Toplam </a:t>
            </a:r>
            <a:r>
              <a:rPr lang="tr-TR" sz="2000" b="1" dirty="0"/>
              <a:t>Bütçe</a:t>
            </a:r>
            <a:r>
              <a:rPr lang="tr-TR" sz="2000" dirty="0"/>
              <a:t>: </a:t>
            </a:r>
            <a:r>
              <a:rPr lang="en-US" sz="2000" dirty="0" smtClean="0"/>
              <a:t>489.000 </a:t>
            </a:r>
            <a:r>
              <a:rPr lang="tr-TR" sz="2000" dirty="0" smtClean="0"/>
              <a:t>€</a:t>
            </a:r>
            <a:endParaRPr lang="tr-TR" sz="2000" dirty="0"/>
          </a:p>
          <a:p>
            <a:r>
              <a:rPr lang="tr-TR" sz="2000" b="1" dirty="0"/>
              <a:t>Proje süresi</a:t>
            </a:r>
            <a:r>
              <a:rPr lang="tr-TR" sz="2000" dirty="0"/>
              <a:t>: </a:t>
            </a:r>
            <a:r>
              <a:rPr lang="hr-HR" sz="2000" dirty="0"/>
              <a:t>26.11.2019 – 26.11.2022</a:t>
            </a:r>
            <a:endParaRPr lang="tr-TR" sz="2000" dirty="0"/>
          </a:p>
          <a:p>
            <a:r>
              <a:rPr lang="tr-TR" sz="2000" b="1" dirty="0"/>
              <a:t>Ortaklar</a:t>
            </a:r>
            <a:r>
              <a:rPr lang="tr-TR" sz="2000" dirty="0"/>
              <a:t>: ABD, İsrail, Polonya, </a:t>
            </a:r>
            <a:r>
              <a:rPr lang="en-US" sz="2000" dirty="0" err="1" smtClean="0"/>
              <a:t>Türkiye</a:t>
            </a:r>
            <a:r>
              <a:rPr lang="en-US" sz="2000" dirty="0" smtClean="0"/>
              <a:t>, </a:t>
            </a:r>
            <a:r>
              <a:rPr lang="tr-TR" sz="2000" dirty="0" smtClean="0"/>
              <a:t>Yeni Zelanda</a:t>
            </a:r>
            <a:endParaRPr lang="tr-TR" sz="2000" dirty="0"/>
          </a:p>
          <a:p>
            <a:pPr marL="0" indent="0">
              <a:buNone/>
            </a:pPr>
            <a:r>
              <a:rPr lang="tr-TR" sz="2000" b="1" dirty="0"/>
              <a:t>Koordinatör</a:t>
            </a:r>
            <a:r>
              <a:rPr lang="tr-TR" sz="2000" dirty="0"/>
              <a:t>: </a:t>
            </a:r>
            <a:r>
              <a:rPr lang="tr-TR" sz="2000" dirty="0" err="1" smtClean="0"/>
              <a:t>Prof.Dr</a:t>
            </a:r>
            <a:r>
              <a:rPr lang="tr-TR" sz="2000" dirty="0" smtClean="0"/>
              <a:t>. Zehra </a:t>
            </a:r>
            <a:r>
              <a:rPr lang="tr-TR" sz="2000" dirty="0" err="1" smtClean="0"/>
              <a:t>Yeğingil</a:t>
            </a:r>
            <a:r>
              <a:rPr lang="tr-TR" sz="2000" dirty="0"/>
              <a:t> </a:t>
            </a:r>
            <a:r>
              <a:rPr lang="tr-TR" sz="2000" dirty="0" smtClean="0"/>
              <a:t>(Fizik Bölümü)</a:t>
            </a:r>
            <a:endParaRPr lang="tr-TR" sz="2000" dirty="0"/>
          </a:p>
          <a:p>
            <a:pPr marL="0" indent="0" algn="just">
              <a:buNone/>
            </a:pPr>
            <a:r>
              <a:rPr lang="tr-TR" sz="2000" b="1" dirty="0" smtClean="0"/>
              <a:t>ÇÜ Araştırmacılar: </a:t>
            </a:r>
            <a:r>
              <a:rPr lang="tr-TR" sz="2000" dirty="0" err="1" smtClean="0"/>
              <a:t>Prof.Dr.Faruk</a:t>
            </a:r>
            <a:r>
              <a:rPr lang="tr-TR" sz="2000" dirty="0" smtClean="0"/>
              <a:t> </a:t>
            </a:r>
            <a:r>
              <a:rPr lang="tr-TR" sz="2000" dirty="0"/>
              <a:t>Karadağ, </a:t>
            </a:r>
            <a:r>
              <a:rPr lang="tr-TR" sz="2000" dirty="0" err="1"/>
              <a:t>Prof.Dr.</a:t>
            </a:r>
            <a:r>
              <a:rPr lang="tr-TR" sz="2000" dirty="0" err="1" smtClean="0"/>
              <a:t>Tunç</a:t>
            </a:r>
            <a:r>
              <a:rPr lang="tr-TR" sz="2000" dirty="0" smtClean="0"/>
              <a:t> </a:t>
            </a:r>
            <a:r>
              <a:rPr lang="tr-TR" sz="2000" dirty="0"/>
              <a:t>Tüken, </a:t>
            </a:r>
            <a:r>
              <a:rPr lang="tr-TR" sz="2000" dirty="0" err="1" smtClean="0"/>
              <a:t>Doç.Dr.Ahmet</a:t>
            </a:r>
            <a:r>
              <a:rPr lang="tr-TR" sz="2000" dirty="0" smtClean="0"/>
              <a:t> </a:t>
            </a:r>
            <a:r>
              <a:rPr lang="tr-TR" sz="2000" dirty="0" err="1"/>
              <a:t>Ekicibil</a:t>
            </a:r>
            <a:r>
              <a:rPr lang="tr-TR" sz="2000" dirty="0"/>
              <a:t>, </a:t>
            </a:r>
            <a:r>
              <a:rPr lang="tr-TR" sz="2000" dirty="0" err="1" smtClean="0"/>
              <a:t>Öğr.Gör.Dr.Ebru</a:t>
            </a:r>
            <a:r>
              <a:rPr lang="tr-TR" sz="2000" dirty="0" smtClean="0"/>
              <a:t> </a:t>
            </a:r>
            <a:r>
              <a:rPr lang="tr-TR" sz="2000" dirty="0"/>
              <a:t>Ünal, </a:t>
            </a:r>
            <a:r>
              <a:rPr lang="tr-TR" sz="2000" dirty="0" err="1" smtClean="0"/>
              <a:t>Dr.Gökmen</a:t>
            </a:r>
            <a:r>
              <a:rPr lang="tr-TR" sz="2000" dirty="0" smtClean="0"/>
              <a:t> Sığırcık</a:t>
            </a:r>
            <a:endParaRPr lang="tr-TR" sz="2000" dirty="0"/>
          </a:p>
          <a:p>
            <a:pPr marL="0" indent="0">
              <a:buNone/>
            </a:pPr>
            <a:endParaRPr lang="tr-TR" sz="2000" dirty="0"/>
          </a:p>
          <a:p>
            <a:endParaRPr lang="tr-TR" sz="2000" dirty="0"/>
          </a:p>
          <a:p>
            <a:endParaRPr lang="tr-TR" sz="2000" dirty="0"/>
          </a:p>
        </p:txBody>
      </p:sp>
      <p:pic>
        <p:nvPicPr>
          <p:cNvPr id="8" name="Picture 7" descr="C:\Users\Zehra Yegingil\Desktop\20191028_13080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556" y="1678936"/>
            <a:ext cx="4530320" cy="2290005"/>
          </a:xfrm>
          <a:prstGeom prst="rect">
            <a:avLst/>
          </a:prstGeom>
          <a:noFill/>
          <a:ln>
            <a:noFill/>
          </a:ln>
        </p:spPr>
      </p:pic>
      <p:pic>
        <p:nvPicPr>
          <p:cNvPr id="5" name="Picture 4" descr="nat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2615" y="4084131"/>
            <a:ext cx="4234508" cy="2615110"/>
          </a:xfrm>
          <a:prstGeom prst="rect">
            <a:avLst/>
          </a:prstGeom>
        </p:spPr>
      </p:pic>
    </p:spTree>
    <p:extLst>
      <p:ext uri="{BB962C8B-B14F-4D97-AF65-F5344CB8AC3E}">
        <p14:creationId xmlns:p14="http://schemas.microsoft.com/office/powerpoint/2010/main" val="2778115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F03739F-DC74-40ED-972A-DE02505145AF}"/>
              </a:ext>
            </a:extLst>
          </p:cNvPr>
          <p:cNvSpPr>
            <a:spLocks noGrp="1"/>
          </p:cNvSpPr>
          <p:nvPr>
            <p:ph type="title"/>
          </p:nvPr>
        </p:nvSpPr>
        <p:spPr/>
        <p:txBody>
          <a:bodyPr>
            <a:normAutofit/>
          </a:bodyPr>
          <a:lstStyle/>
          <a:p>
            <a:r>
              <a:rPr lang="tr-TR" sz="3200" b="1" dirty="0"/>
              <a:t>Mavi kil ve </a:t>
            </a:r>
            <a:r>
              <a:rPr lang="tr-TR" sz="3200" b="1" dirty="0" err="1"/>
              <a:t>antimikrobiyal</a:t>
            </a:r>
            <a:r>
              <a:rPr lang="tr-TR" sz="3200" b="1" dirty="0"/>
              <a:t> bitki </a:t>
            </a:r>
            <a:r>
              <a:rPr lang="tr-TR" sz="3200" b="1" dirty="0" err="1"/>
              <a:t>ekstraktı</a:t>
            </a:r>
            <a:r>
              <a:rPr lang="tr-TR" sz="3200" b="1" dirty="0"/>
              <a:t> içeren </a:t>
            </a:r>
            <a:r>
              <a:rPr lang="tr-TR" sz="3200" b="1" dirty="0" err="1"/>
              <a:t>mikrokapsül</a:t>
            </a:r>
            <a:r>
              <a:rPr lang="tr-TR" sz="3200" b="1" dirty="0"/>
              <a:t> sentezi ve tekstilde </a:t>
            </a:r>
            <a:r>
              <a:rPr lang="tr-TR" sz="3200" b="1" dirty="0" smtClean="0"/>
              <a:t>uygulamalar</a:t>
            </a:r>
            <a:endParaRPr lang="tr-TR" sz="3200" b="1" dirty="0"/>
          </a:p>
        </p:txBody>
      </p:sp>
      <p:sp>
        <p:nvSpPr>
          <p:cNvPr id="3" name="İçerik Yer Tutucusu 2">
            <a:extLst>
              <a:ext uri="{FF2B5EF4-FFF2-40B4-BE49-F238E27FC236}">
                <a16:creationId xmlns:a16="http://schemas.microsoft.com/office/drawing/2014/main" id="{12FC2E4D-748C-4CCC-A4DE-36AABBB9F6A9}"/>
              </a:ext>
            </a:extLst>
          </p:cNvPr>
          <p:cNvSpPr>
            <a:spLocks noGrp="1"/>
          </p:cNvSpPr>
          <p:nvPr>
            <p:ph sz="half" idx="1"/>
          </p:nvPr>
        </p:nvSpPr>
        <p:spPr>
          <a:xfrm>
            <a:off x="809333" y="1619733"/>
            <a:ext cx="6060617" cy="4741863"/>
          </a:xfrm>
        </p:spPr>
        <p:txBody>
          <a:bodyPr>
            <a:noAutofit/>
          </a:bodyPr>
          <a:lstStyle/>
          <a:p>
            <a:pPr algn="just"/>
            <a:r>
              <a:rPr lang="tr-TR" sz="1800" i="1" dirty="0">
                <a:solidFill>
                  <a:schemeClr val="tx2">
                    <a:lumMod val="75000"/>
                  </a:schemeClr>
                </a:solidFill>
              </a:rPr>
              <a:t>Halihazırda </a:t>
            </a:r>
            <a:r>
              <a:rPr lang="tr-TR" sz="1800" i="1" dirty="0" err="1">
                <a:solidFill>
                  <a:schemeClr val="tx2">
                    <a:lumMod val="75000"/>
                  </a:schemeClr>
                </a:solidFill>
              </a:rPr>
              <a:t>antimikrobiyal</a:t>
            </a:r>
            <a:r>
              <a:rPr lang="tr-TR" sz="1800" i="1" dirty="0">
                <a:solidFill>
                  <a:schemeClr val="tx2">
                    <a:lumMod val="75000"/>
                  </a:schemeClr>
                </a:solidFill>
              </a:rPr>
              <a:t> özellik için kullanılan kimyasalların çoğu insanlar için </a:t>
            </a:r>
            <a:r>
              <a:rPr lang="tr-TR" sz="1800" i="1" dirty="0" err="1">
                <a:solidFill>
                  <a:schemeClr val="tx2">
                    <a:lumMod val="75000"/>
                  </a:schemeClr>
                </a:solidFill>
              </a:rPr>
              <a:t>toksiktir</a:t>
            </a:r>
            <a:r>
              <a:rPr lang="tr-TR" sz="1800" i="1" dirty="0">
                <a:solidFill>
                  <a:schemeClr val="tx2">
                    <a:lumMod val="75000"/>
                  </a:schemeClr>
                </a:solidFill>
              </a:rPr>
              <a:t> veya biyolojik olarak </a:t>
            </a:r>
            <a:r>
              <a:rPr lang="tr-TR" sz="1800" i="1" dirty="0" err="1">
                <a:solidFill>
                  <a:schemeClr val="tx2">
                    <a:lumMod val="75000"/>
                  </a:schemeClr>
                </a:solidFill>
              </a:rPr>
              <a:t>parçalanabilirliği</a:t>
            </a:r>
            <a:r>
              <a:rPr lang="tr-TR" sz="1800" i="1" dirty="0">
                <a:solidFill>
                  <a:schemeClr val="tx2">
                    <a:lumMod val="75000"/>
                  </a:schemeClr>
                </a:solidFill>
              </a:rPr>
              <a:t> </a:t>
            </a:r>
            <a:r>
              <a:rPr lang="tr-TR" sz="1800" i="1" dirty="0" err="1">
                <a:solidFill>
                  <a:schemeClr val="tx2">
                    <a:lumMod val="75000"/>
                  </a:schemeClr>
                </a:solidFill>
              </a:rPr>
              <a:t>düşüktür</a:t>
            </a:r>
            <a:r>
              <a:rPr lang="tr-TR" sz="1800" i="1" dirty="0">
                <a:solidFill>
                  <a:schemeClr val="tx2">
                    <a:lumMod val="75000"/>
                  </a:schemeClr>
                </a:solidFill>
              </a:rPr>
              <a:t> ve kullanılan etken maddeler sentetik yada inorganik esaslıdır.(</a:t>
            </a:r>
            <a:r>
              <a:rPr lang="tr-TR" sz="1800" i="1" dirty="0" err="1">
                <a:solidFill>
                  <a:schemeClr val="tx2">
                    <a:lumMod val="75000"/>
                  </a:schemeClr>
                </a:solidFill>
              </a:rPr>
              <a:t>Triklosan</a:t>
            </a:r>
            <a:r>
              <a:rPr lang="tr-TR" sz="1800" i="1" dirty="0">
                <a:solidFill>
                  <a:schemeClr val="tx2">
                    <a:lumMod val="75000"/>
                  </a:schemeClr>
                </a:solidFill>
              </a:rPr>
              <a:t>(2.4,4-hydrophenil </a:t>
            </a:r>
            <a:r>
              <a:rPr lang="tr-TR" sz="1800" i="1" dirty="0" err="1">
                <a:solidFill>
                  <a:schemeClr val="tx2">
                    <a:lumMod val="75000"/>
                  </a:schemeClr>
                </a:solidFill>
              </a:rPr>
              <a:t>tricholoro</a:t>
            </a:r>
            <a:r>
              <a:rPr lang="tr-TR" sz="1800" i="1" dirty="0">
                <a:solidFill>
                  <a:schemeClr val="tx2">
                    <a:lumMod val="75000"/>
                  </a:schemeClr>
                </a:solidFill>
              </a:rPr>
              <a:t>(II) </a:t>
            </a:r>
            <a:r>
              <a:rPr lang="tr-TR" sz="1800" i="1" dirty="0" err="1">
                <a:solidFill>
                  <a:schemeClr val="tx2">
                    <a:lumMod val="75000"/>
                  </a:schemeClr>
                </a:solidFill>
              </a:rPr>
              <a:t>ether</a:t>
            </a:r>
            <a:r>
              <a:rPr lang="tr-TR" sz="1800" i="1" dirty="0">
                <a:solidFill>
                  <a:schemeClr val="tx2">
                    <a:lumMod val="75000"/>
                  </a:schemeClr>
                </a:solidFill>
              </a:rPr>
              <a:t>, </a:t>
            </a:r>
            <a:r>
              <a:rPr lang="tr-TR" sz="1800" i="1" dirty="0" err="1">
                <a:solidFill>
                  <a:schemeClr val="tx2">
                    <a:lumMod val="75000"/>
                  </a:schemeClr>
                </a:solidFill>
              </a:rPr>
              <a:t>Kuatemer</a:t>
            </a:r>
            <a:r>
              <a:rPr lang="tr-TR" sz="1800" i="1" dirty="0">
                <a:solidFill>
                  <a:schemeClr val="tx2">
                    <a:lumMod val="75000"/>
                  </a:schemeClr>
                </a:solidFill>
              </a:rPr>
              <a:t>, </a:t>
            </a:r>
            <a:r>
              <a:rPr lang="tr-TR" sz="1800" i="1" dirty="0" err="1">
                <a:solidFill>
                  <a:schemeClr val="tx2">
                    <a:lumMod val="75000"/>
                  </a:schemeClr>
                </a:solidFill>
              </a:rPr>
              <a:t>gümüş</a:t>
            </a:r>
            <a:r>
              <a:rPr lang="tr-TR" sz="1800" i="1" dirty="0">
                <a:solidFill>
                  <a:schemeClr val="tx2">
                    <a:lumMod val="75000"/>
                  </a:schemeClr>
                </a:solidFill>
              </a:rPr>
              <a:t>, </a:t>
            </a:r>
            <a:r>
              <a:rPr lang="tr-TR" sz="1800" i="1" dirty="0" err="1">
                <a:solidFill>
                  <a:schemeClr val="tx2">
                    <a:lumMod val="75000"/>
                  </a:schemeClr>
                </a:solidFill>
              </a:rPr>
              <a:t>çinko,bakır</a:t>
            </a:r>
            <a:r>
              <a:rPr lang="tr-TR" sz="1800" i="1" dirty="0">
                <a:solidFill>
                  <a:schemeClr val="tx2">
                    <a:lumMod val="75000"/>
                  </a:schemeClr>
                </a:solidFill>
              </a:rPr>
              <a:t> </a:t>
            </a:r>
            <a:r>
              <a:rPr lang="tr-TR" sz="1800" i="1" dirty="0" err="1">
                <a:solidFill>
                  <a:schemeClr val="tx2">
                    <a:lumMod val="75000"/>
                  </a:schemeClr>
                </a:solidFill>
              </a:rPr>
              <a:t>vb</a:t>
            </a:r>
            <a:r>
              <a:rPr lang="tr-TR" sz="1800" i="1" dirty="0">
                <a:solidFill>
                  <a:schemeClr val="tx2">
                    <a:lumMod val="75000"/>
                  </a:schemeClr>
                </a:solidFill>
              </a:rPr>
              <a:t> </a:t>
            </a:r>
            <a:r>
              <a:rPr lang="tr-TR" sz="1800" i="1" dirty="0" err="1">
                <a:solidFill>
                  <a:schemeClr val="tx2">
                    <a:lumMod val="75000"/>
                  </a:schemeClr>
                </a:solidFill>
              </a:rPr>
              <a:t>metaltuzları</a:t>
            </a:r>
            <a:r>
              <a:rPr lang="tr-TR" sz="1800" i="1" dirty="0">
                <a:solidFill>
                  <a:schemeClr val="tx2">
                    <a:lumMod val="75000"/>
                  </a:schemeClr>
                </a:solidFill>
              </a:rPr>
              <a:t>) Bu </a:t>
            </a:r>
            <a:r>
              <a:rPr lang="tr-TR" sz="1800" i="1" dirty="0" err="1">
                <a:solidFill>
                  <a:schemeClr val="tx2">
                    <a:lumMod val="75000"/>
                  </a:schemeClr>
                </a:solidFill>
              </a:rPr>
              <a:t>tür</a:t>
            </a:r>
            <a:r>
              <a:rPr lang="tr-TR" sz="1800" i="1" dirty="0">
                <a:solidFill>
                  <a:schemeClr val="tx2">
                    <a:lumMod val="75000"/>
                  </a:schemeClr>
                </a:solidFill>
              </a:rPr>
              <a:t> ajanların sentezlenmesinde kullanılan kimyasalların kalıntılarının veya cilt ile temaslarında yan etkileri vardır. Projenin ana amacı doğal bitkisel yağlar ve mavi kil kullanarak (</a:t>
            </a:r>
            <a:r>
              <a:rPr lang="tr-TR" sz="1800" i="1" dirty="0" err="1">
                <a:solidFill>
                  <a:schemeClr val="tx2">
                    <a:lumMod val="75000"/>
                  </a:schemeClr>
                </a:solidFill>
              </a:rPr>
              <a:t>kekik,biberiye,aloe</a:t>
            </a:r>
            <a:r>
              <a:rPr lang="tr-TR" sz="1800" i="1" dirty="0">
                <a:solidFill>
                  <a:schemeClr val="tx2">
                    <a:lumMod val="75000"/>
                  </a:schemeClr>
                </a:solidFill>
              </a:rPr>
              <a:t> </a:t>
            </a:r>
            <a:r>
              <a:rPr lang="tr-TR" sz="1800" i="1" dirty="0" err="1">
                <a:solidFill>
                  <a:schemeClr val="tx2">
                    <a:lumMod val="75000"/>
                  </a:schemeClr>
                </a:solidFill>
              </a:rPr>
              <a:t>vera,pelin</a:t>
            </a:r>
            <a:r>
              <a:rPr lang="tr-TR" sz="1800" i="1" dirty="0">
                <a:solidFill>
                  <a:schemeClr val="tx2">
                    <a:lumMod val="75000"/>
                  </a:schemeClr>
                </a:solidFill>
              </a:rPr>
              <a:t> otu yağı) mikropların yayılmasının önlenmesi ve insan </a:t>
            </a:r>
            <a:r>
              <a:rPr lang="tr-TR" sz="1800" i="1" dirty="0" err="1">
                <a:solidFill>
                  <a:schemeClr val="tx2">
                    <a:lumMod val="75000"/>
                  </a:schemeClr>
                </a:solidFill>
              </a:rPr>
              <a:t>vücuduna</a:t>
            </a:r>
            <a:r>
              <a:rPr lang="tr-TR" sz="1800" i="1" dirty="0">
                <a:solidFill>
                  <a:schemeClr val="tx2">
                    <a:lumMod val="75000"/>
                  </a:schemeClr>
                </a:solidFill>
              </a:rPr>
              <a:t> </a:t>
            </a:r>
            <a:r>
              <a:rPr lang="tr-TR" sz="1800" i="1" dirty="0" err="1">
                <a:solidFill>
                  <a:schemeClr val="tx2">
                    <a:lumMod val="75000"/>
                  </a:schemeClr>
                </a:solidFill>
              </a:rPr>
              <a:t>antimikrobiyal</a:t>
            </a:r>
            <a:r>
              <a:rPr lang="tr-TR" sz="1800" i="1" dirty="0">
                <a:solidFill>
                  <a:schemeClr val="tx2">
                    <a:lumMod val="75000"/>
                  </a:schemeClr>
                </a:solidFill>
              </a:rPr>
              <a:t> kalkan oluşturulması için çok fonksiyonlu </a:t>
            </a:r>
            <a:r>
              <a:rPr lang="tr-TR" sz="1800" i="1" dirty="0" err="1">
                <a:solidFill>
                  <a:schemeClr val="tx2">
                    <a:lumMod val="75000"/>
                  </a:schemeClr>
                </a:solidFill>
              </a:rPr>
              <a:t>antimikrobiyal</a:t>
            </a:r>
            <a:r>
              <a:rPr lang="tr-TR" sz="1800" i="1" dirty="0">
                <a:solidFill>
                  <a:schemeClr val="tx2">
                    <a:lumMod val="75000"/>
                  </a:schemeClr>
                </a:solidFill>
              </a:rPr>
              <a:t> tekstillerin geliştirilmesidir.</a:t>
            </a:r>
          </a:p>
          <a:p>
            <a:pPr marL="0" indent="0" algn="just">
              <a:buNone/>
            </a:pPr>
            <a:r>
              <a:rPr lang="tr-TR" sz="1800" dirty="0" smtClean="0"/>
              <a:t>              </a:t>
            </a:r>
            <a:endParaRPr lang="tr-TR" sz="1800" dirty="0"/>
          </a:p>
          <a:p>
            <a:r>
              <a:rPr lang="tr-TR" sz="1800" b="1" dirty="0" smtClean="0"/>
              <a:t>Destekleyen kurum: </a:t>
            </a:r>
            <a:r>
              <a:rPr lang="tr-TR" sz="1800" b="1" dirty="0"/>
              <a:t>TÜBİTAK, </a:t>
            </a:r>
            <a:r>
              <a:rPr lang="tr-TR" sz="1800" b="1" dirty="0" smtClean="0"/>
              <a:t>EUREKA Proje No: 9190024</a:t>
            </a:r>
          </a:p>
          <a:p>
            <a:r>
              <a:rPr lang="tr-TR" sz="1800" b="1" dirty="0" smtClean="0"/>
              <a:t>Toplam </a:t>
            </a:r>
            <a:r>
              <a:rPr lang="tr-TR" sz="1800" b="1" dirty="0"/>
              <a:t>Bütçe</a:t>
            </a:r>
            <a:r>
              <a:rPr lang="tr-TR" sz="1800" dirty="0"/>
              <a:t>: </a:t>
            </a:r>
            <a:r>
              <a:rPr lang="hr-HR" sz="1800" dirty="0"/>
              <a:t>508.659 </a:t>
            </a:r>
            <a:r>
              <a:rPr lang="tr-TR" sz="1800" dirty="0" smtClean="0"/>
              <a:t>TL</a:t>
            </a:r>
            <a:endParaRPr lang="tr-TR" sz="1800" dirty="0"/>
          </a:p>
          <a:p>
            <a:r>
              <a:rPr lang="tr-TR" sz="1800" b="1" dirty="0"/>
              <a:t>Proje süresi</a:t>
            </a:r>
            <a:r>
              <a:rPr lang="tr-TR" sz="1800" dirty="0"/>
              <a:t>: </a:t>
            </a:r>
            <a:r>
              <a:rPr lang="tr-TR" sz="1800" dirty="0" smtClean="0"/>
              <a:t>34 ay</a:t>
            </a:r>
            <a:endParaRPr lang="tr-TR" sz="1800" dirty="0"/>
          </a:p>
          <a:p>
            <a:pPr marL="0" indent="0">
              <a:buNone/>
            </a:pPr>
            <a:r>
              <a:rPr lang="tr-TR" sz="1800" b="1" dirty="0" smtClean="0"/>
              <a:t>Danışman </a:t>
            </a:r>
            <a:r>
              <a:rPr lang="tr-TR" sz="1800" dirty="0"/>
              <a:t>(Kıvanç Tekstil</a:t>
            </a:r>
            <a:r>
              <a:rPr lang="tr-TR" sz="1800" dirty="0" smtClean="0"/>
              <a:t>): </a:t>
            </a:r>
            <a:r>
              <a:rPr lang="tr-TR" sz="1800" dirty="0" err="1" smtClean="0"/>
              <a:t>Prof.Dr</a:t>
            </a:r>
            <a:r>
              <a:rPr lang="tr-TR" sz="1800" dirty="0" smtClean="0"/>
              <a:t>. Bilgehan </a:t>
            </a:r>
            <a:r>
              <a:rPr lang="tr-TR" sz="1800" dirty="0"/>
              <a:t>Güzel (Kimya)</a:t>
            </a:r>
          </a:p>
          <a:p>
            <a:pPr marL="0" indent="0">
              <a:buNone/>
            </a:pPr>
            <a:endParaRPr lang="tr-TR" sz="1800" dirty="0"/>
          </a:p>
          <a:p>
            <a:pPr marL="0" indent="0">
              <a:buNone/>
            </a:pPr>
            <a:endParaRPr lang="tr-TR" sz="1800" dirty="0"/>
          </a:p>
          <a:p>
            <a:endParaRPr lang="tr-TR" sz="1800" dirty="0"/>
          </a:p>
        </p:txBody>
      </p:sp>
      <p:pic>
        <p:nvPicPr>
          <p:cNvPr id="7" name="Picture 6" descr="Ekran Resmi 2019-11-12 17.13.4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2653" y="1917263"/>
            <a:ext cx="3106341" cy="4077072"/>
          </a:xfrm>
          <a:prstGeom prst="rect">
            <a:avLst/>
          </a:prstGeom>
        </p:spPr>
      </p:pic>
    </p:spTree>
    <p:extLst>
      <p:ext uri="{BB962C8B-B14F-4D97-AF65-F5344CB8AC3E}">
        <p14:creationId xmlns:p14="http://schemas.microsoft.com/office/powerpoint/2010/main" val="2155115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F03739F-DC74-40ED-972A-DE02505145AF}"/>
              </a:ext>
            </a:extLst>
          </p:cNvPr>
          <p:cNvSpPr>
            <a:spLocks noGrp="1"/>
          </p:cNvSpPr>
          <p:nvPr>
            <p:ph type="title"/>
          </p:nvPr>
        </p:nvSpPr>
        <p:spPr/>
        <p:txBody>
          <a:bodyPr>
            <a:normAutofit/>
          </a:bodyPr>
          <a:lstStyle/>
          <a:p>
            <a:r>
              <a:rPr lang="tr-TR" sz="3200" b="1" dirty="0"/>
              <a:t>EPS </a:t>
            </a:r>
            <a:r>
              <a:rPr lang="tr-TR" sz="3200" b="1" dirty="0" err="1"/>
              <a:t>Boncuklarin</a:t>
            </a:r>
            <a:r>
              <a:rPr lang="tr-TR" sz="3200" b="1" dirty="0"/>
              <a:t> Çevreci Malzeme İle Kaplanarak </a:t>
            </a:r>
            <a:r>
              <a:rPr lang="tr-TR" sz="3200" b="1" dirty="0" err="1"/>
              <a:t>Yanmazlik</a:t>
            </a:r>
            <a:r>
              <a:rPr lang="tr-TR" sz="3200" b="1" dirty="0"/>
              <a:t> Özelliklerinin Geliştirilmesi</a:t>
            </a:r>
          </a:p>
        </p:txBody>
      </p:sp>
      <p:sp>
        <p:nvSpPr>
          <p:cNvPr id="3" name="İçerik Yer Tutucusu 2">
            <a:extLst>
              <a:ext uri="{FF2B5EF4-FFF2-40B4-BE49-F238E27FC236}">
                <a16:creationId xmlns:a16="http://schemas.microsoft.com/office/drawing/2014/main" id="{12FC2E4D-748C-4CCC-A4DE-36AABBB9F6A9}"/>
              </a:ext>
            </a:extLst>
          </p:cNvPr>
          <p:cNvSpPr>
            <a:spLocks noGrp="1"/>
          </p:cNvSpPr>
          <p:nvPr>
            <p:ph sz="half" idx="1"/>
          </p:nvPr>
        </p:nvSpPr>
        <p:spPr>
          <a:xfrm>
            <a:off x="809333" y="1619733"/>
            <a:ext cx="6060617" cy="4741863"/>
          </a:xfrm>
        </p:spPr>
        <p:txBody>
          <a:bodyPr>
            <a:noAutofit/>
          </a:bodyPr>
          <a:lstStyle/>
          <a:p>
            <a:pPr algn="just"/>
            <a:r>
              <a:rPr lang="tr-TR" sz="1800" dirty="0" smtClean="0"/>
              <a:t>Bu </a:t>
            </a:r>
            <a:r>
              <a:rPr lang="tr-TR" sz="1800" dirty="0"/>
              <a:t>projede yangına dayanımlı EPS yalıtım levhası elde edilmesi için </a:t>
            </a:r>
            <a:r>
              <a:rPr lang="tr-TR" sz="1800" dirty="0" err="1"/>
              <a:t>halojenli</a:t>
            </a:r>
            <a:r>
              <a:rPr lang="tr-TR" sz="1800" dirty="0"/>
              <a:t> </a:t>
            </a:r>
            <a:r>
              <a:rPr lang="tr-TR" sz="1800" dirty="0" err="1"/>
              <a:t>FR’lara</a:t>
            </a:r>
            <a:r>
              <a:rPr lang="tr-TR" sz="1800" dirty="0"/>
              <a:t> alternatif olması beklenen inorganik-organik bazlı FR malzemelerin ve bu malzemelerin EPS ısı yalıtım levhalarına uygulanmasını sağlayacak kaplama tekniği geliştirilecektir. Kaplama karışımı FR etkisi olduğu bilinen metal hidroksitleri, genleşebilen </a:t>
            </a:r>
            <a:r>
              <a:rPr lang="tr-TR" sz="1800" dirty="0" err="1"/>
              <a:t>grafen</a:t>
            </a:r>
            <a:r>
              <a:rPr lang="tr-TR" sz="1800" dirty="0"/>
              <a:t>, metal boratların ve bu alev geciktiricilerle </a:t>
            </a:r>
            <a:r>
              <a:rPr lang="tr-TR" sz="1800" dirty="0" err="1"/>
              <a:t>sinerjik</a:t>
            </a:r>
            <a:r>
              <a:rPr lang="tr-TR" sz="1800" dirty="0"/>
              <a:t> etki yarattığı bilinen </a:t>
            </a:r>
            <a:r>
              <a:rPr lang="tr-TR" sz="1800" dirty="0" err="1"/>
              <a:t>antimontrioksit</a:t>
            </a:r>
            <a:r>
              <a:rPr lang="tr-TR" sz="1800" dirty="0"/>
              <a:t>, </a:t>
            </a:r>
            <a:r>
              <a:rPr lang="tr-TR" sz="1800" dirty="0" err="1"/>
              <a:t>demiroksitin</a:t>
            </a:r>
            <a:r>
              <a:rPr lang="tr-TR" sz="1800" dirty="0"/>
              <a:t> ve bağlayıcı olarak </a:t>
            </a:r>
            <a:r>
              <a:rPr lang="tr-TR" sz="1800" dirty="0" err="1"/>
              <a:t>etilenvinilasetatın</a:t>
            </a:r>
            <a:r>
              <a:rPr lang="tr-TR" sz="1800" dirty="0"/>
              <a:t> </a:t>
            </a:r>
            <a:r>
              <a:rPr lang="tr-TR" sz="1800" dirty="0" err="1"/>
              <a:t>metilalkol</a:t>
            </a:r>
            <a:r>
              <a:rPr lang="tr-TR" sz="1800" dirty="0"/>
              <a:t> veya etilalkoldeki karışımlarından oluşacaktır</a:t>
            </a:r>
            <a:r>
              <a:rPr lang="en-US" sz="1800" dirty="0"/>
              <a:t> </a:t>
            </a:r>
            <a:r>
              <a:rPr lang="tr-TR" sz="1800" i="1" dirty="0" smtClean="0">
                <a:solidFill>
                  <a:schemeClr val="tx2">
                    <a:lumMod val="75000"/>
                  </a:schemeClr>
                </a:solidFill>
              </a:rPr>
              <a:t>.</a:t>
            </a:r>
            <a:endParaRPr lang="tr-TR" sz="1800" i="1" dirty="0">
              <a:solidFill>
                <a:schemeClr val="tx2">
                  <a:lumMod val="75000"/>
                </a:schemeClr>
              </a:solidFill>
            </a:endParaRPr>
          </a:p>
          <a:p>
            <a:pPr marL="0" indent="0" algn="just">
              <a:buNone/>
            </a:pPr>
            <a:r>
              <a:rPr lang="tr-TR" sz="1800" dirty="0" smtClean="0"/>
              <a:t>              </a:t>
            </a:r>
            <a:endParaRPr lang="tr-TR" sz="1800" dirty="0"/>
          </a:p>
          <a:p>
            <a:r>
              <a:rPr lang="tr-TR" sz="1800" b="1" dirty="0" smtClean="0"/>
              <a:t>Destekleyen kurum: KOSGEB</a:t>
            </a:r>
          </a:p>
          <a:p>
            <a:r>
              <a:rPr lang="tr-TR" sz="1800" b="1" dirty="0" smtClean="0"/>
              <a:t>Toplam </a:t>
            </a:r>
            <a:r>
              <a:rPr lang="tr-TR" sz="1800" b="1" dirty="0"/>
              <a:t>Bütçe</a:t>
            </a:r>
            <a:r>
              <a:rPr lang="tr-TR" sz="1800" dirty="0"/>
              <a:t>: </a:t>
            </a:r>
            <a:r>
              <a:rPr lang="is-IS" sz="1800" dirty="0"/>
              <a:t>244.000</a:t>
            </a:r>
            <a:r>
              <a:rPr lang="hr-HR" sz="1800" dirty="0" smtClean="0"/>
              <a:t> </a:t>
            </a:r>
            <a:r>
              <a:rPr lang="tr-TR" sz="1800" dirty="0" smtClean="0"/>
              <a:t>TL</a:t>
            </a:r>
            <a:endParaRPr lang="tr-TR" sz="1800" dirty="0"/>
          </a:p>
          <a:p>
            <a:r>
              <a:rPr lang="tr-TR" sz="1800" b="1" dirty="0"/>
              <a:t>Proje süresi</a:t>
            </a:r>
            <a:r>
              <a:rPr lang="tr-TR" sz="1800" dirty="0"/>
              <a:t>: </a:t>
            </a:r>
            <a:r>
              <a:rPr lang="tr-TR" sz="1800" dirty="0" smtClean="0"/>
              <a:t>Aralık 2017 </a:t>
            </a:r>
            <a:r>
              <a:rPr lang="mr-IN" sz="1800" dirty="0" smtClean="0"/>
              <a:t>–</a:t>
            </a:r>
            <a:r>
              <a:rPr lang="tr-TR" sz="1800" dirty="0" smtClean="0"/>
              <a:t> Aralık 2019</a:t>
            </a:r>
            <a:endParaRPr lang="tr-TR" sz="1800" dirty="0"/>
          </a:p>
          <a:p>
            <a:pPr marL="0" indent="0">
              <a:buNone/>
            </a:pPr>
            <a:r>
              <a:rPr lang="tr-TR" sz="1800" b="1" dirty="0" smtClean="0"/>
              <a:t>Danışman </a:t>
            </a:r>
            <a:r>
              <a:rPr lang="tr-TR" sz="1800" dirty="0" smtClean="0"/>
              <a:t>(</a:t>
            </a:r>
            <a:r>
              <a:rPr lang="tr-TR" sz="1800" b="1" dirty="0"/>
              <a:t>TEKNOPANEL-</a:t>
            </a:r>
            <a:r>
              <a:rPr lang="tr-TR" sz="1800" b="1" dirty="0" smtClean="0"/>
              <a:t>MERSİN</a:t>
            </a:r>
            <a:r>
              <a:rPr lang="tr-TR" sz="1800" dirty="0" smtClean="0"/>
              <a:t>): </a:t>
            </a:r>
            <a:r>
              <a:rPr lang="tr-TR" sz="1800" dirty="0" err="1" smtClean="0"/>
              <a:t>Prof.Dr</a:t>
            </a:r>
            <a:r>
              <a:rPr lang="tr-TR" sz="1800" dirty="0" smtClean="0"/>
              <a:t>. Bilgehan </a:t>
            </a:r>
            <a:r>
              <a:rPr lang="tr-TR" sz="1800" dirty="0"/>
              <a:t>Güzel (Kimya)</a:t>
            </a:r>
          </a:p>
          <a:p>
            <a:pPr marL="0" indent="0">
              <a:buNone/>
            </a:pPr>
            <a:endParaRPr lang="tr-TR" sz="1800" dirty="0"/>
          </a:p>
          <a:p>
            <a:pPr marL="0" indent="0">
              <a:buNone/>
            </a:pPr>
            <a:endParaRPr lang="tr-TR" sz="1800" dirty="0"/>
          </a:p>
          <a:p>
            <a:endParaRPr lang="tr-TR" sz="1800" dirty="0"/>
          </a:p>
          <a:p>
            <a:endParaRPr lang="tr-TR" sz="1800" dirty="0"/>
          </a:p>
        </p:txBody>
      </p:sp>
    </p:spTree>
    <p:extLst>
      <p:ext uri="{BB962C8B-B14F-4D97-AF65-F5344CB8AC3E}">
        <p14:creationId xmlns:p14="http://schemas.microsoft.com/office/powerpoint/2010/main" val="20622661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F03739F-DC74-40ED-972A-DE02505145AF}"/>
              </a:ext>
            </a:extLst>
          </p:cNvPr>
          <p:cNvSpPr>
            <a:spLocks noGrp="1"/>
          </p:cNvSpPr>
          <p:nvPr>
            <p:ph type="title"/>
          </p:nvPr>
        </p:nvSpPr>
        <p:spPr>
          <a:xfrm>
            <a:off x="454564" y="219597"/>
            <a:ext cx="10515600" cy="1325563"/>
          </a:xfrm>
        </p:spPr>
        <p:txBody>
          <a:bodyPr>
            <a:normAutofit/>
          </a:bodyPr>
          <a:lstStyle/>
          <a:p>
            <a:r>
              <a:rPr lang="tr-TR" sz="3200" b="1" dirty="0"/>
              <a:t>Atık Sudan Manyetik </a:t>
            </a:r>
            <a:r>
              <a:rPr lang="tr-TR" sz="3200" b="1" dirty="0" err="1"/>
              <a:t>Nano</a:t>
            </a:r>
            <a:r>
              <a:rPr lang="tr-TR" sz="3200" b="1" dirty="0"/>
              <a:t> Partikül (MNP) Kullanarak Ağır Metal Giderimi </a:t>
            </a:r>
          </a:p>
        </p:txBody>
      </p:sp>
      <p:sp>
        <p:nvSpPr>
          <p:cNvPr id="3" name="İçerik Yer Tutucusu 2">
            <a:extLst>
              <a:ext uri="{FF2B5EF4-FFF2-40B4-BE49-F238E27FC236}">
                <a16:creationId xmlns:a16="http://schemas.microsoft.com/office/drawing/2014/main" id="{12FC2E4D-748C-4CCC-A4DE-36AABBB9F6A9}"/>
              </a:ext>
            </a:extLst>
          </p:cNvPr>
          <p:cNvSpPr>
            <a:spLocks noGrp="1"/>
          </p:cNvSpPr>
          <p:nvPr>
            <p:ph sz="half" idx="1"/>
          </p:nvPr>
        </p:nvSpPr>
        <p:spPr>
          <a:xfrm>
            <a:off x="809333" y="1619733"/>
            <a:ext cx="6060617" cy="4741863"/>
          </a:xfrm>
        </p:spPr>
        <p:txBody>
          <a:bodyPr>
            <a:noAutofit/>
          </a:bodyPr>
          <a:lstStyle/>
          <a:p>
            <a:pPr algn="just"/>
            <a:r>
              <a:rPr lang="tr-TR" sz="1800" dirty="0"/>
              <a:t>Araçlarda kullanılan yağ filtrelerin hazırlanması sırasında koruyucu gövdeyi korozyona karşı korumak amacıyla elektro galvaniz işlemi ile çinko ile kaplanmaktadır. Kaplanma havuzu sonrası yüzeye tutunmamış çinkoların uzaklaştırıldığı yıkama banyolarında ortalama 0.5 g/L çinko atığı meydana gelmektedir. Atık sudaki çinko kirliliğinin manyetik </a:t>
            </a:r>
            <a:r>
              <a:rPr lang="tr-TR" sz="1800" dirty="0" err="1"/>
              <a:t>nanopartiküller</a:t>
            </a:r>
            <a:r>
              <a:rPr lang="tr-TR" sz="1800" dirty="0"/>
              <a:t> üzerine tutundurulup mıknatıs yardımıyla kolaylıkla ayırma esasına dayanan yöntem ile hem galvaniz atık suyundaki çinko miktarı kimyasal çöktürme yönteminden daha düşük değerlere düşürülecek, hem de işlem sonrası toplanan manyetik </a:t>
            </a:r>
            <a:r>
              <a:rPr lang="tr-TR" sz="1800" dirty="0" err="1"/>
              <a:t>nanopartikül</a:t>
            </a:r>
            <a:r>
              <a:rPr lang="tr-TR" sz="1800" dirty="0"/>
              <a:t> üzerindeki çinko kolaylıkla geri kazanılarak yeniden kullanılarak katma değer yaratacaktır </a:t>
            </a:r>
            <a:r>
              <a:rPr lang="tr-TR" sz="1800" i="1" dirty="0" smtClean="0">
                <a:solidFill>
                  <a:schemeClr val="tx2">
                    <a:lumMod val="75000"/>
                  </a:schemeClr>
                </a:solidFill>
              </a:rPr>
              <a:t>.</a:t>
            </a:r>
            <a:r>
              <a:rPr lang="tr-TR" sz="1800" dirty="0" smtClean="0"/>
              <a:t>       </a:t>
            </a:r>
            <a:endParaRPr lang="tr-TR" sz="1800" dirty="0"/>
          </a:p>
          <a:p>
            <a:r>
              <a:rPr lang="tr-TR" sz="1800" b="1" dirty="0" smtClean="0"/>
              <a:t>Destekleyen kurum: </a:t>
            </a:r>
            <a:r>
              <a:rPr lang="tr-TR" sz="1800" b="1" dirty="0">
                <a:solidFill>
                  <a:srgbClr val="17375E"/>
                </a:solidFill>
              </a:rPr>
              <a:t>Şampiyon </a:t>
            </a:r>
            <a:r>
              <a:rPr lang="tr-TR" sz="1800" b="1" dirty="0" err="1">
                <a:solidFill>
                  <a:srgbClr val="17375E"/>
                </a:solidFill>
              </a:rPr>
              <a:t>Filitre</a:t>
            </a:r>
            <a:r>
              <a:rPr lang="tr-TR" sz="1800" b="1" dirty="0">
                <a:solidFill>
                  <a:srgbClr val="17375E"/>
                </a:solidFill>
              </a:rPr>
              <a:t>-</a:t>
            </a:r>
            <a:r>
              <a:rPr lang="tr-TR" sz="1800" b="1" dirty="0" smtClean="0">
                <a:solidFill>
                  <a:srgbClr val="17375E"/>
                </a:solidFill>
              </a:rPr>
              <a:t>İskenderun</a:t>
            </a:r>
          </a:p>
          <a:p>
            <a:r>
              <a:rPr lang="tr-TR" sz="1800" b="1" dirty="0" smtClean="0"/>
              <a:t>Toplam </a:t>
            </a:r>
            <a:r>
              <a:rPr lang="tr-TR" sz="1800" b="1" dirty="0"/>
              <a:t>Bütçe</a:t>
            </a:r>
            <a:r>
              <a:rPr lang="tr-TR" sz="1800" dirty="0"/>
              <a:t>: </a:t>
            </a:r>
            <a:r>
              <a:rPr lang="tr-TR" sz="1800" dirty="0">
                <a:solidFill>
                  <a:srgbClr val="17375E"/>
                </a:solidFill>
              </a:rPr>
              <a:t>84.960</a:t>
            </a:r>
            <a:r>
              <a:rPr lang="hr-HR" sz="1800" dirty="0" smtClean="0"/>
              <a:t> </a:t>
            </a:r>
            <a:r>
              <a:rPr lang="tr-TR" sz="1800" dirty="0" smtClean="0"/>
              <a:t>TL</a:t>
            </a:r>
            <a:endParaRPr lang="tr-TR" sz="1800" dirty="0"/>
          </a:p>
          <a:p>
            <a:r>
              <a:rPr lang="tr-TR" sz="1800" b="1" dirty="0"/>
              <a:t>Proje süresi</a:t>
            </a:r>
            <a:r>
              <a:rPr lang="tr-TR" sz="1800" dirty="0"/>
              <a:t>: </a:t>
            </a:r>
            <a:r>
              <a:rPr lang="tr-TR" sz="1800" dirty="0" smtClean="0"/>
              <a:t>Ağustos 2018 </a:t>
            </a:r>
            <a:r>
              <a:rPr lang="mr-IN" sz="1800" dirty="0" smtClean="0"/>
              <a:t>–</a:t>
            </a:r>
            <a:r>
              <a:rPr lang="tr-TR" sz="1800" dirty="0" smtClean="0"/>
              <a:t> Ağustos 2019</a:t>
            </a:r>
            <a:endParaRPr lang="tr-TR" sz="1800" dirty="0"/>
          </a:p>
          <a:p>
            <a:pPr marL="0" indent="0">
              <a:buNone/>
            </a:pPr>
            <a:r>
              <a:rPr lang="tr-TR" sz="1800" b="1" dirty="0" smtClean="0"/>
              <a:t>Danışman</a:t>
            </a:r>
            <a:r>
              <a:rPr lang="tr-TR" sz="1800" dirty="0" smtClean="0"/>
              <a:t>: </a:t>
            </a:r>
            <a:r>
              <a:rPr lang="tr-TR" sz="1800" dirty="0" err="1" smtClean="0"/>
              <a:t>Prof.Dr</a:t>
            </a:r>
            <a:r>
              <a:rPr lang="tr-TR" sz="1800" dirty="0" smtClean="0"/>
              <a:t>. Bilgehan </a:t>
            </a:r>
            <a:r>
              <a:rPr lang="tr-TR" sz="1800" dirty="0"/>
              <a:t>Güzel (Kimya)</a:t>
            </a:r>
          </a:p>
          <a:p>
            <a:pPr marL="0" indent="0">
              <a:buNone/>
            </a:pPr>
            <a:endParaRPr lang="tr-TR" sz="1800" dirty="0"/>
          </a:p>
          <a:p>
            <a:pPr marL="0" indent="0">
              <a:buNone/>
            </a:pPr>
            <a:endParaRPr lang="tr-TR" sz="1800" dirty="0"/>
          </a:p>
          <a:p>
            <a:endParaRPr lang="tr-TR" sz="1800" dirty="0"/>
          </a:p>
          <a:p>
            <a:endParaRPr lang="tr-TR" sz="1800" dirty="0"/>
          </a:p>
        </p:txBody>
      </p:sp>
      <p:pic>
        <p:nvPicPr>
          <p:cNvPr id="4" name="Picture 3" descr="Ekran Resmi 2019-09-04 13.00.34.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4253" y="1321388"/>
            <a:ext cx="3067428" cy="2671440"/>
          </a:xfrm>
          <a:prstGeom prst="rect">
            <a:avLst/>
          </a:prstGeom>
        </p:spPr>
      </p:pic>
      <p:pic>
        <p:nvPicPr>
          <p:cNvPr id="5" name="Picture 4" descr="Ekran Resmi 2019-09-13 09.38.20.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2064" y="3847646"/>
            <a:ext cx="2777703" cy="2277770"/>
          </a:xfrm>
          <a:prstGeom prst="rect">
            <a:avLst/>
          </a:prstGeom>
        </p:spPr>
      </p:pic>
      <p:sp>
        <p:nvSpPr>
          <p:cNvPr id="6" name="TextBox 5"/>
          <p:cNvSpPr txBox="1"/>
          <p:nvPr/>
        </p:nvSpPr>
        <p:spPr>
          <a:xfrm>
            <a:off x="8108396" y="6157331"/>
            <a:ext cx="2715537" cy="369332"/>
          </a:xfrm>
          <a:prstGeom prst="rect">
            <a:avLst/>
          </a:prstGeom>
          <a:noFill/>
        </p:spPr>
        <p:txBody>
          <a:bodyPr wrap="square" rtlCol="0">
            <a:spAutoFit/>
          </a:bodyPr>
          <a:lstStyle/>
          <a:p>
            <a:r>
              <a:rPr lang="en-US" b="1" dirty="0"/>
              <a:t>PATENT: TR 2014 15998 B</a:t>
            </a:r>
          </a:p>
        </p:txBody>
      </p:sp>
    </p:spTree>
    <p:extLst>
      <p:ext uri="{BB962C8B-B14F-4D97-AF65-F5344CB8AC3E}">
        <p14:creationId xmlns:p14="http://schemas.microsoft.com/office/powerpoint/2010/main" val="1956547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F03739F-DC74-40ED-972A-DE02505145AF}"/>
              </a:ext>
            </a:extLst>
          </p:cNvPr>
          <p:cNvSpPr>
            <a:spLocks noGrp="1"/>
          </p:cNvSpPr>
          <p:nvPr>
            <p:ph type="title"/>
          </p:nvPr>
        </p:nvSpPr>
        <p:spPr>
          <a:xfrm>
            <a:off x="737171" y="163101"/>
            <a:ext cx="10515600" cy="1325563"/>
          </a:xfrm>
        </p:spPr>
        <p:txBody>
          <a:bodyPr>
            <a:normAutofit/>
          </a:bodyPr>
          <a:lstStyle/>
          <a:p>
            <a:r>
              <a:rPr lang="en-US" sz="3200" b="1" dirty="0" err="1">
                <a:solidFill>
                  <a:srgbClr val="254061"/>
                </a:solidFill>
              </a:rPr>
              <a:t>Kimyasal</a:t>
            </a:r>
            <a:r>
              <a:rPr lang="en-US" sz="3200" b="1" dirty="0">
                <a:solidFill>
                  <a:srgbClr val="254061"/>
                </a:solidFill>
              </a:rPr>
              <a:t> </a:t>
            </a:r>
            <a:r>
              <a:rPr lang="en-US" sz="3200" b="1" dirty="0" err="1">
                <a:solidFill>
                  <a:srgbClr val="254061"/>
                </a:solidFill>
              </a:rPr>
              <a:t>Madde</a:t>
            </a:r>
            <a:r>
              <a:rPr lang="en-US" sz="3200" b="1" dirty="0">
                <a:solidFill>
                  <a:srgbClr val="254061"/>
                </a:solidFill>
              </a:rPr>
              <a:t> </a:t>
            </a:r>
            <a:r>
              <a:rPr lang="en-US" sz="3200" b="1" dirty="0" err="1">
                <a:solidFill>
                  <a:srgbClr val="254061"/>
                </a:solidFill>
              </a:rPr>
              <a:t>Üretim</a:t>
            </a:r>
            <a:r>
              <a:rPr lang="en-US" sz="3200" b="1" dirty="0">
                <a:solidFill>
                  <a:srgbClr val="254061"/>
                </a:solidFill>
              </a:rPr>
              <a:t> </a:t>
            </a:r>
            <a:r>
              <a:rPr lang="en-US" sz="3200" b="1" dirty="0" err="1">
                <a:solidFill>
                  <a:srgbClr val="254061"/>
                </a:solidFill>
              </a:rPr>
              <a:t>Teknolojileri</a:t>
            </a:r>
            <a:r>
              <a:rPr lang="en-US" sz="3200" b="1" dirty="0">
                <a:solidFill>
                  <a:srgbClr val="254061"/>
                </a:solidFill>
              </a:rPr>
              <a:t> </a:t>
            </a:r>
            <a:r>
              <a:rPr lang="en-US" sz="3200" b="1" dirty="0" err="1">
                <a:solidFill>
                  <a:srgbClr val="254061"/>
                </a:solidFill>
              </a:rPr>
              <a:t>Merkezi</a:t>
            </a:r>
            <a:r>
              <a:rPr lang="en-US" sz="3200" b="1" dirty="0">
                <a:solidFill>
                  <a:srgbClr val="254061"/>
                </a:solidFill>
              </a:rPr>
              <a:t> </a:t>
            </a:r>
            <a:r>
              <a:rPr lang="en-US" sz="3200" b="1" dirty="0" err="1">
                <a:solidFill>
                  <a:srgbClr val="254061"/>
                </a:solidFill>
              </a:rPr>
              <a:t>Kimya</a:t>
            </a:r>
            <a:r>
              <a:rPr lang="en-US" sz="3200" b="1" dirty="0">
                <a:solidFill>
                  <a:srgbClr val="254061"/>
                </a:solidFill>
              </a:rPr>
              <a:t> </a:t>
            </a:r>
            <a:r>
              <a:rPr lang="en-US" sz="3200" b="1" dirty="0" err="1">
                <a:solidFill>
                  <a:srgbClr val="254061"/>
                </a:solidFill>
              </a:rPr>
              <a:t>Vadisi</a:t>
            </a:r>
            <a:r>
              <a:rPr lang="en-US" sz="3200" b="1" dirty="0">
                <a:solidFill>
                  <a:srgbClr val="254061"/>
                </a:solidFill>
              </a:rPr>
              <a:t> </a:t>
            </a:r>
            <a:r>
              <a:rPr lang="en-US" sz="3200" b="1" dirty="0" err="1">
                <a:solidFill>
                  <a:srgbClr val="254061"/>
                </a:solidFill>
              </a:rPr>
              <a:t>Projesi</a:t>
            </a:r>
            <a:endParaRPr lang="tr-TR" sz="3200" b="1" dirty="0">
              <a:solidFill>
                <a:srgbClr val="254061"/>
              </a:solidFill>
            </a:endParaRPr>
          </a:p>
        </p:txBody>
      </p:sp>
      <p:sp>
        <p:nvSpPr>
          <p:cNvPr id="3" name="İçerik Yer Tutucusu 2">
            <a:extLst>
              <a:ext uri="{FF2B5EF4-FFF2-40B4-BE49-F238E27FC236}">
                <a16:creationId xmlns:a16="http://schemas.microsoft.com/office/drawing/2014/main" id="{12FC2E4D-748C-4CCC-A4DE-36AABBB9F6A9}"/>
              </a:ext>
            </a:extLst>
          </p:cNvPr>
          <p:cNvSpPr>
            <a:spLocks noGrp="1"/>
          </p:cNvSpPr>
          <p:nvPr>
            <p:ph sz="half" idx="1"/>
          </p:nvPr>
        </p:nvSpPr>
        <p:spPr>
          <a:xfrm>
            <a:off x="809333" y="1619733"/>
            <a:ext cx="6060617" cy="4741863"/>
          </a:xfrm>
        </p:spPr>
        <p:txBody>
          <a:bodyPr>
            <a:noAutofit/>
          </a:bodyPr>
          <a:lstStyle/>
          <a:p>
            <a:pPr algn="just"/>
            <a:r>
              <a:rPr lang="tr-TR" sz="1800" dirty="0"/>
              <a:t>Ülkemizde üretilmeyen endüstriyel ara </a:t>
            </a:r>
            <a:r>
              <a:rPr lang="tr-TR" sz="1800" dirty="0" err="1"/>
              <a:t>madeler</a:t>
            </a:r>
            <a:r>
              <a:rPr lang="tr-TR" sz="1800" dirty="0"/>
              <a:t> veya nihai ürünlerden özellikle çıkış maddesi ülkemizde bulunanların üretim teknolojilerinin belirlenmesi, pilot üretimlerinin yapılması ve sonrasında talep eden </a:t>
            </a:r>
            <a:r>
              <a:rPr lang="tr-TR" sz="1800" dirty="0" err="1"/>
              <a:t>yartırımcılarla</a:t>
            </a:r>
            <a:r>
              <a:rPr lang="tr-TR" sz="1800" dirty="0"/>
              <a:t> endüstriyel üretimi için </a:t>
            </a:r>
            <a:r>
              <a:rPr lang="tr-TR" sz="1800" dirty="0" err="1"/>
              <a:t>know</a:t>
            </a:r>
            <a:r>
              <a:rPr lang="tr-TR" sz="1800" dirty="0"/>
              <a:t>-how oluşturulması amaçlanmıştır. Böylece ülkemizin kimyasal temininde dışa bağımlılığı azaltılacak, sanayicilerimizin rekabet gücü arttırılacak ve ülkemizin sınırlı kaynakları katma değeri yüksek ürünlere </a:t>
            </a:r>
            <a:r>
              <a:rPr lang="tr-TR" sz="1800" dirty="0" err="1"/>
              <a:t>gönüştürülecektir</a:t>
            </a:r>
            <a:r>
              <a:rPr lang="tr-TR" sz="1800" dirty="0"/>
              <a:t>.</a:t>
            </a:r>
          </a:p>
          <a:p>
            <a:pPr marL="0" indent="0" algn="just">
              <a:buNone/>
            </a:pPr>
            <a:r>
              <a:rPr lang="tr-TR" sz="1800" dirty="0" smtClean="0"/>
              <a:t>       </a:t>
            </a:r>
            <a:endParaRPr lang="tr-TR" sz="1800" dirty="0"/>
          </a:p>
          <a:p>
            <a:r>
              <a:rPr lang="tr-TR" sz="1800" b="1" dirty="0" smtClean="0"/>
              <a:t>Destekleyen kurum</a:t>
            </a:r>
            <a:r>
              <a:rPr lang="tr-TR" sz="1800" dirty="0" smtClean="0"/>
              <a:t>: Çukurova Kalkınma Ajansı Proje Kodu:R62/16/GPD/0002</a:t>
            </a:r>
          </a:p>
          <a:p>
            <a:r>
              <a:rPr lang="tr-TR" sz="1800" b="1" dirty="0" smtClean="0"/>
              <a:t>Toplam </a:t>
            </a:r>
            <a:r>
              <a:rPr lang="tr-TR" sz="1800" b="1" dirty="0"/>
              <a:t>Bütçe</a:t>
            </a:r>
            <a:r>
              <a:rPr lang="tr-TR" sz="1800" dirty="0"/>
              <a:t>: 5.000.000</a:t>
            </a:r>
            <a:r>
              <a:rPr lang="hr-HR" sz="1800" dirty="0" smtClean="0"/>
              <a:t> </a:t>
            </a:r>
            <a:r>
              <a:rPr lang="tr-TR" sz="1800" dirty="0" smtClean="0"/>
              <a:t>TL</a:t>
            </a:r>
            <a:endParaRPr lang="tr-TR" sz="1800" dirty="0"/>
          </a:p>
          <a:p>
            <a:r>
              <a:rPr lang="tr-TR" sz="1800" b="1" dirty="0"/>
              <a:t>Proje süresi</a:t>
            </a:r>
            <a:r>
              <a:rPr lang="tr-TR" sz="1800" dirty="0"/>
              <a:t>: </a:t>
            </a:r>
            <a:r>
              <a:rPr lang="tr-TR" sz="1800" dirty="0" smtClean="0"/>
              <a:t>Ağustos 2018 </a:t>
            </a:r>
            <a:r>
              <a:rPr lang="mr-IN" sz="1800" dirty="0" smtClean="0"/>
              <a:t>–</a:t>
            </a:r>
            <a:r>
              <a:rPr lang="tr-TR" sz="1800" dirty="0" smtClean="0"/>
              <a:t> Ağustos 2020</a:t>
            </a:r>
            <a:endParaRPr lang="tr-TR" sz="1800" dirty="0"/>
          </a:p>
          <a:p>
            <a:pPr marL="0" indent="0">
              <a:buNone/>
            </a:pPr>
            <a:r>
              <a:rPr lang="tr-TR" sz="1800" b="1" dirty="0" smtClean="0"/>
              <a:t>Araştırıcı</a:t>
            </a:r>
            <a:r>
              <a:rPr lang="tr-TR" sz="1800" dirty="0" smtClean="0"/>
              <a:t>: </a:t>
            </a:r>
            <a:r>
              <a:rPr lang="tr-TR" sz="1800" dirty="0" err="1" smtClean="0"/>
              <a:t>Prof.Dr</a:t>
            </a:r>
            <a:r>
              <a:rPr lang="tr-TR" sz="1800" dirty="0" smtClean="0"/>
              <a:t>. Bilgehan </a:t>
            </a:r>
            <a:r>
              <a:rPr lang="tr-TR" sz="1800" dirty="0"/>
              <a:t>Güzel (Kimya)</a:t>
            </a:r>
          </a:p>
          <a:p>
            <a:pPr marL="0" indent="0">
              <a:buNone/>
            </a:pPr>
            <a:endParaRPr lang="tr-TR" sz="1800" dirty="0"/>
          </a:p>
          <a:p>
            <a:pPr marL="0" indent="0">
              <a:buNone/>
            </a:pPr>
            <a:endParaRPr lang="tr-TR" sz="1800" dirty="0"/>
          </a:p>
          <a:p>
            <a:endParaRPr lang="tr-TR" sz="1800" dirty="0"/>
          </a:p>
          <a:p>
            <a:endParaRPr lang="tr-TR" sz="1800" dirty="0"/>
          </a:p>
        </p:txBody>
      </p:sp>
      <p:pic>
        <p:nvPicPr>
          <p:cNvPr id="7" name="Picture 6" descr="Ekran Resmi 2019-11-15 10.16.40.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6144" y="1341784"/>
            <a:ext cx="3357088" cy="1904502"/>
          </a:xfrm>
          <a:prstGeom prst="rect">
            <a:avLst/>
          </a:prstGeom>
        </p:spPr>
      </p:pic>
      <p:pic>
        <p:nvPicPr>
          <p:cNvPr id="8" name="Picture 7" descr="Ekran Resmi 2019-11-15 10.22.1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107" y="3738814"/>
            <a:ext cx="3248693" cy="2960740"/>
          </a:xfrm>
          <a:prstGeom prst="rect">
            <a:avLst/>
          </a:prstGeom>
        </p:spPr>
      </p:pic>
      <p:sp>
        <p:nvSpPr>
          <p:cNvPr id="9" name="Down Arrow 8"/>
          <p:cNvSpPr/>
          <p:nvPr/>
        </p:nvSpPr>
        <p:spPr>
          <a:xfrm>
            <a:off x="9363944" y="3159311"/>
            <a:ext cx="648072" cy="50405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67466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F03739F-DC74-40ED-972A-DE02505145AF}"/>
              </a:ext>
            </a:extLst>
          </p:cNvPr>
          <p:cNvSpPr>
            <a:spLocks noGrp="1"/>
          </p:cNvSpPr>
          <p:nvPr>
            <p:ph type="title"/>
          </p:nvPr>
        </p:nvSpPr>
        <p:spPr>
          <a:xfrm>
            <a:off x="573624" y="232827"/>
            <a:ext cx="10515600" cy="1325563"/>
          </a:xfrm>
        </p:spPr>
        <p:txBody>
          <a:bodyPr>
            <a:normAutofit/>
          </a:bodyPr>
          <a:lstStyle/>
          <a:p>
            <a:r>
              <a:rPr lang="tr-TR" sz="3200" b="1" dirty="0" err="1" smtClean="0"/>
              <a:t>Zn</a:t>
            </a:r>
            <a:r>
              <a:rPr lang="tr-TR" sz="3200" b="1" dirty="0" smtClean="0"/>
              <a:t> Kaplamalı Çelik Sac Üzerine Uygulanacak Korozyon Direnci Ve Şekil Alabilirlik Özellikleri Yüksek </a:t>
            </a:r>
            <a:r>
              <a:rPr lang="tr-TR" sz="3200" b="1" dirty="0" err="1" smtClean="0"/>
              <a:t>Polimerik</a:t>
            </a:r>
            <a:r>
              <a:rPr lang="tr-TR" sz="3200" b="1" dirty="0" smtClean="0"/>
              <a:t> Kaplama Geliştirilmesi </a:t>
            </a:r>
            <a:endParaRPr lang="tr-TR" sz="3200" b="1" dirty="0"/>
          </a:p>
        </p:txBody>
      </p:sp>
      <p:sp>
        <p:nvSpPr>
          <p:cNvPr id="3" name="İçerik Yer Tutucusu 2">
            <a:extLst>
              <a:ext uri="{FF2B5EF4-FFF2-40B4-BE49-F238E27FC236}">
                <a16:creationId xmlns:a16="http://schemas.microsoft.com/office/drawing/2014/main" id="{12FC2E4D-748C-4CCC-A4DE-36AABBB9F6A9}"/>
              </a:ext>
            </a:extLst>
          </p:cNvPr>
          <p:cNvSpPr>
            <a:spLocks noGrp="1"/>
          </p:cNvSpPr>
          <p:nvPr>
            <p:ph sz="half" idx="1"/>
          </p:nvPr>
        </p:nvSpPr>
        <p:spPr>
          <a:xfrm>
            <a:off x="372783" y="1725572"/>
            <a:ext cx="4799681" cy="4624733"/>
          </a:xfrm>
        </p:spPr>
        <p:txBody>
          <a:bodyPr>
            <a:noAutofit/>
          </a:bodyPr>
          <a:lstStyle/>
          <a:p>
            <a:pPr marL="0" indent="0" algn="just">
              <a:buNone/>
            </a:pPr>
            <a:endParaRPr lang="tr-TR" sz="1800" dirty="0"/>
          </a:p>
          <a:p>
            <a:r>
              <a:rPr lang="tr-TR" sz="1800" b="1" dirty="0" smtClean="0"/>
              <a:t>Destekleyen kurum: </a:t>
            </a:r>
            <a:r>
              <a:rPr lang="tr-TR" sz="1800" dirty="0" smtClean="0"/>
              <a:t>TÜBİTAK TEYDEP Proje </a:t>
            </a:r>
            <a:r>
              <a:rPr lang="tr-TR" sz="1800" dirty="0" smtClean="0">
                <a:solidFill>
                  <a:srgbClr val="17375E"/>
                </a:solidFill>
              </a:rPr>
              <a:t>No: </a:t>
            </a:r>
            <a:r>
              <a:rPr lang="tr-TR" sz="1800" dirty="0"/>
              <a:t>3190471</a:t>
            </a:r>
            <a:r>
              <a:rPr lang="en-US" sz="1800" dirty="0"/>
              <a:t> </a:t>
            </a:r>
            <a:r>
              <a:rPr lang="fi-FI" sz="1800" dirty="0" smtClean="0">
                <a:solidFill>
                  <a:srgbClr val="17375E"/>
                </a:solidFill>
              </a:rPr>
              <a:t> </a:t>
            </a:r>
            <a:endParaRPr lang="tr-TR" sz="1800" dirty="0" smtClean="0">
              <a:solidFill>
                <a:srgbClr val="17375E"/>
              </a:solidFill>
            </a:endParaRPr>
          </a:p>
          <a:p>
            <a:r>
              <a:rPr lang="tr-TR" sz="1800" b="1" dirty="0" smtClean="0"/>
              <a:t>Toplam </a:t>
            </a:r>
            <a:r>
              <a:rPr lang="tr-TR" sz="1800" b="1" dirty="0"/>
              <a:t>Bütçe</a:t>
            </a:r>
            <a:r>
              <a:rPr lang="tr-TR" sz="1800" dirty="0"/>
              <a:t>: 578.979,24 </a:t>
            </a:r>
            <a:r>
              <a:rPr lang="hr-HR" sz="1800" dirty="0" smtClean="0"/>
              <a:t> </a:t>
            </a:r>
            <a:r>
              <a:rPr lang="tr-TR" sz="1800" dirty="0" smtClean="0"/>
              <a:t>TL (TÜBİTAK Desteği:</a:t>
            </a:r>
            <a:r>
              <a:rPr lang="tr-TR" sz="1800" dirty="0"/>
              <a:t>359.989</a:t>
            </a:r>
            <a:r>
              <a:rPr lang="en-US" sz="1800" dirty="0"/>
              <a:t> </a:t>
            </a:r>
            <a:r>
              <a:rPr lang="en-US" sz="1800" dirty="0" smtClean="0"/>
              <a:t> TL)</a:t>
            </a:r>
            <a:endParaRPr lang="tr-TR" sz="1800" dirty="0"/>
          </a:p>
          <a:p>
            <a:r>
              <a:rPr lang="tr-TR" sz="1800" b="1" dirty="0"/>
              <a:t>Proje süresi</a:t>
            </a:r>
            <a:r>
              <a:rPr lang="tr-TR" sz="1800" dirty="0"/>
              <a:t>: </a:t>
            </a:r>
            <a:r>
              <a:rPr lang="tr-TR" sz="1800" dirty="0" smtClean="0"/>
              <a:t>01.04.2019 </a:t>
            </a:r>
            <a:r>
              <a:rPr lang="mr-IN" sz="1800" dirty="0" smtClean="0"/>
              <a:t>–</a:t>
            </a:r>
            <a:r>
              <a:rPr lang="tr-TR" sz="1800" dirty="0" smtClean="0"/>
              <a:t> 31.03.2021</a:t>
            </a:r>
          </a:p>
          <a:p>
            <a:r>
              <a:rPr lang="tr-TR" sz="1800" b="1" dirty="0" smtClean="0"/>
              <a:t>Anahtar kelimeler</a:t>
            </a:r>
            <a:r>
              <a:rPr lang="tr-TR" sz="1800" dirty="0" smtClean="0"/>
              <a:t>: polimer, malzeme, </a:t>
            </a:r>
            <a:r>
              <a:rPr lang="tr-TR" sz="1800" dirty="0" err="1" smtClean="0"/>
              <a:t>metalurji</a:t>
            </a:r>
            <a:endParaRPr lang="tr-TR" sz="1800" dirty="0"/>
          </a:p>
          <a:p>
            <a:pPr marL="0" indent="0">
              <a:buNone/>
            </a:pPr>
            <a:r>
              <a:rPr lang="tr-TR" sz="1800" b="1" dirty="0" smtClean="0"/>
              <a:t>Danışman</a:t>
            </a:r>
            <a:r>
              <a:rPr lang="tr-TR" sz="1800" dirty="0" smtClean="0"/>
              <a:t>: </a:t>
            </a:r>
            <a:r>
              <a:rPr lang="tr-TR" sz="1800" dirty="0" err="1" smtClean="0"/>
              <a:t>Prof.Dr</a:t>
            </a:r>
            <a:r>
              <a:rPr lang="tr-TR" sz="1800" dirty="0" smtClean="0"/>
              <a:t>. Tunç Tüken (</a:t>
            </a:r>
            <a:r>
              <a:rPr lang="tr-TR" sz="1800" dirty="0"/>
              <a:t>Kimya)</a:t>
            </a:r>
          </a:p>
          <a:p>
            <a:pPr marL="0" indent="0">
              <a:buNone/>
            </a:pPr>
            <a:endParaRPr lang="tr-TR" sz="1800" dirty="0"/>
          </a:p>
        </p:txBody>
      </p:sp>
      <p:pic>
        <p:nvPicPr>
          <p:cNvPr id="4" name="Picture 4" descr="DYO ile ilgili görsel sonucu">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9760" y="3139637"/>
            <a:ext cx="3324992" cy="1403146"/>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6" descr="BORÇELİK ile ilgili görsel sonucu">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9726" b="28138"/>
          <a:stretch/>
        </p:blipFill>
        <p:spPr bwMode="auto">
          <a:xfrm>
            <a:off x="7305918" y="4917691"/>
            <a:ext cx="4714108" cy="1136188"/>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8" descr="çukurova üniversitesi ile ilgili görsel sonucu">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98258" y="1796186"/>
            <a:ext cx="2148417" cy="1607176"/>
          </a:xfrm>
          <a:prstGeom prst="rect">
            <a:avLst/>
          </a:prstGeom>
          <a:noFill/>
          <a:extLst>
            <a:ext uri="{909E8E84-426E-40dd-AFC4-6F175D3DCCD1}">
              <a14:hiddenFill xmlns:a14="http://schemas.microsoft.com/office/drawing/2010/main" xmlns="">
                <a:solidFill>
                  <a:srgbClr val="FFFFFF"/>
                </a:solidFill>
              </a14:hiddenFill>
            </a:ext>
          </a:extLst>
        </p:spPr>
      </p:pic>
      <p:sp>
        <p:nvSpPr>
          <p:cNvPr id="7" name="İçerik Yer Tutucusu 2">
            <a:extLst>
              <a:ext uri="{FF2B5EF4-FFF2-40B4-BE49-F238E27FC236}">
                <a16:creationId xmlns:a16="http://schemas.microsoft.com/office/drawing/2014/main" id="{12FC2E4D-748C-4CCC-A4DE-36AABBB9F6A9}"/>
              </a:ext>
            </a:extLst>
          </p:cNvPr>
          <p:cNvSpPr>
            <a:spLocks noGrp="1"/>
          </p:cNvSpPr>
          <p:nvPr>
            <p:ph sz="half" idx="1"/>
          </p:nvPr>
        </p:nvSpPr>
        <p:spPr>
          <a:xfrm>
            <a:off x="5142037" y="2063189"/>
            <a:ext cx="3641891" cy="926748"/>
          </a:xfrm>
        </p:spPr>
        <p:txBody>
          <a:bodyPr>
            <a:noAutofit/>
          </a:bodyPr>
          <a:lstStyle/>
          <a:p>
            <a:pPr marL="0" indent="0" algn="ctr">
              <a:buNone/>
            </a:pPr>
            <a:r>
              <a:rPr lang="tr-TR" b="1" dirty="0" smtClean="0"/>
              <a:t>Üniversite </a:t>
            </a:r>
            <a:r>
              <a:rPr lang="mr-IN" b="1" dirty="0" smtClean="0"/>
              <a:t>–</a:t>
            </a:r>
            <a:r>
              <a:rPr lang="tr-TR" b="1" dirty="0" smtClean="0"/>
              <a:t> Sanayi İşbirliği Projesi</a:t>
            </a:r>
            <a:endParaRPr lang="tr-TR" dirty="0"/>
          </a:p>
        </p:txBody>
      </p:sp>
    </p:spTree>
    <p:extLst>
      <p:ext uri="{BB962C8B-B14F-4D97-AF65-F5344CB8AC3E}">
        <p14:creationId xmlns:p14="http://schemas.microsoft.com/office/powerpoint/2010/main" val="230011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F03739F-DC74-40ED-972A-DE02505145AF}"/>
              </a:ext>
            </a:extLst>
          </p:cNvPr>
          <p:cNvSpPr>
            <a:spLocks noGrp="1"/>
          </p:cNvSpPr>
          <p:nvPr>
            <p:ph type="title"/>
          </p:nvPr>
        </p:nvSpPr>
        <p:spPr>
          <a:xfrm>
            <a:off x="430635" y="568253"/>
            <a:ext cx="10972800" cy="1143000"/>
          </a:xfrm>
        </p:spPr>
        <p:txBody>
          <a:bodyPr>
            <a:normAutofit/>
          </a:bodyPr>
          <a:lstStyle/>
          <a:p>
            <a:r>
              <a:rPr lang="tr-TR" sz="3200" b="1" dirty="0" smtClean="0">
                <a:solidFill>
                  <a:schemeClr val="tx2">
                    <a:lumMod val="75000"/>
                  </a:schemeClr>
                </a:solidFill>
              </a:rPr>
              <a:t>Sürekli Galvanizli Çeliklerde Kenar Kesim Bölgelerinin Korunması İçin Alternatif Kaplama Bileşimi Geliştirilmesi </a:t>
            </a:r>
            <a:endParaRPr lang="tr-TR" sz="3200" b="1" dirty="0">
              <a:solidFill>
                <a:schemeClr val="tx2">
                  <a:lumMod val="75000"/>
                </a:schemeClr>
              </a:solidFill>
            </a:endParaRPr>
          </a:p>
        </p:txBody>
      </p:sp>
      <p:sp>
        <p:nvSpPr>
          <p:cNvPr id="3" name="İçerik Yer Tutucusu 2">
            <a:extLst>
              <a:ext uri="{FF2B5EF4-FFF2-40B4-BE49-F238E27FC236}">
                <a16:creationId xmlns:a16="http://schemas.microsoft.com/office/drawing/2014/main" id="{12FC2E4D-748C-4CCC-A4DE-36AABBB9F6A9}"/>
              </a:ext>
            </a:extLst>
          </p:cNvPr>
          <p:cNvSpPr>
            <a:spLocks noGrp="1"/>
          </p:cNvSpPr>
          <p:nvPr>
            <p:ph sz="half" idx="1"/>
          </p:nvPr>
        </p:nvSpPr>
        <p:spPr>
          <a:xfrm>
            <a:off x="430635" y="1736521"/>
            <a:ext cx="8361028" cy="2653664"/>
          </a:xfrm>
        </p:spPr>
        <p:txBody>
          <a:bodyPr>
            <a:noAutofit/>
          </a:bodyPr>
          <a:lstStyle/>
          <a:p>
            <a:pPr marL="0" indent="0" algn="just">
              <a:buNone/>
            </a:pPr>
            <a:r>
              <a:rPr lang="tr-TR" sz="1800" dirty="0" smtClean="0"/>
              <a:t> </a:t>
            </a:r>
            <a:endParaRPr lang="tr-TR" sz="1800" dirty="0"/>
          </a:p>
          <a:p>
            <a:r>
              <a:rPr lang="tr-TR" sz="1800" b="1" dirty="0" smtClean="0"/>
              <a:t>Destekleyen kurum: </a:t>
            </a:r>
            <a:r>
              <a:rPr lang="tr-TR" sz="1800" dirty="0" smtClean="0"/>
              <a:t>TÜBİTAK TEYDEP Proje No: </a:t>
            </a:r>
            <a:r>
              <a:rPr lang="fi-FI" sz="1800" dirty="0" smtClean="0"/>
              <a:t>3180254 </a:t>
            </a:r>
            <a:endParaRPr lang="tr-TR" sz="1800" dirty="0" smtClean="0"/>
          </a:p>
          <a:p>
            <a:r>
              <a:rPr lang="tr-TR" sz="1800" b="1" dirty="0" smtClean="0"/>
              <a:t>Toplam </a:t>
            </a:r>
            <a:r>
              <a:rPr lang="tr-TR" sz="1800" b="1" dirty="0"/>
              <a:t>Bütçe</a:t>
            </a:r>
            <a:r>
              <a:rPr lang="tr-TR" sz="1800" dirty="0"/>
              <a:t>: </a:t>
            </a:r>
            <a:r>
              <a:rPr lang="nb-NO" sz="1800" dirty="0"/>
              <a:t>1.204.382,84 </a:t>
            </a:r>
            <a:r>
              <a:rPr lang="hr-HR" sz="1800" dirty="0" smtClean="0"/>
              <a:t> </a:t>
            </a:r>
            <a:r>
              <a:rPr lang="tr-TR" sz="1800" dirty="0" smtClean="0"/>
              <a:t>TL (TÜBİTAK Desteği:</a:t>
            </a:r>
            <a:r>
              <a:rPr lang="tr-TR" sz="1800" dirty="0"/>
              <a:t>377.163</a:t>
            </a:r>
            <a:r>
              <a:rPr lang="en-US" sz="1800" dirty="0"/>
              <a:t> </a:t>
            </a:r>
            <a:r>
              <a:rPr lang="en-US" sz="1800" dirty="0" smtClean="0"/>
              <a:t>TL)</a:t>
            </a:r>
            <a:endParaRPr lang="tr-TR" sz="1800" dirty="0"/>
          </a:p>
          <a:p>
            <a:r>
              <a:rPr lang="tr-TR" sz="1800" b="1" dirty="0"/>
              <a:t>Proje süresi</a:t>
            </a:r>
            <a:r>
              <a:rPr lang="tr-TR" sz="1800" dirty="0"/>
              <a:t>: </a:t>
            </a:r>
            <a:r>
              <a:rPr lang="tr-TR" sz="1800" dirty="0" smtClean="0"/>
              <a:t>01.02.2018 </a:t>
            </a:r>
            <a:r>
              <a:rPr lang="mr-IN" sz="1800" dirty="0" smtClean="0"/>
              <a:t>–</a:t>
            </a:r>
            <a:r>
              <a:rPr lang="tr-TR" sz="1800" dirty="0" smtClean="0"/>
              <a:t> 31.12.2019</a:t>
            </a:r>
            <a:endParaRPr lang="tr-TR" sz="1800" dirty="0"/>
          </a:p>
          <a:p>
            <a:pPr marL="0" indent="0">
              <a:buNone/>
            </a:pPr>
            <a:r>
              <a:rPr lang="tr-TR" sz="1800" b="1" dirty="0" smtClean="0"/>
              <a:t>Danışman</a:t>
            </a:r>
            <a:r>
              <a:rPr lang="tr-TR" sz="1800" dirty="0" smtClean="0"/>
              <a:t>: </a:t>
            </a:r>
            <a:r>
              <a:rPr lang="tr-TR" sz="1800" dirty="0" err="1" smtClean="0"/>
              <a:t>Prof.Dr</a:t>
            </a:r>
            <a:r>
              <a:rPr lang="tr-TR" sz="1800" dirty="0" smtClean="0"/>
              <a:t>. Tunç Tüken (Kimya)</a:t>
            </a:r>
            <a:endParaRPr lang="tr-TR" sz="1800" dirty="0"/>
          </a:p>
          <a:p>
            <a:pPr marL="0" indent="0">
              <a:buNone/>
            </a:pPr>
            <a:endParaRPr lang="tr-TR" sz="1800" dirty="0"/>
          </a:p>
          <a:p>
            <a:endParaRPr lang="tr-TR" sz="1800" dirty="0"/>
          </a:p>
          <a:p>
            <a:endParaRPr lang="tr-TR" sz="1800" dirty="0"/>
          </a:p>
        </p:txBody>
      </p:sp>
      <p:pic>
        <p:nvPicPr>
          <p:cNvPr id="4" name="Resim 3"/>
          <p:cNvPicPr/>
          <p:nvPr/>
        </p:nvPicPr>
        <p:blipFill rotWithShape="1">
          <a:blip r:embed="rId2">
            <a:extLst>
              <a:ext uri="{28A0092B-C50C-407E-A947-70E740481C1C}">
                <a14:useLocalDpi xmlns:a14="http://schemas.microsoft.com/office/drawing/2010/main" val="0"/>
              </a:ext>
            </a:extLst>
          </a:blip>
          <a:srcRect l="61881" t="27245" r="7239" b="24568"/>
          <a:stretch/>
        </p:blipFill>
        <p:spPr bwMode="auto">
          <a:xfrm>
            <a:off x="8698309" y="2210154"/>
            <a:ext cx="2130804" cy="3246540"/>
          </a:xfrm>
          <a:prstGeom prst="rect">
            <a:avLst/>
          </a:prstGeom>
          <a:noFill/>
          <a:ln>
            <a:noFill/>
          </a:ln>
          <a:extLst>
            <a:ext uri="{53640926-AAD7-44d8-BBD7-CCE9431645EC}">
              <a14:shadowObscured xmlns:a14="http://schemas.microsoft.com/office/drawing/2010/main" xmlns=""/>
            </a:ext>
          </a:extLst>
        </p:spPr>
      </p:pic>
      <p:pic>
        <p:nvPicPr>
          <p:cNvPr id="1026" name="Picture 2" descr="magnelis ile ilgili görsel sonucu">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5058" y="3781217"/>
            <a:ext cx="3638260" cy="22786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5673029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F03739F-DC74-40ED-972A-DE02505145AF}"/>
              </a:ext>
            </a:extLst>
          </p:cNvPr>
          <p:cNvSpPr>
            <a:spLocks noGrp="1"/>
          </p:cNvSpPr>
          <p:nvPr>
            <p:ph type="title"/>
          </p:nvPr>
        </p:nvSpPr>
        <p:spPr>
          <a:xfrm>
            <a:off x="289555" y="299675"/>
            <a:ext cx="10515600" cy="987116"/>
          </a:xfrm>
        </p:spPr>
        <p:txBody>
          <a:bodyPr>
            <a:normAutofit/>
          </a:bodyPr>
          <a:lstStyle/>
          <a:p>
            <a:r>
              <a:rPr lang="en-US" sz="3200" b="1" dirty="0" err="1"/>
              <a:t>Uçak</a:t>
            </a:r>
            <a:r>
              <a:rPr lang="en-US" sz="3200" b="1" dirty="0"/>
              <a:t> </a:t>
            </a:r>
            <a:r>
              <a:rPr lang="en-US" sz="3200" b="1" dirty="0" err="1"/>
              <a:t>Akülerinde</a:t>
            </a:r>
            <a:r>
              <a:rPr lang="en-US" sz="3200" b="1" dirty="0"/>
              <a:t> </a:t>
            </a:r>
            <a:r>
              <a:rPr lang="en-US" sz="3200" b="1" dirty="0" err="1"/>
              <a:t>Kullanılan</a:t>
            </a:r>
            <a:r>
              <a:rPr lang="en-US" sz="3200" b="1" dirty="0"/>
              <a:t> Ni-Cd </a:t>
            </a:r>
            <a:r>
              <a:rPr lang="en-US" sz="3200" b="1" dirty="0" err="1"/>
              <a:t>Piller</a:t>
            </a:r>
            <a:r>
              <a:rPr lang="en-US" sz="3200" b="1" dirty="0"/>
              <a:t> </a:t>
            </a:r>
            <a:r>
              <a:rPr lang="en-US" sz="3200" b="1" dirty="0" err="1"/>
              <a:t>İçin</a:t>
            </a:r>
            <a:r>
              <a:rPr lang="en-US" sz="3200" b="1" dirty="0"/>
              <a:t> </a:t>
            </a:r>
            <a:r>
              <a:rPr lang="en-US" sz="3200" b="1" dirty="0" err="1"/>
              <a:t>Elektrot</a:t>
            </a:r>
            <a:r>
              <a:rPr lang="en-US" sz="3200" b="1" dirty="0"/>
              <a:t> </a:t>
            </a:r>
            <a:r>
              <a:rPr lang="en-US" sz="3200" b="1" dirty="0" err="1" smtClean="0"/>
              <a:t>Üretimi</a:t>
            </a:r>
            <a:endParaRPr lang="tr-TR" sz="3600" b="1" dirty="0"/>
          </a:p>
        </p:txBody>
      </p:sp>
      <p:pic>
        <p:nvPicPr>
          <p:cNvPr id="14" name="Resim 23">
            <a:extLst>
              <a:ext uri="{FF2B5EF4-FFF2-40B4-BE49-F238E27FC236}">
                <a16:creationId xmlns:a16="http://schemas.microsoft.com/office/drawing/2014/main" id="{6DE68178-B364-4587-A915-C384CE04597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739375" y="2426083"/>
            <a:ext cx="5235648" cy="2691441"/>
          </a:xfrm>
          <a:prstGeom prst="rect">
            <a:avLst/>
          </a:prstGeom>
          <a:noFill/>
          <a:ln>
            <a:noFill/>
          </a:ln>
        </p:spPr>
      </p:pic>
      <p:sp>
        <p:nvSpPr>
          <p:cNvPr id="12" name="İçerik Yer Tutucusu 2">
            <a:extLst>
              <a:ext uri="{FF2B5EF4-FFF2-40B4-BE49-F238E27FC236}">
                <a16:creationId xmlns:a16="http://schemas.microsoft.com/office/drawing/2014/main" id="{12FC2E4D-748C-4CCC-A4DE-36AABBB9F6A9}"/>
              </a:ext>
            </a:extLst>
          </p:cNvPr>
          <p:cNvSpPr>
            <a:spLocks noGrp="1"/>
          </p:cNvSpPr>
          <p:nvPr>
            <p:ph sz="half" idx="1"/>
          </p:nvPr>
        </p:nvSpPr>
        <p:spPr>
          <a:xfrm>
            <a:off x="536248" y="1956301"/>
            <a:ext cx="6628687" cy="2491713"/>
          </a:xfrm>
        </p:spPr>
        <p:txBody>
          <a:bodyPr>
            <a:noAutofit/>
          </a:bodyPr>
          <a:lstStyle/>
          <a:p>
            <a:pPr marL="0" indent="0">
              <a:buNone/>
            </a:pPr>
            <a:endParaRPr lang="tr-TR" sz="2000" b="1" dirty="0" smtClean="0"/>
          </a:p>
          <a:p>
            <a:r>
              <a:rPr lang="tr-TR" sz="2000" b="1" dirty="0" smtClean="0"/>
              <a:t>Destekleyen </a:t>
            </a:r>
            <a:r>
              <a:rPr lang="tr-TR" sz="2000" b="1" dirty="0"/>
              <a:t>kurum: </a:t>
            </a:r>
            <a:r>
              <a:rPr lang="tr-TR" sz="2000" dirty="0"/>
              <a:t>TÜBİTAK TEYDEP Proje No</a:t>
            </a:r>
            <a:r>
              <a:rPr lang="tr-TR" sz="2000" dirty="0">
                <a:solidFill>
                  <a:srgbClr val="17375E"/>
                </a:solidFill>
              </a:rPr>
              <a:t>: </a:t>
            </a:r>
            <a:r>
              <a:rPr lang="tr-TR" sz="2000" dirty="0"/>
              <a:t>3140429</a:t>
            </a:r>
            <a:r>
              <a:rPr lang="fi-FI" sz="2000" dirty="0">
                <a:solidFill>
                  <a:srgbClr val="17375E"/>
                </a:solidFill>
              </a:rPr>
              <a:t> </a:t>
            </a:r>
            <a:endParaRPr lang="tr-TR" sz="2000" dirty="0"/>
          </a:p>
          <a:p>
            <a:r>
              <a:rPr lang="tr-TR" sz="2000" b="1" dirty="0" smtClean="0"/>
              <a:t>Toplam </a:t>
            </a:r>
            <a:r>
              <a:rPr lang="tr-TR" sz="2000" b="1" dirty="0"/>
              <a:t>Bütçe</a:t>
            </a:r>
            <a:r>
              <a:rPr lang="tr-TR" sz="2000" dirty="0"/>
              <a:t>: </a:t>
            </a:r>
            <a:r>
              <a:rPr lang="tr-TR" sz="2000" dirty="0" smtClean="0"/>
              <a:t>635.000 </a:t>
            </a:r>
            <a:r>
              <a:rPr lang="hr-HR" sz="2000" dirty="0" smtClean="0"/>
              <a:t> </a:t>
            </a:r>
            <a:r>
              <a:rPr lang="tr-TR" sz="2000" dirty="0" smtClean="0"/>
              <a:t>TL </a:t>
            </a:r>
            <a:endParaRPr lang="tr-TR" sz="2000" dirty="0"/>
          </a:p>
          <a:p>
            <a:r>
              <a:rPr lang="tr-TR" sz="2000" b="1" dirty="0"/>
              <a:t>Proje süresi</a:t>
            </a:r>
            <a:r>
              <a:rPr lang="tr-TR" sz="2000" dirty="0"/>
              <a:t>: </a:t>
            </a:r>
            <a:r>
              <a:rPr lang="tr-TR" sz="2000" dirty="0" smtClean="0"/>
              <a:t>01.08.2017 </a:t>
            </a:r>
            <a:r>
              <a:rPr lang="mr-IN" sz="2000" dirty="0" smtClean="0"/>
              <a:t>–</a:t>
            </a:r>
            <a:r>
              <a:rPr lang="tr-TR" sz="2000" dirty="0" smtClean="0"/>
              <a:t> 01.08.2019</a:t>
            </a:r>
          </a:p>
          <a:p>
            <a:pPr marL="0" indent="0">
              <a:buNone/>
            </a:pPr>
            <a:r>
              <a:rPr lang="tr-TR" sz="2000" b="1" dirty="0" smtClean="0"/>
              <a:t>Danışman</a:t>
            </a:r>
            <a:r>
              <a:rPr lang="tr-TR" sz="2000" dirty="0" smtClean="0"/>
              <a:t>: </a:t>
            </a:r>
            <a:r>
              <a:rPr lang="tr-TR" sz="2000" dirty="0" err="1" smtClean="0"/>
              <a:t>Prof.Dr</a:t>
            </a:r>
            <a:r>
              <a:rPr lang="tr-TR" sz="2000" dirty="0" smtClean="0"/>
              <a:t>. </a:t>
            </a:r>
            <a:r>
              <a:rPr lang="tr-TR" sz="2000" dirty="0" err="1" smtClean="0"/>
              <a:t>Gülfeza</a:t>
            </a:r>
            <a:r>
              <a:rPr lang="tr-TR" sz="2000" dirty="0" smtClean="0"/>
              <a:t> </a:t>
            </a:r>
            <a:r>
              <a:rPr lang="tr-TR" sz="2000" dirty="0" err="1" smtClean="0"/>
              <a:t>Kardaş</a:t>
            </a:r>
            <a:r>
              <a:rPr lang="tr-TR" sz="2000" dirty="0" smtClean="0"/>
              <a:t> (</a:t>
            </a:r>
            <a:r>
              <a:rPr lang="tr-TR" sz="2000" dirty="0"/>
              <a:t>Kimya)</a:t>
            </a:r>
          </a:p>
          <a:p>
            <a:pPr marL="0" indent="0">
              <a:buNone/>
            </a:pPr>
            <a:endParaRPr lang="tr-TR" sz="1800" dirty="0"/>
          </a:p>
        </p:txBody>
      </p:sp>
    </p:spTree>
    <p:extLst>
      <p:ext uri="{BB962C8B-B14F-4D97-AF65-F5344CB8AC3E}">
        <p14:creationId xmlns:p14="http://schemas.microsoft.com/office/powerpoint/2010/main" val="29446101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2">
            <a:extLst>
              <a:ext uri="{FF2B5EF4-FFF2-40B4-BE49-F238E27FC236}">
                <a16:creationId xmlns:a16="http://schemas.microsoft.com/office/drawing/2014/main" id="{12FC2E4D-748C-4CCC-A4DE-36AABBB9F6A9}"/>
              </a:ext>
            </a:extLst>
          </p:cNvPr>
          <p:cNvSpPr>
            <a:spLocks noGrp="1"/>
          </p:cNvSpPr>
          <p:nvPr>
            <p:ph sz="half" idx="1"/>
          </p:nvPr>
        </p:nvSpPr>
        <p:spPr>
          <a:xfrm>
            <a:off x="692101" y="1455339"/>
            <a:ext cx="5790760" cy="4945190"/>
          </a:xfrm>
        </p:spPr>
        <p:txBody>
          <a:bodyPr>
            <a:noAutofit/>
          </a:bodyPr>
          <a:lstStyle/>
          <a:p>
            <a:pPr algn="just"/>
            <a:r>
              <a:rPr lang="tr-TR" sz="1800" dirty="0" err="1" smtClean="0"/>
              <a:t>Arkeogenomik</a:t>
            </a:r>
            <a:r>
              <a:rPr lang="tr-TR" sz="1800" dirty="0" smtClean="0"/>
              <a:t> </a:t>
            </a:r>
            <a:r>
              <a:rPr lang="tr-TR" sz="1800" dirty="0"/>
              <a:t>yöntemlerle Anadolu’nun farklı antik yerleşim yerlerinden elde edilecek geniş bir zaman dilimini temsil eden at örneklerinin </a:t>
            </a:r>
            <a:r>
              <a:rPr lang="tr-TR" sz="1800" dirty="0" smtClean="0"/>
              <a:t>incelenmesi, </a:t>
            </a:r>
            <a:r>
              <a:rPr lang="tr-TR" sz="1800" dirty="0"/>
              <a:t>Anadolu’da at evcilleştirmesine dair izlerin </a:t>
            </a:r>
            <a:r>
              <a:rPr lang="tr-TR" sz="1800" dirty="0" smtClean="0"/>
              <a:t>aranması, </a:t>
            </a:r>
            <a:r>
              <a:rPr lang="tr-TR" sz="1800" dirty="0"/>
              <a:t>bu antik yerleşim yerlerinde yetiştirilmiş atların kendi içlerinde ve birbirleriyle olan genetik yakınlığının </a:t>
            </a:r>
            <a:r>
              <a:rPr lang="tr-TR" sz="1800" dirty="0" smtClean="0"/>
              <a:t>belirlenmesi, </a:t>
            </a:r>
            <a:r>
              <a:rPr lang="tr-TR" sz="1800" dirty="0"/>
              <a:t>Anadolu’nun genel at popülasyon demografisinin </a:t>
            </a:r>
            <a:r>
              <a:rPr lang="tr-TR" sz="1800" dirty="0" smtClean="0"/>
              <a:t>aydınlatılması ve </a:t>
            </a:r>
            <a:r>
              <a:rPr lang="tr-TR" sz="1800" dirty="0"/>
              <a:t>atlar üzerinde pozitif yönde seçilmiş özelliklerin tespit edilerek antik insan toplumlarının ihtiyaçlarının </a:t>
            </a:r>
            <a:r>
              <a:rPr lang="tr-TR" sz="1800" dirty="0" smtClean="0"/>
              <a:t>saptanması </a:t>
            </a:r>
            <a:r>
              <a:rPr lang="tr-TR" sz="1800" dirty="0"/>
              <a:t>amaçlamaktadır.</a:t>
            </a:r>
            <a:endParaRPr lang="en-US" sz="1800" dirty="0"/>
          </a:p>
          <a:p>
            <a:r>
              <a:rPr lang="tr-TR" sz="1800" b="1" dirty="0" smtClean="0"/>
              <a:t>Destekleyen kurum: </a:t>
            </a:r>
            <a:r>
              <a:rPr lang="tr-TR" sz="1800" dirty="0" smtClean="0"/>
              <a:t>TÜBİTAK 1001, Proje </a:t>
            </a:r>
            <a:r>
              <a:rPr lang="tr-TR" sz="1800" dirty="0" err="1" smtClean="0"/>
              <a:t>no</a:t>
            </a:r>
            <a:r>
              <a:rPr lang="tr-TR" sz="1800" dirty="0" smtClean="0"/>
              <a:t>: 117Z991 </a:t>
            </a:r>
          </a:p>
          <a:p>
            <a:r>
              <a:rPr lang="tr-TR" sz="1800" b="1" dirty="0" smtClean="0"/>
              <a:t>Toplam </a:t>
            </a:r>
            <a:r>
              <a:rPr lang="tr-TR" sz="1800" b="1" dirty="0"/>
              <a:t>Bütçe</a:t>
            </a:r>
            <a:r>
              <a:rPr lang="tr-TR" sz="1800" dirty="0"/>
              <a:t>: </a:t>
            </a:r>
            <a:r>
              <a:rPr lang="tr-TR" sz="1800" dirty="0" smtClean="0"/>
              <a:t>359.991,07 TL</a:t>
            </a:r>
          </a:p>
          <a:p>
            <a:r>
              <a:rPr lang="tr-TR" sz="1800" b="1" dirty="0" smtClean="0"/>
              <a:t>Proje </a:t>
            </a:r>
            <a:r>
              <a:rPr lang="tr-TR" sz="1800" b="1" dirty="0"/>
              <a:t>süresi</a:t>
            </a:r>
            <a:r>
              <a:rPr lang="tr-TR" sz="1800" dirty="0"/>
              <a:t>: </a:t>
            </a:r>
            <a:r>
              <a:rPr lang="tr-TR" sz="1800" dirty="0" smtClean="0"/>
              <a:t>06.02.2018-06.02.2021</a:t>
            </a:r>
          </a:p>
          <a:p>
            <a:pPr marL="0" indent="0">
              <a:buNone/>
            </a:pPr>
            <a:r>
              <a:rPr lang="tr-TR" sz="1800" b="1" dirty="0" smtClean="0"/>
              <a:t>Koordinatör: </a:t>
            </a:r>
            <a:r>
              <a:rPr lang="tr-TR" sz="1800" dirty="0" smtClean="0"/>
              <a:t>Dr. Füsun ÖZER (ODTÜ)</a:t>
            </a:r>
          </a:p>
          <a:p>
            <a:pPr marL="0" indent="0">
              <a:buNone/>
            </a:pPr>
            <a:r>
              <a:rPr lang="tr-TR" sz="1800" b="1" dirty="0"/>
              <a:t>ÇÜ Araştırıcı</a:t>
            </a:r>
            <a:r>
              <a:rPr lang="tr-TR" sz="1800" b="1" dirty="0" smtClean="0"/>
              <a:t>: </a:t>
            </a:r>
            <a:r>
              <a:rPr lang="tr-TR" sz="1800" dirty="0" smtClean="0"/>
              <a:t>Doç. Dr. K. Serdar GİRGİNER (Arkeoloji), </a:t>
            </a:r>
          </a:p>
          <a:p>
            <a:pPr marL="0" indent="0">
              <a:buNone/>
            </a:pPr>
            <a:r>
              <a:rPr lang="tr-TR" sz="1800" dirty="0"/>
              <a:t> </a:t>
            </a:r>
            <a:r>
              <a:rPr lang="tr-TR" sz="1800" dirty="0" smtClean="0"/>
              <a:t>                            Dr. </a:t>
            </a:r>
            <a:r>
              <a:rPr lang="tr-TR" sz="1800" dirty="0" err="1" smtClean="0"/>
              <a:t>Öğr</a:t>
            </a:r>
            <a:r>
              <a:rPr lang="tr-TR" sz="1800" dirty="0" smtClean="0"/>
              <a:t>. Üyesi Elif GENÇ (Arkeoloji)</a:t>
            </a:r>
            <a:endParaRPr lang="tr-TR" sz="1800" dirty="0"/>
          </a:p>
          <a:p>
            <a:pPr marL="0" indent="0">
              <a:buNone/>
            </a:pPr>
            <a:endParaRPr lang="tr-TR" sz="1800" dirty="0"/>
          </a:p>
          <a:p>
            <a:endParaRPr lang="tr-TR" sz="1800" dirty="0"/>
          </a:p>
          <a:p>
            <a:endParaRPr lang="tr-TR" sz="1800" dirty="0"/>
          </a:p>
        </p:txBody>
      </p:sp>
      <p:sp>
        <p:nvSpPr>
          <p:cNvPr id="6" name="Başlık 1">
            <a:extLst>
              <a:ext uri="{FF2B5EF4-FFF2-40B4-BE49-F238E27FC236}">
                <a16:creationId xmlns:a16="http://schemas.microsoft.com/office/drawing/2014/main" id="{5F03739F-DC74-40ED-972A-DE02505145AF}"/>
              </a:ext>
            </a:extLst>
          </p:cNvPr>
          <p:cNvSpPr>
            <a:spLocks noGrp="1"/>
          </p:cNvSpPr>
          <p:nvPr>
            <p:ph type="title"/>
          </p:nvPr>
        </p:nvSpPr>
        <p:spPr>
          <a:xfrm>
            <a:off x="454564" y="219597"/>
            <a:ext cx="10515600" cy="1325563"/>
          </a:xfrm>
        </p:spPr>
        <p:txBody>
          <a:bodyPr>
            <a:normAutofit/>
          </a:bodyPr>
          <a:lstStyle/>
          <a:p>
            <a:r>
              <a:rPr lang="tr-TR" sz="3200" b="1" dirty="0"/>
              <a:t>Anadolu’da At </a:t>
            </a:r>
            <a:r>
              <a:rPr lang="tr-TR" sz="3200" b="1" dirty="0" err="1"/>
              <a:t>Arkeogenomiği</a:t>
            </a:r>
            <a:r>
              <a:rPr lang="tr-TR" sz="3200" b="1" dirty="0"/>
              <a:t> ve Popülasyon Demografileri</a:t>
            </a:r>
          </a:p>
        </p:txBody>
      </p:sp>
      <p:pic>
        <p:nvPicPr>
          <p:cNvPr id="7" name="Picture 8" descr="çukurova üniversitesi ile ilgili görsel sonucu">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20241" y="1582803"/>
            <a:ext cx="1699846" cy="16355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1630" y="1449125"/>
            <a:ext cx="1735381" cy="1902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Metin kutusu 7"/>
          <p:cNvSpPr txBox="1"/>
          <p:nvPr/>
        </p:nvSpPr>
        <p:spPr>
          <a:xfrm>
            <a:off x="9476267" y="4458177"/>
            <a:ext cx="1938351" cy="646331"/>
          </a:xfrm>
          <a:prstGeom prst="rect">
            <a:avLst/>
          </a:prstGeom>
          <a:noFill/>
        </p:spPr>
        <p:txBody>
          <a:bodyPr wrap="none" rtlCol="0">
            <a:spAutoFit/>
          </a:bodyPr>
          <a:lstStyle/>
          <a:p>
            <a:pPr algn="ctr"/>
            <a:r>
              <a:rPr lang="tr-TR" dirty="0" err="1" smtClean="0">
                <a:latin typeface="Lucida Calligraphy" pitchFamily="66" charset="0"/>
              </a:rPr>
              <a:t>Kuriki</a:t>
            </a:r>
            <a:r>
              <a:rPr lang="tr-TR" dirty="0" smtClean="0">
                <a:latin typeface="Lucida Calligraphy" pitchFamily="66" charset="0"/>
              </a:rPr>
              <a:t> Höyük</a:t>
            </a:r>
          </a:p>
          <a:p>
            <a:pPr algn="ctr"/>
            <a:r>
              <a:rPr lang="tr-TR" dirty="0" smtClean="0">
                <a:latin typeface="Lucida Calligraphy" pitchFamily="66" charset="0"/>
              </a:rPr>
              <a:t>Kazıları</a:t>
            </a:r>
            <a:endParaRPr lang="en-US" dirty="0">
              <a:latin typeface="Lucida Calligraphy" pitchFamily="66" charset="0"/>
            </a:endParaRPr>
          </a:p>
        </p:txBody>
      </p:sp>
      <p:pic>
        <p:nvPicPr>
          <p:cNvPr id="10" name="Picture 181" descr="C:\Documents and Settings\user\Desktop\Tatarl.PNG"/>
          <p:cNvPicPr>
            <a:picLocks noChangeAspect="1" noChangeArrowheads="1"/>
          </p:cNvPicPr>
          <p:nvPr/>
        </p:nvPicPr>
        <p:blipFill>
          <a:blip r:embed="rId5" cstate="print"/>
          <a:srcRect/>
          <a:stretch>
            <a:fillRect/>
          </a:stretch>
        </p:blipFill>
        <p:spPr bwMode="auto">
          <a:xfrm>
            <a:off x="7269225" y="3778732"/>
            <a:ext cx="1929480" cy="1931945"/>
          </a:xfrm>
          <a:prstGeom prst="rect">
            <a:avLst/>
          </a:prstGeom>
          <a:noFill/>
        </p:spPr>
      </p:pic>
      <p:pic>
        <p:nvPicPr>
          <p:cNvPr id="11" name="Picture 2" descr="C:\Documents and Settings\user\Desktop\73940,kvmgmlogorenklit2..PNG"/>
          <p:cNvPicPr/>
          <p:nvPr/>
        </p:nvPicPr>
        <p:blipFill>
          <a:blip r:embed="rId6" cstate="print"/>
          <a:srcRect/>
          <a:stretch>
            <a:fillRect/>
          </a:stretch>
        </p:blipFill>
        <p:spPr bwMode="auto">
          <a:xfrm>
            <a:off x="8387011" y="1643882"/>
            <a:ext cx="1436927" cy="1609456"/>
          </a:xfrm>
          <a:prstGeom prst="rect">
            <a:avLst/>
          </a:prstGeom>
          <a:noFill/>
        </p:spPr>
      </p:pic>
    </p:spTree>
    <p:extLst>
      <p:ext uri="{BB962C8B-B14F-4D97-AF65-F5344CB8AC3E}">
        <p14:creationId xmlns:p14="http://schemas.microsoft.com/office/powerpoint/2010/main" val="20476049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FSahin\Desktop\MASAÜSTÜ\2019\Dış Kaynaklı Projeler\Adsız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7697" y="653478"/>
            <a:ext cx="3432147" cy="4210671"/>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p:cNvSpPr/>
          <p:nvPr/>
        </p:nvSpPr>
        <p:spPr>
          <a:xfrm>
            <a:off x="507089" y="114869"/>
            <a:ext cx="10062755" cy="584775"/>
          </a:xfrm>
          <a:prstGeom prst="rect">
            <a:avLst/>
          </a:prstGeom>
        </p:spPr>
        <p:txBody>
          <a:bodyPr wrap="square">
            <a:spAutoFit/>
          </a:bodyPr>
          <a:lstStyle/>
          <a:p>
            <a:r>
              <a:rPr lang="tr-TR" sz="3200" b="1" dirty="0">
                <a:latin typeface="+mj-lt"/>
                <a:ea typeface="+mj-ea"/>
                <a:cs typeface="+mj-cs"/>
              </a:rPr>
              <a:t>Konya </a:t>
            </a:r>
            <a:r>
              <a:rPr lang="tr-TR" sz="3200" b="1" dirty="0" err="1">
                <a:latin typeface="+mj-lt"/>
                <a:ea typeface="+mj-ea"/>
                <a:cs typeface="+mj-cs"/>
              </a:rPr>
              <a:t>Regional</a:t>
            </a:r>
            <a:r>
              <a:rPr lang="tr-TR" sz="3200" b="1" dirty="0">
                <a:latin typeface="+mj-lt"/>
                <a:ea typeface="+mj-ea"/>
                <a:cs typeface="+mj-cs"/>
              </a:rPr>
              <a:t> </a:t>
            </a:r>
            <a:r>
              <a:rPr lang="tr-TR" sz="3200" b="1" dirty="0" err="1">
                <a:latin typeface="+mj-lt"/>
                <a:ea typeface="+mj-ea"/>
                <a:cs typeface="+mj-cs"/>
              </a:rPr>
              <a:t>Archaeological</a:t>
            </a:r>
            <a:r>
              <a:rPr lang="tr-TR" sz="3200" b="1" dirty="0">
                <a:latin typeface="+mj-lt"/>
                <a:ea typeface="+mj-ea"/>
                <a:cs typeface="+mj-cs"/>
              </a:rPr>
              <a:t> </a:t>
            </a:r>
            <a:r>
              <a:rPr lang="tr-TR" sz="3200" b="1" dirty="0" err="1">
                <a:latin typeface="+mj-lt"/>
                <a:ea typeface="+mj-ea"/>
                <a:cs typeface="+mj-cs"/>
              </a:rPr>
              <a:t>Survey</a:t>
            </a:r>
            <a:r>
              <a:rPr lang="tr-TR" sz="3200" b="1" dirty="0">
                <a:latin typeface="+mj-lt"/>
                <a:ea typeface="+mj-ea"/>
                <a:cs typeface="+mj-cs"/>
              </a:rPr>
              <a:t> Project (KRASP)</a:t>
            </a:r>
          </a:p>
        </p:txBody>
      </p:sp>
      <p:sp>
        <p:nvSpPr>
          <p:cNvPr id="3" name="Dikdörtgen 2"/>
          <p:cNvSpPr/>
          <p:nvPr/>
        </p:nvSpPr>
        <p:spPr>
          <a:xfrm>
            <a:off x="215575" y="697507"/>
            <a:ext cx="6943024" cy="6401753"/>
          </a:xfrm>
          <a:prstGeom prst="rect">
            <a:avLst/>
          </a:prstGeom>
        </p:spPr>
        <p:txBody>
          <a:bodyPr wrap="square">
            <a:spAutoFit/>
          </a:bodyPr>
          <a:lstStyle/>
          <a:p>
            <a:pPr marL="285750" indent="-285750" algn="just">
              <a:buFont typeface="Arial" panose="020B0604020202020204" pitchFamily="34" charset="0"/>
              <a:buChar char="•"/>
            </a:pPr>
            <a:r>
              <a:rPr lang="tr-TR" dirty="0" smtClean="0"/>
              <a:t>KRASP</a:t>
            </a:r>
            <a:r>
              <a:rPr lang="tr-TR" dirty="0"/>
              <a:t>, Çanak </a:t>
            </a:r>
            <a:r>
              <a:rPr lang="tr-TR" dirty="0" err="1"/>
              <a:t>Çömleksiz</a:t>
            </a:r>
            <a:r>
              <a:rPr lang="tr-TR" dirty="0"/>
              <a:t> Neolitik </a:t>
            </a:r>
            <a:r>
              <a:rPr lang="tr-TR" dirty="0" err="1"/>
              <a:t>Dönem’den</a:t>
            </a:r>
            <a:r>
              <a:rPr lang="tr-TR" dirty="0"/>
              <a:t> başlayarak Demir Çağı’nın sonuna kadar (yaklaşık MÖ 9500-300) Konya Ovası’nın arkeolojik </a:t>
            </a:r>
            <a:r>
              <a:rPr lang="tr-TR" dirty="0" smtClean="0"/>
              <a:t>dinamikleri araştırmaktadır.</a:t>
            </a:r>
            <a:endParaRPr lang="tr-TR" dirty="0"/>
          </a:p>
          <a:p>
            <a:pPr marL="285750" indent="-285750" algn="just">
              <a:buFont typeface="Arial" panose="020B0604020202020204" pitchFamily="34" charset="0"/>
              <a:buChar char="•"/>
            </a:pPr>
            <a:r>
              <a:rPr lang="tr-TR" dirty="0"/>
              <a:t>Özellikle Erken Toplumların oluşumu, gelişimini ve çöküşünü, bölgesel ve uzak bölgeler arası ticaret ağı kapsamının yanı sıra göçebe ve yerleşik toplumlar arasındaki dinamiğin anlaşılmasını içermektedir. Ayrıca, farklı ekolojik yapı ve zaman içinde geçim, ekonomi ve su yönetimi stratejileri de dahil olmak üzere insan ve çevre etkileşimdeki değişikliğe ışık tutmayı da amaçlamaktadır</a:t>
            </a:r>
          </a:p>
          <a:p>
            <a:pPr marL="285750" indent="-285750" algn="just">
              <a:buFont typeface="Arial" panose="020B0604020202020204" pitchFamily="34" charset="0"/>
              <a:buChar char="•"/>
            </a:pPr>
            <a:r>
              <a:rPr lang="tr-TR" dirty="0"/>
              <a:t> Bu konuları göz önüne alarak KRASP, çeşitli uzmanlardan oluşan uluslararası bir ekiple </a:t>
            </a:r>
            <a:r>
              <a:rPr lang="tr-TR" dirty="0" smtClean="0"/>
              <a:t>proje çalışmasını yürütmektedir.</a:t>
            </a:r>
          </a:p>
          <a:p>
            <a:pPr marL="285750" indent="-285750" algn="just">
              <a:buFont typeface="Arial" panose="020B0604020202020204" pitchFamily="34" charset="0"/>
              <a:buChar char="•"/>
            </a:pPr>
            <a:r>
              <a:rPr lang="tr-TR" b="1" dirty="0"/>
              <a:t>Destekleyen Kurum: </a:t>
            </a:r>
            <a:r>
              <a:rPr lang="tr-TR" dirty="0"/>
              <a:t>BIAA (British </a:t>
            </a:r>
            <a:r>
              <a:rPr lang="tr-TR" dirty="0" err="1"/>
              <a:t>Institute</a:t>
            </a:r>
            <a:r>
              <a:rPr lang="tr-TR" dirty="0"/>
              <a:t> at Ankara), </a:t>
            </a:r>
            <a:r>
              <a:rPr lang="tr-TR" dirty="0" err="1"/>
              <a:t>Unıversity</a:t>
            </a:r>
            <a:r>
              <a:rPr lang="tr-TR" dirty="0"/>
              <a:t> of Oxford-Gerald </a:t>
            </a:r>
            <a:r>
              <a:rPr lang="tr-TR" dirty="0" err="1"/>
              <a:t>Averay</a:t>
            </a:r>
            <a:r>
              <a:rPr lang="tr-TR" dirty="0"/>
              <a:t> </a:t>
            </a:r>
            <a:r>
              <a:rPr lang="tr-TR" dirty="0" err="1"/>
              <a:t>Wainwright</a:t>
            </a:r>
            <a:r>
              <a:rPr lang="tr-TR" dirty="0"/>
              <a:t> </a:t>
            </a:r>
            <a:r>
              <a:rPr lang="tr-TR" dirty="0" err="1"/>
              <a:t>Fund</a:t>
            </a:r>
            <a:r>
              <a:rPr lang="tr-TR" dirty="0"/>
              <a:t>, </a:t>
            </a:r>
            <a:r>
              <a:rPr lang="tr-TR" dirty="0" err="1"/>
              <a:t>Luwian</a:t>
            </a:r>
            <a:r>
              <a:rPr lang="tr-TR" dirty="0"/>
              <a:t> </a:t>
            </a:r>
            <a:r>
              <a:rPr lang="tr-TR" dirty="0" err="1"/>
              <a:t>Studies-Luwian</a:t>
            </a:r>
            <a:r>
              <a:rPr lang="tr-TR" dirty="0"/>
              <a:t> </a:t>
            </a:r>
            <a:r>
              <a:rPr lang="tr-TR" dirty="0" err="1"/>
              <a:t>Studies</a:t>
            </a:r>
            <a:r>
              <a:rPr lang="tr-TR" dirty="0"/>
              <a:t> Foundation, </a:t>
            </a:r>
            <a:r>
              <a:rPr lang="tr-TR" dirty="0" err="1"/>
              <a:t>The</a:t>
            </a:r>
            <a:r>
              <a:rPr lang="tr-TR" dirty="0"/>
              <a:t> </a:t>
            </a:r>
            <a:r>
              <a:rPr lang="tr-TR" dirty="0" err="1"/>
              <a:t>Oriental</a:t>
            </a:r>
            <a:r>
              <a:rPr lang="tr-TR" dirty="0"/>
              <a:t> </a:t>
            </a:r>
            <a:r>
              <a:rPr lang="tr-TR" dirty="0" err="1"/>
              <a:t>Institute</a:t>
            </a:r>
            <a:r>
              <a:rPr lang="tr-TR" dirty="0"/>
              <a:t> of </a:t>
            </a:r>
            <a:r>
              <a:rPr lang="tr-TR" dirty="0" err="1"/>
              <a:t>the</a:t>
            </a:r>
            <a:r>
              <a:rPr lang="tr-TR" dirty="0"/>
              <a:t> </a:t>
            </a:r>
            <a:r>
              <a:rPr lang="tr-TR" dirty="0" err="1"/>
              <a:t>University</a:t>
            </a:r>
            <a:r>
              <a:rPr lang="tr-TR" dirty="0"/>
              <a:t> of Chicago</a:t>
            </a:r>
            <a:endParaRPr lang="tr-TR" b="1" dirty="0"/>
          </a:p>
          <a:p>
            <a:pPr marL="285750" indent="-285750" algn="just">
              <a:buFont typeface="Arial" panose="020B0604020202020204" pitchFamily="34" charset="0"/>
              <a:buChar char="•"/>
            </a:pPr>
            <a:r>
              <a:rPr lang="tr-TR" b="1" dirty="0"/>
              <a:t>Toplam Bütçe</a:t>
            </a:r>
            <a:r>
              <a:rPr lang="tr-TR" dirty="0"/>
              <a:t>: 80.000 GBP</a:t>
            </a:r>
          </a:p>
          <a:p>
            <a:pPr marL="285750" indent="-285750" algn="just">
              <a:buFont typeface="Arial" panose="020B0604020202020204" pitchFamily="34" charset="0"/>
              <a:buChar char="•"/>
            </a:pPr>
            <a:r>
              <a:rPr lang="tr-TR" b="1" dirty="0"/>
              <a:t>Proje süresi</a:t>
            </a:r>
            <a:r>
              <a:rPr lang="tr-TR" dirty="0"/>
              <a:t>: 2017 - 2022</a:t>
            </a:r>
          </a:p>
          <a:p>
            <a:pPr marL="285750" indent="-285750" algn="just">
              <a:buFont typeface="Arial" panose="020B0604020202020204" pitchFamily="34" charset="0"/>
              <a:buChar char="•"/>
            </a:pPr>
            <a:r>
              <a:rPr lang="tr-TR" b="1" dirty="0"/>
              <a:t>Proje Kodu</a:t>
            </a:r>
            <a:r>
              <a:rPr lang="tr-TR" dirty="0"/>
              <a:t>: YA024202 </a:t>
            </a:r>
          </a:p>
          <a:p>
            <a:pPr algn="just"/>
            <a:r>
              <a:rPr lang="tr-TR" b="1" dirty="0"/>
              <a:t>Koordinatör</a:t>
            </a:r>
            <a:r>
              <a:rPr lang="tr-TR" dirty="0"/>
              <a:t>: </a:t>
            </a:r>
            <a:r>
              <a:rPr lang="tr-TR" dirty="0" err="1"/>
              <a:t>Michele</a:t>
            </a:r>
            <a:r>
              <a:rPr lang="tr-TR" dirty="0"/>
              <a:t> Massa&amp; </a:t>
            </a:r>
            <a:r>
              <a:rPr lang="tr-TR" dirty="0" err="1"/>
              <a:t>Christoph</a:t>
            </a:r>
            <a:r>
              <a:rPr lang="tr-TR" dirty="0"/>
              <a:t> </a:t>
            </a:r>
            <a:r>
              <a:rPr lang="tr-TR" dirty="0" err="1"/>
              <a:t>Bachhuber</a:t>
            </a:r>
            <a:r>
              <a:rPr lang="tr-TR" dirty="0"/>
              <a:t> (</a:t>
            </a:r>
            <a:r>
              <a:rPr lang="tr-TR" dirty="0" err="1"/>
              <a:t>Co-director</a:t>
            </a:r>
            <a:r>
              <a:rPr lang="tr-TR" dirty="0"/>
              <a:t>) İngiltere</a:t>
            </a:r>
          </a:p>
          <a:p>
            <a:pPr algn="just"/>
            <a:r>
              <a:rPr lang="tr-TR" b="1" dirty="0"/>
              <a:t>Araştırıcı:  </a:t>
            </a:r>
            <a:r>
              <a:rPr lang="tr-TR" dirty="0"/>
              <a:t>Dr. </a:t>
            </a:r>
            <a:r>
              <a:rPr lang="tr-TR" dirty="0" err="1"/>
              <a:t>Öğr</a:t>
            </a:r>
            <a:r>
              <a:rPr lang="tr-TR" dirty="0"/>
              <a:t>. Üyesi Fatma Şahin (Arkeoloji) (</a:t>
            </a:r>
            <a:r>
              <a:rPr lang="tr-TR" dirty="0" err="1"/>
              <a:t>Assistant</a:t>
            </a:r>
            <a:r>
              <a:rPr lang="tr-TR" dirty="0"/>
              <a:t> </a:t>
            </a:r>
            <a:r>
              <a:rPr lang="tr-TR" dirty="0" err="1"/>
              <a:t>Director</a:t>
            </a:r>
            <a:r>
              <a:rPr lang="tr-TR" dirty="0"/>
              <a:t>)</a:t>
            </a:r>
          </a:p>
          <a:p>
            <a:pPr marL="285750" indent="-285750" algn="just">
              <a:buFont typeface="Arial" panose="020B0604020202020204" pitchFamily="34" charset="0"/>
              <a:buChar char="•"/>
            </a:pPr>
            <a:endParaRPr lang="tr-TR" dirty="0"/>
          </a:p>
          <a:p>
            <a:r>
              <a:rPr lang="tr-TR" sz="1400" dirty="0"/>
              <a:t>  </a:t>
            </a:r>
          </a:p>
        </p:txBody>
      </p:sp>
      <p:pic>
        <p:nvPicPr>
          <p:cNvPr id="6" name="Resim 5" descr="C:\Users\FSahin\Desktop\Networks_figure-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7216" y="4925903"/>
            <a:ext cx="2863942" cy="1881398"/>
          </a:xfrm>
          <a:prstGeom prst="rect">
            <a:avLst/>
          </a:prstGeom>
          <a:noFill/>
          <a:ln>
            <a:noFill/>
          </a:ln>
        </p:spPr>
      </p:pic>
      <p:pic>
        <p:nvPicPr>
          <p:cNvPr id="1027" name="Picture 3" descr="C:\Users\FSahin\Desktop\ima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94608" y="4929217"/>
            <a:ext cx="1821601" cy="9305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FSahin\Desktop\image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94607" y="5876726"/>
            <a:ext cx="1821601" cy="930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5939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şlık 1"/>
          <p:cNvSpPr>
            <a:spLocks noGrp="1"/>
          </p:cNvSpPr>
          <p:nvPr>
            <p:ph type="ctrTitle"/>
          </p:nvPr>
        </p:nvSpPr>
        <p:spPr>
          <a:xfrm rot="10800000" flipV="1">
            <a:off x="313838" y="1"/>
            <a:ext cx="10116519" cy="1420164"/>
          </a:xfrm>
        </p:spPr>
        <p:txBody>
          <a:bodyPr>
            <a:noAutofit/>
          </a:bodyPr>
          <a:lstStyle/>
          <a:p>
            <a:pPr algn="just"/>
            <a:r>
              <a:rPr lang="tr-TR" sz="3200" b="1" dirty="0"/>
              <a:t>Aşırı Parlak X-Işın Kaynaklarının Optik ve </a:t>
            </a:r>
            <a:r>
              <a:rPr lang="tr-TR" sz="3200" b="1" dirty="0" err="1"/>
              <a:t>Kırmızıöte</a:t>
            </a:r>
            <a:r>
              <a:rPr lang="tr-TR" sz="3200" b="1" dirty="0"/>
              <a:t> Bölgede Yıldız Kümeleri Ve Yıldız Oluşum Bölgeleri ile İlişkilerinin Araştırılması</a:t>
            </a:r>
          </a:p>
        </p:txBody>
      </p:sp>
      <p:sp>
        <p:nvSpPr>
          <p:cNvPr id="10" name="Metin kutusu 9"/>
          <p:cNvSpPr txBox="1"/>
          <p:nvPr/>
        </p:nvSpPr>
        <p:spPr>
          <a:xfrm>
            <a:off x="181343" y="1420166"/>
            <a:ext cx="7883722" cy="5355312"/>
          </a:xfrm>
          <a:prstGeom prst="rect">
            <a:avLst/>
          </a:prstGeom>
          <a:noFill/>
        </p:spPr>
        <p:txBody>
          <a:bodyPr wrap="square" rtlCol="0">
            <a:spAutoFit/>
          </a:bodyPr>
          <a:lstStyle/>
          <a:p>
            <a:pPr marL="285750" indent="-285750" algn="just">
              <a:buFont typeface="Arial" panose="020B0604020202020204" pitchFamily="34" charset="0"/>
              <a:buChar char="•"/>
            </a:pPr>
            <a:r>
              <a:rPr lang="tr-TR" dirty="0"/>
              <a:t>X-ışın çiftlerinin bir alt sınıfı olan Aşırı-Parlak X-ışın </a:t>
            </a:r>
            <a:r>
              <a:rPr lang="tr-TR" dirty="0" smtClean="0"/>
              <a:t>kaynakları, </a:t>
            </a:r>
            <a:r>
              <a:rPr lang="tr-TR" dirty="0"/>
              <a:t>10 M</a:t>
            </a:r>
            <a:r>
              <a:rPr lang="tr-TR" baseline="-25000" dirty="0"/>
              <a:t>⊙</a:t>
            </a:r>
            <a:r>
              <a:rPr lang="tr-TR" dirty="0"/>
              <a:t> kütleli bir karadelik için yayınım </a:t>
            </a:r>
            <a:r>
              <a:rPr lang="tr-TR" dirty="0" err="1"/>
              <a:t>izotropik</a:t>
            </a:r>
            <a:r>
              <a:rPr lang="tr-TR" dirty="0"/>
              <a:t> varsayıldığında </a:t>
            </a:r>
            <a:r>
              <a:rPr lang="tr-TR" dirty="0" smtClean="0"/>
              <a:t>ışıtmaları (</a:t>
            </a:r>
            <a:r>
              <a:rPr lang="tr-TR" dirty="0" err="1"/>
              <a:t>L</a:t>
            </a:r>
            <a:r>
              <a:rPr lang="tr-TR" baseline="-25000" dirty="0" err="1"/>
              <a:t>x</a:t>
            </a:r>
            <a:r>
              <a:rPr lang="tr-TR" dirty="0"/>
              <a:t> &gt; 10</a:t>
            </a:r>
            <a:r>
              <a:rPr lang="tr-TR" baseline="30000" dirty="0"/>
              <a:t>39</a:t>
            </a:r>
            <a:r>
              <a:rPr lang="tr-TR" dirty="0"/>
              <a:t> erg/s) </a:t>
            </a:r>
            <a:r>
              <a:rPr lang="tr-TR" dirty="0" err="1"/>
              <a:t>Eddington</a:t>
            </a:r>
            <a:r>
              <a:rPr lang="tr-TR" dirty="0"/>
              <a:t> limitini aşan sistemler olarak tanımlanmaktadır</a:t>
            </a:r>
            <a:r>
              <a:rPr lang="tr-TR" dirty="0" smtClean="0"/>
              <a:t>.</a:t>
            </a:r>
          </a:p>
          <a:p>
            <a:pPr marL="285750" indent="-285750" algn="just">
              <a:buFont typeface="Arial" panose="020B0604020202020204" pitchFamily="34" charset="0"/>
              <a:buChar char="•"/>
            </a:pPr>
            <a:r>
              <a:rPr lang="tr-TR" dirty="0" smtClean="0"/>
              <a:t>Gözlenen </a:t>
            </a:r>
            <a:r>
              <a:rPr lang="tr-TR" dirty="0"/>
              <a:t>çok sayıda </a:t>
            </a:r>
            <a:r>
              <a:rPr lang="tr-TR" dirty="0" err="1"/>
              <a:t>AXK’nın</a:t>
            </a:r>
            <a:r>
              <a:rPr lang="tr-TR" dirty="0"/>
              <a:t> ya bir yıldız kümesinin içinde ya da bir yıldız kümesine yakın mesafede (&lt; </a:t>
            </a:r>
            <a:r>
              <a:rPr lang="tr-TR" dirty="0" smtClean="0"/>
              <a:t>1200 IY) </a:t>
            </a:r>
            <a:r>
              <a:rPr lang="tr-TR" dirty="0"/>
              <a:t>olduğu ayrıca bu kaynakların bulundukları galaksilerde yıldız oluşum bölgeleri ile ilişkili olduğu önerilmektedir</a:t>
            </a:r>
            <a:r>
              <a:rPr lang="tr-TR" dirty="0" smtClean="0"/>
              <a:t>.</a:t>
            </a:r>
          </a:p>
          <a:p>
            <a:pPr marL="285750" indent="-285750" algn="just">
              <a:buFont typeface="Arial" panose="020B0604020202020204" pitchFamily="34" charset="0"/>
              <a:buChar char="•"/>
            </a:pPr>
            <a:r>
              <a:rPr lang="tr-TR" dirty="0"/>
              <a:t>Bu projede, bir küme içinde yada çevresinde bulunan </a:t>
            </a:r>
            <a:r>
              <a:rPr lang="tr-TR" dirty="0" err="1"/>
              <a:t>AXK’ların</a:t>
            </a:r>
            <a:r>
              <a:rPr lang="tr-TR" dirty="0"/>
              <a:t> optik ve </a:t>
            </a:r>
            <a:r>
              <a:rPr lang="tr-TR" dirty="0" err="1"/>
              <a:t>kırmızıöte</a:t>
            </a:r>
            <a:r>
              <a:rPr lang="tr-TR" dirty="0"/>
              <a:t> özellikleri ayrıntılı araştırılarak çoğu sistemin temel özellikleri (bileşenlerin yaş ve kütle değerleri ve çevreleri ile ilişkileri)  ilk kez belirlenecektir. Araştırmada kullanılacak hassas </a:t>
            </a:r>
            <a:r>
              <a:rPr lang="tr-TR" dirty="0" err="1"/>
              <a:t>astrometrik</a:t>
            </a:r>
            <a:r>
              <a:rPr lang="tr-TR" dirty="0"/>
              <a:t> hesaplama yöntemi ile </a:t>
            </a:r>
            <a:r>
              <a:rPr lang="tr-TR" dirty="0" err="1"/>
              <a:t>AXK’ların</a:t>
            </a:r>
            <a:r>
              <a:rPr lang="tr-TR" dirty="0"/>
              <a:t> kümeye göre konumunun belirlenmesi ve fiziksel ortamlarının </a:t>
            </a:r>
            <a:r>
              <a:rPr lang="tr-TR" dirty="0" err="1"/>
              <a:t>fotometrik</a:t>
            </a:r>
            <a:r>
              <a:rPr lang="tr-TR" dirty="0"/>
              <a:t> ve tayfsal veriler yardımı ile tanımlanması amaçlanmaktadır. </a:t>
            </a:r>
            <a:endParaRPr lang="tr-TR" dirty="0" smtClean="0"/>
          </a:p>
          <a:p>
            <a:pPr marL="285750" indent="-285750" algn="just">
              <a:buFont typeface="Arial" panose="020B0604020202020204" pitchFamily="34" charset="0"/>
              <a:buChar char="•"/>
            </a:pPr>
            <a:r>
              <a:rPr lang="tr-TR" b="1" dirty="0"/>
              <a:t>Destekleyen kurum: </a:t>
            </a:r>
            <a:r>
              <a:rPr lang="tr-TR" dirty="0"/>
              <a:t>TÜBİTAK 1001 Proje No: 117F115 </a:t>
            </a:r>
          </a:p>
          <a:p>
            <a:pPr marL="285750" indent="-285750" algn="just">
              <a:buFont typeface="Arial" panose="020B0604020202020204" pitchFamily="34" charset="0"/>
              <a:buChar char="•"/>
            </a:pPr>
            <a:r>
              <a:rPr lang="tr-TR" b="1" dirty="0"/>
              <a:t>Proje Bütçesi: </a:t>
            </a:r>
            <a:r>
              <a:rPr lang="tr-TR" dirty="0"/>
              <a:t>391.050 TL </a:t>
            </a:r>
          </a:p>
          <a:p>
            <a:pPr marL="285750" indent="-285750" algn="just">
              <a:buFont typeface="Arial" panose="020B0604020202020204" pitchFamily="34" charset="0"/>
              <a:buChar char="•"/>
            </a:pPr>
            <a:r>
              <a:rPr lang="tr-TR" b="1" dirty="0"/>
              <a:t>Proje süresi: </a:t>
            </a:r>
            <a:r>
              <a:rPr lang="tr-TR" dirty="0"/>
              <a:t>01/10/2017- 01/10/2020</a:t>
            </a:r>
          </a:p>
          <a:p>
            <a:pPr algn="just"/>
            <a:r>
              <a:rPr lang="tr-TR" b="1" dirty="0"/>
              <a:t>Yürütücü: </a:t>
            </a:r>
            <a:r>
              <a:rPr lang="tr-TR" dirty="0"/>
              <a:t>Prof. Dr. Aysun AKYÜZ (Ç.Ü)</a:t>
            </a:r>
          </a:p>
          <a:p>
            <a:pPr algn="just"/>
            <a:r>
              <a:rPr lang="tr-TR" b="1" dirty="0"/>
              <a:t>Araştırmacılar:</a:t>
            </a:r>
            <a:r>
              <a:rPr lang="tr-TR" dirty="0"/>
              <a:t> Doç. Dr. Nazım AKSAKER (Ç:Ü) , </a:t>
            </a:r>
          </a:p>
          <a:p>
            <a:pPr marL="1441450" indent="-1441450" algn="just"/>
            <a:r>
              <a:rPr lang="tr-TR" dirty="0"/>
              <a:t>	Dr. </a:t>
            </a:r>
            <a:r>
              <a:rPr lang="tr-TR" dirty="0" err="1"/>
              <a:t>Öğr</a:t>
            </a:r>
            <a:r>
              <a:rPr lang="tr-TR" dirty="0"/>
              <a:t>. Üyesi İnci AKKAYA ORALHAN (Erciyes </a:t>
            </a:r>
            <a:r>
              <a:rPr lang="tr-TR" dirty="0" err="1"/>
              <a:t>Univ</a:t>
            </a:r>
            <a:r>
              <a:rPr lang="tr-TR" dirty="0"/>
              <a:t>)</a:t>
            </a:r>
          </a:p>
          <a:p>
            <a:pPr marL="285750" indent="-285750" algn="just">
              <a:buFont typeface="Arial" panose="020B0604020202020204" pitchFamily="34" charset="0"/>
              <a:buChar char="•"/>
            </a:pPr>
            <a:endParaRPr lang="tr-TR" dirty="0"/>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5065" y="1292248"/>
            <a:ext cx="4126935" cy="31717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 name="İçerik Yer Tutucusu 3"/>
          <p:cNvPicPr>
            <a:picLocks noChangeAspect="1"/>
          </p:cNvPicPr>
          <p:nvPr/>
        </p:nvPicPr>
        <p:blipFill rotWithShape="1">
          <a:blip r:embed="rId3"/>
          <a:srcRect l="2069" r="5518" b="11034"/>
          <a:stretch/>
        </p:blipFill>
        <p:spPr>
          <a:xfrm>
            <a:off x="7315200" y="4621593"/>
            <a:ext cx="4659823" cy="2086488"/>
          </a:xfrm>
          <a:prstGeom prst="rect">
            <a:avLst/>
          </a:prstGeom>
        </p:spPr>
      </p:pic>
    </p:spTree>
    <p:extLst>
      <p:ext uri="{BB962C8B-B14F-4D97-AF65-F5344CB8AC3E}">
        <p14:creationId xmlns:p14="http://schemas.microsoft.com/office/powerpoint/2010/main" val="976246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F03739F-DC74-40ED-972A-DE02505145AF}"/>
              </a:ext>
            </a:extLst>
          </p:cNvPr>
          <p:cNvSpPr>
            <a:spLocks noGrp="1"/>
          </p:cNvSpPr>
          <p:nvPr>
            <p:ph type="title"/>
          </p:nvPr>
        </p:nvSpPr>
        <p:spPr/>
        <p:txBody>
          <a:bodyPr>
            <a:normAutofit/>
          </a:bodyPr>
          <a:lstStyle/>
          <a:p>
            <a:r>
              <a:rPr lang="tr-TR" sz="3200" b="1" dirty="0" err="1"/>
              <a:t>ESSnuSB</a:t>
            </a:r>
            <a:r>
              <a:rPr lang="tr-TR" sz="3200" b="1" dirty="0"/>
              <a:t>- </a:t>
            </a:r>
            <a:r>
              <a:rPr lang="tr-TR" sz="3200" b="1" dirty="0" err="1"/>
              <a:t>European</a:t>
            </a:r>
            <a:r>
              <a:rPr lang="tr-TR" sz="3200" b="1" dirty="0"/>
              <a:t> </a:t>
            </a:r>
            <a:r>
              <a:rPr lang="tr-TR" sz="3200" b="1" dirty="0" err="1"/>
              <a:t>Spallation</a:t>
            </a:r>
            <a:r>
              <a:rPr lang="tr-TR" sz="3200" b="1" dirty="0"/>
              <a:t> Source </a:t>
            </a:r>
            <a:r>
              <a:rPr lang="tr-TR" sz="3200" b="1" dirty="0" err="1"/>
              <a:t>Neutrino</a:t>
            </a:r>
            <a:r>
              <a:rPr lang="tr-TR" sz="3200" b="1" dirty="0"/>
              <a:t> </a:t>
            </a:r>
            <a:r>
              <a:rPr lang="tr-TR" sz="3200" b="1" dirty="0" err="1"/>
              <a:t>Superbeam</a:t>
            </a:r>
            <a:endParaRPr lang="tr-TR" sz="3200" b="1" dirty="0"/>
          </a:p>
        </p:txBody>
      </p:sp>
      <p:sp>
        <p:nvSpPr>
          <p:cNvPr id="3" name="İçerik Yer Tutucusu 2">
            <a:extLst>
              <a:ext uri="{FF2B5EF4-FFF2-40B4-BE49-F238E27FC236}">
                <a16:creationId xmlns:a16="http://schemas.microsoft.com/office/drawing/2014/main" id="{12FC2E4D-748C-4CCC-A4DE-36AABBB9F6A9}"/>
              </a:ext>
            </a:extLst>
          </p:cNvPr>
          <p:cNvSpPr>
            <a:spLocks noGrp="1"/>
          </p:cNvSpPr>
          <p:nvPr>
            <p:ph sz="half" idx="1"/>
          </p:nvPr>
        </p:nvSpPr>
        <p:spPr>
          <a:xfrm>
            <a:off x="410094" y="1779075"/>
            <a:ext cx="4948525" cy="3777444"/>
          </a:xfrm>
        </p:spPr>
        <p:txBody>
          <a:bodyPr>
            <a:noAutofit/>
          </a:bodyPr>
          <a:lstStyle/>
          <a:p>
            <a:pPr algn="just"/>
            <a:r>
              <a:rPr lang="tr-TR" sz="1800" dirty="0"/>
              <a:t>Büyük patlamadan hemen sonraki birkaç dakikayı anlamayı, madde-anti madde asimetrisini çözmeyi hedefleyen dünyanın en yoğun </a:t>
            </a:r>
            <a:r>
              <a:rPr lang="tr-TR" sz="1800" dirty="0" err="1"/>
              <a:t>Nötrino</a:t>
            </a:r>
            <a:r>
              <a:rPr lang="tr-TR" sz="1800" dirty="0"/>
              <a:t> </a:t>
            </a:r>
            <a:r>
              <a:rPr lang="tr-TR" sz="1800" dirty="0" err="1"/>
              <a:t>hüzmesine</a:t>
            </a:r>
            <a:r>
              <a:rPr lang="tr-TR" sz="1800" dirty="0"/>
              <a:t> sahip </a:t>
            </a:r>
            <a:r>
              <a:rPr lang="tr-TR" sz="1800" dirty="0" err="1"/>
              <a:t>dedektör</a:t>
            </a:r>
            <a:r>
              <a:rPr lang="tr-TR" sz="1800" dirty="0"/>
              <a:t> tasarımı çalışması!    </a:t>
            </a:r>
            <a:r>
              <a:rPr lang="tr-TR" sz="1800" i="1" dirty="0"/>
              <a:t>        </a:t>
            </a:r>
          </a:p>
          <a:p>
            <a:pPr marL="0" indent="0" algn="just">
              <a:buNone/>
            </a:pPr>
            <a:r>
              <a:rPr lang="tr-TR" sz="1800" dirty="0"/>
              <a:t>              </a:t>
            </a:r>
          </a:p>
          <a:p>
            <a:r>
              <a:rPr lang="tr-TR" sz="1800" b="1" dirty="0" smtClean="0"/>
              <a:t>Destekleyen Kurum: </a:t>
            </a:r>
            <a:r>
              <a:rPr lang="tr-TR" sz="1800" dirty="0" smtClean="0"/>
              <a:t>Avrupa Birliği Ufuk 2020</a:t>
            </a:r>
          </a:p>
          <a:p>
            <a:r>
              <a:rPr lang="tr-TR" sz="1800" b="1" dirty="0" smtClean="0"/>
              <a:t>Toplam </a:t>
            </a:r>
            <a:r>
              <a:rPr lang="tr-TR" sz="1800" b="1" dirty="0"/>
              <a:t>Bütçe</a:t>
            </a:r>
            <a:r>
              <a:rPr lang="tr-TR" sz="1800" dirty="0"/>
              <a:t>: </a:t>
            </a:r>
            <a:r>
              <a:rPr lang="tr-TR" sz="1800" dirty="0" smtClean="0"/>
              <a:t>3.000.000 €</a:t>
            </a:r>
            <a:endParaRPr lang="tr-TR" sz="1800" dirty="0"/>
          </a:p>
          <a:p>
            <a:r>
              <a:rPr lang="tr-TR" sz="1800" b="1" dirty="0"/>
              <a:t>Proje süresi</a:t>
            </a:r>
            <a:r>
              <a:rPr lang="tr-TR" sz="1800" dirty="0"/>
              <a:t>: </a:t>
            </a:r>
            <a:r>
              <a:rPr lang="tr-TR" sz="1800" dirty="0" smtClean="0"/>
              <a:t>01.01.2018</a:t>
            </a:r>
            <a:r>
              <a:rPr lang="tr-TR" sz="1800" dirty="0"/>
              <a:t> </a:t>
            </a:r>
            <a:r>
              <a:rPr lang="tr-TR" sz="1800" dirty="0" smtClean="0"/>
              <a:t>- 31.12.2021</a:t>
            </a:r>
            <a:endParaRPr lang="tr-TR" sz="1800" dirty="0"/>
          </a:p>
          <a:p>
            <a:r>
              <a:rPr lang="tr-TR" sz="1800" b="1" dirty="0"/>
              <a:t>Proje Kodu</a:t>
            </a:r>
            <a:r>
              <a:rPr lang="tr-TR" sz="1800" dirty="0"/>
              <a:t>: 777419 - </a:t>
            </a:r>
            <a:r>
              <a:rPr lang="tr-TR" sz="1800" dirty="0" err="1" smtClean="0"/>
              <a:t>ESSnuSB</a:t>
            </a:r>
            <a:endParaRPr lang="tr-TR" sz="1800" dirty="0"/>
          </a:p>
          <a:p>
            <a:pPr marL="0" indent="0">
              <a:buNone/>
            </a:pPr>
            <a:r>
              <a:rPr lang="tr-TR" sz="1800" b="1" dirty="0"/>
              <a:t>Koordinatör</a:t>
            </a:r>
            <a:r>
              <a:rPr lang="tr-TR" sz="1800" dirty="0"/>
              <a:t>: Dr. </a:t>
            </a:r>
            <a:r>
              <a:rPr lang="tr-TR" sz="1800" dirty="0" err="1"/>
              <a:t>Marcos</a:t>
            </a:r>
            <a:r>
              <a:rPr lang="tr-TR" sz="1800" dirty="0"/>
              <a:t> </a:t>
            </a:r>
            <a:r>
              <a:rPr lang="tr-TR" sz="1800" dirty="0" err="1"/>
              <a:t>Dracos</a:t>
            </a:r>
            <a:r>
              <a:rPr lang="tr-TR" sz="1800" dirty="0"/>
              <a:t> (CNRS, Fransa)</a:t>
            </a:r>
          </a:p>
          <a:p>
            <a:pPr marL="0" indent="0">
              <a:buNone/>
            </a:pPr>
            <a:r>
              <a:rPr lang="tr-TR" sz="1800" b="1" dirty="0"/>
              <a:t>TR/ÇÜ Yürütücü:  </a:t>
            </a:r>
            <a:r>
              <a:rPr lang="tr-TR" sz="1800" dirty="0"/>
              <a:t>Prof. Dr. Aysel Kayış </a:t>
            </a:r>
            <a:r>
              <a:rPr lang="tr-TR" sz="1800" dirty="0" err="1" smtClean="0"/>
              <a:t>Topaksu</a:t>
            </a:r>
            <a:r>
              <a:rPr lang="tr-TR" sz="1800" dirty="0" smtClean="0"/>
              <a:t> (Fizik Bölümü)</a:t>
            </a:r>
            <a:endParaRPr lang="tr-TR" sz="1800" dirty="0"/>
          </a:p>
          <a:p>
            <a:pPr marL="0" indent="0">
              <a:buNone/>
            </a:pPr>
            <a:r>
              <a:rPr lang="tr-TR" sz="1800" b="1" dirty="0"/>
              <a:t>ÇÜ Araştırmacı: </a:t>
            </a:r>
            <a:r>
              <a:rPr lang="tr-TR" sz="1800" dirty="0"/>
              <a:t>Dr. Gül </a:t>
            </a:r>
            <a:r>
              <a:rPr lang="tr-TR" sz="1800" dirty="0" err="1"/>
              <a:t>Gökbulut</a:t>
            </a:r>
            <a:endParaRPr lang="tr-TR" sz="1800" dirty="0"/>
          </a:p>
          <a:p>
            <a:pPr marL="0" indent="0">
              <a:buNone/>
            </a:pPr>
            <a:endParaRPr lang="tr-TR" sz="1800" dirty="0"/>
          </a:p>
          <a:p>
            <a:endParaRPr lang="tr-TR" sz="1800" dirty="0"/>
          </a:p>
          <a:p>
            <a:endParaRPr lang="tr-TR" sz="1800" dirty="0"/>
          </a:p>
        </p:txBody>
      </p:sp>
      <p:sp>
        <p:nvSpPr>
          <p:cNvPr id="11" name="İçerik Yer Tutucusu 10">
            <a:extLst>
              <a:ext uri="{FF2B5EF4-FFF2-40B4-BE49-F238E27FC236}">
                <a16:creationId xmlns:a16="http://schemas.microsoft.com/office/drawing/2014/main" id="{21CCB202-FB35-4072-96CF-826DAF2525BD}"/>
              </a:ext>
            </a:extLst>
          </p:cNvPr>
          <p:cNvSpPr>
            <a:spLocks noGrp="1"/>
          </p:cNvSpPr>
          <p:nvPr>
            <p:ph sz="half" idx="2"/>
          </p:nvPr>
        </p:nvSpPr>
        <p:spPr>
          <a:xfrm>
            <a:off x="6222210" y="1764413"/>
            <a:ext cx="4951641" cy="855728"/>
          </a:xfrm>
        </p:spPr>
        <p:txBody>
          <a:bodyPr>
            <a:noAutofit/>
          </a:bodyPr>
          <a:lstStyle/>
          <a:p>
            <a:r>
              <a:rPr lang="tr-TR" sz="2000" dirty="0"/>
              <a:t>11 ülke( Bulgaristan, Hırvatistan, Fransa, Yunanistan, İtalya, Polonya, İspanya, İsveç, İsviçre, Türkiye ve İngiltere</a:t>
            </a:r>
            <a:r>
              <a:rPr lang="tr-TR" sz="2000" dirty="0" smtClean="0"/>
              <a:t>)</a:t>
            </a:r>
            <a:endParaRPr lang="tr-TR" sz="2000" dirty="0"/>
          </a:p>
        </p:txBody>
      </p:sp>
      <p:pic>
        <p:nvPicPr>
          <p:cNvPr id="13" name="Resim 12">
            <a:extLst>
              <a:ext uri="{FF2B5EF4-FFF2-40B4-BE49-F238E27FC236}">
                <a16:creationId xmlns:a16="http://schemas.microsoft.com/office/drawing/2014/main" id="{B711ECF0-F6A5-4168-9DA4-1DBD86A453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8566" y="2831658"/>
            <a:ext cx="2616217" cy="3751265"/>
          </a:xfrm>
          <a:prstGeom prst="rect">
            <a:avLst/>
          </a:prstGeom>
        </p:spPr>
      </p:pic>
      <p:pic>
        <p:nvPicPr>
          <p:cNvPr id="9" name="Resim 8" descr="tavan, iç mekan, tablo, dizüstü içeren bir resim&#10;&#10;Açıklama otomatik olarak oluşturuldu">
            <a:extLst>
              <a:ext uri="{FF2B5EF4-FFF2-40B4-BE49-F238E27FC236}">
                <a16:creationId xmlns:a16="http://schemas.microsoft.com/office/drawing/2014/main" id="{74A2510D-26D3-40DC-9794-C7021B576D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263275" y="2792129"/>
            <a:ext cx="3534278" cy="3790794"/>
          </a:xfrm>
          <a:prstGeom prst="rect">
            <a:avLst/>
          </a:prstGeom>
        </p:spPr>
      </p:pic>
    </p:spTree>
    <p:extLst>
      <p:ext uri="{BB962C8B-B14F-4D97-AF65-F5344CB8AC3E}">
        <p14:creationId xmlns:p14="http://schemas.microsoft.com/office/powerpoint/2010/main" val="658615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03246" y="163673"/>
            <a:ext cx="8811235" cy="1325563"/>
          </a:xfrm>
        </p:spPr>
        <p:txBody>
          <a:bodyPr>
            <a:normAutofit/>
          </a:bodyPr>
          <a:lstStyle/>
          <a:p>
            <a:r>
              <a:rPr lang="tr-TR" sz="3200" b="1" dirty="0"/>
              <a:t>Yerel Küme Ötesi Galaksilerde Sıkı Yıldız Kümeleri </a:t>
            </a:r>
            <a:br>
              <a:rPr lang="tr-TR" sz="3200" b="1" dirty="0"/>
            </a:br>
            <a:r>
              <a:rPr lang="tr-TR" sz="3200" b="1" dirty="0"/>
              <a:t>Ve X-Işın Çiftleri Arasındaki Etkileşimin Doğası</a:t>
            </a:r>
          </a:p>
        </p:txBody>
      </p:sp>
      <p:sp>
        <p:nvSpPr>
          <p:cNvPr id="3" name="İçerik Yer Tutucusu 2"/>
          <p:cNvSpPr>
            <a:spLocks noGrp="1"/>
          </p:cNvSpPr>
          <p:nvPr>
            <p:ph idx="1"/>
          </p:nvPr>
        </p:nvSpPr>
        <p:spPr>
          <a:xfrm>
            <a:off x="139484" y="1489236"/>
            <a:ext cx="5858359" cy="5123993"/>
          </a:xfrm>
        </p:spPr>
        <p:txBody>
          <a:bodyPr>
            <a:normAutofit/>
          </a:bodyPr>
          <a:lstStyle/>
          <a:p>
            <a:pPr algn="just" defTabSz="457200"/>
            <a:r>
              <a:rPr lang="en-US" sz="1800" dirty="0" err="1"/>
              <a:t>Yıldız</a:t>
            </a:r>
            <a:r>
              <a:rPr lang="en-US" sz="1800" dirty="0"/>
              <a:t> </a:t>
            </a:r>
            <a:r>
              <a:rPr lang="en-US" sz="1800" dirty="0" err="1"/>
              <a:t>kümeleri</a:t>
            </a:r>
            <a:r>
              <a:rPr lang="en-US" sz="1800" dirty="0"/>
              <a:t>, </a:t>
            </a:r>
            <a:r>
              <a:rPr lang="en-US" sz="1800" dirty="0" err="1"/>
              <a:t>kütle</a:t>
            </a:r>
            <a:r>
              <a:rPr lang="en-US" sz="1800" dirty="0"/>
              <a:t> </a:t>
            </a:r>
            <a:r>
              <a:rPr lang="en-US" sz="1800" dirty="0" err="1"/>
              <a:t>çekimsel</a:t>
            </a:r>
            <a:r>
              <a:rPr lang="en-US" sz="1800" dirty="0"/>
              <a:t> </a:t>
            </a:r>
            <a:r>
              <a:rPr lang="en-US" sz="1800" dirty="0" err="1"/>
              <a:t>olarak</a:t>
            </a:r>
            <a:r>
              <a:rPr lang="en-US" sz="1800" dirty="0"/>
              <a:t> </a:t>
            </a:r>
            <a:r>
              <a:rPr lang="en-US" sz="1800" dirty="0" err="1"/>
              <a:t>birbirine</a:t>
            </a:r>
            <a:r>
              <a:rPr lang="en-US" sz="1800" dirty="0"/>
              <a:t> </a:t>
            </a:r>
            <a:r>
              <a:rPr lang="en-US" sz="1800" dirty="0" err="1"/>
              <a:t>bağlı</a:t>
            </a:r>
            <a:r>
              <a:rPr lang="en-US" sz="1800" dirty="0"/>
              <a:t> </a:t>
            </a:r>
            <a:r>
              <a:rPr lang="en-US" sz="1800" dirty="0" err="1"/>
              <a:t>ve</a:t>
            </a:r>
            <a:r>
              <a:rPr lang="en-US" sz="1800" dirty="0"/>
              <a:t> </a:t>
            </a:r>
            <a:r>
              <a:rPr lang="en-US" sz="1800" dirty="0" err="1"/>
              <a:t>aynı</a:t>
            </a:r>
            <a:r>
              <a:rPr lang="en-US" sz="1800" dirty="0"/>
              <a:t> </a:t>
            </a:r>
            <a:r>
              <a:rPr lang="en-US" sz="1800" dirty="0" err="1"/>
              <a:t>yıldızlararası</a:t>
            </a:r>
            <a:r>
              <a:rPr lang="en-US" sz="1800" dirty="0"/>
              <a:t> </a:t>
            </a:r>
            <a:r>
              <a:rPr lang="en-US" sz="1800" dirty="0" err="1"/>
              <a:t>ortamda</a:t>
            </a:r>
            <a:r>
              <a:rPr lang="en-US" sz="1800" dirty="0"/>
              <a:t> </a:t>
            </a:r>
            <a:r>
              <a:rPr lang="en-US" sz="1800" dirty="0" err="1"/>
              <a:t>aynı</a:t>
            </a:r>
            <a:r>
              <a:rPr lang="en-US" sz="1800" dirty="0"/>
              <a:t> </a:t>
            </a:r>
            <a:r>
              <a:rPr lang="en-US" sz="1800" dirty="0" err="1"/>
              <a:t>zamanda</a:t>
            </a:r>
            <a:r>
              <a:rPr lang="en-US" sz="1800" dirty="0"/>
              <a:t> </a:t>
            </a:r>
            <a:r>
              <a:rPr lang="en-US" sz="1800" dirty="0" err="1"/>
              <a:t>oluşan</a:t>
            </a:r>
            <a:r>
              <a:rPr lang="en-US" sz="1800" dirty="0"/>
              <a:t>, </a:t>
            </a:r>
            <a:r>
              <a:rPr lang="en-US" sz="1800" dirty="0" err="1"/>
              <a:t>sayıları</a:t>
            </a:r>
            <a:r>
              <a:rPr lang="en-US" sz="1800" dirty="0"/>
              <a:t> </a:t>
            </a:r>
            <a:r>
              <a:rPr lang="en-US" sz="1800" dirty="0" err="1"/>
              <a:t>bir</a:t>
            </a:r>
            <a:r>
              <a:rPr lang="en-US" sz="1800" dirty="0"/>
              <a:t> </a:t>
            </a:r>
            <a:r>
              <a:rPr lang="en-US" sz="1800" dirty="0" err="1"/>
              <a:t>kaç</a:t>
            </a:r>
            <a:r>
              <a:rPr lang="en-US" sz="1800" dirty="0"/>
              <a:t> </a:t>
            </a:r>
            <a:r>
              <a:rPr lang="en-US" sz="1800" dirty="0" err="1"/>
              <a:t>düzine</a:t>
            </a:r>
            <a:r>
              <a:rPr lang="en-US" sz="1800" dirty="0"/>
              <a:t> </a:t>
            </a:r>
            <a:r>
              <a:rPr lang="en-US" sz="1800" dirty="0" err="1"/>
              <a:t>ile</a:t>
            </a:r>
            <a:r>
              <a:rPr lang="en-US" sz="1800" dirty="0"/>
              <a:t> </a:t>
            </a:r>
            <a:r>
              <a:rPr lang="en-US" sz="1800" dirty="0" err="1"/>
              <a:t>birkaç</a:t>
            </a:r>
            <a:r>
              <a:rPr lang="en-US" sz="1800" dirty="0"/>
              <a:t> </a:t>
            </a:r>
            <a:r>
              <a:rPr lang="en-US" sz="1800" dirty="0" err="1"/>
              <a:t>milyon</a:t>
            </a:r>
            <a:r>
              <a:rPr lang="en-US" sz="1800" dirty="0"/>
              <a:t> </a:t>
            </a:r>
            <a:r>
              <a:rPr lang="en-US" sz="1800" dirty="0" err="1"/>
              <a:t>arasında</a:t>
            </a:r>
            <a:r>
              <a:rPr lang="en-US" sz="1800" dirty="0"/>
              <a:t> </a:t>
            </a:r>
            <a:r>
              <a:rPr lang="en-US" sz="1800" dirty="0" err="1"/>
              <a:t>yıldız</a:t>
            </a:r>
            <a:r>
              <a:rPr lang="en-US" sz="1800" dirty="0"/>
              <a:t> </a:t>
            </a:r>
            <a:r>
              <a:rPr lang="en-US" sz="1800" dirty="0" err="1"/>
              <a:t>içeren</a:t>
            </a:r>
            <a:r>
              <a:rPr lang="en-US" sz="1800" dirty="0"/>
              <a:t> </a:t>
            </a:r>
            <a:r>
              <a:rPr lang="en-US" sz="1800" dirty="0" err="1"/>
              <a:t>gök</a:t>
            </a:r>
            <a:r>
              <a:rPr lang="en-US" sz="1800" dirty="0"/>
              <a:t> </a:t>
            </a:r>
            <a:r>
              <a:rPr lang="en-US" sz="1800" dirty="0" err="1"/>
              <a:t>cisimleridir</a:t>
            </a:r>
            <a:r>
              <a:rPr lang="en-US" sz="1800" dirty="0"/>
              <a:t>. Her tip </a:t>
            </a:r>
            <a:r>
              <a:rPr lang="en-US" sz="1800" dirty="0" err="1"/>
              <a:t>galakside</a:t>
            </a:r>
            <a:r>
              <a:rPr lang="en-US" sz="1800" dirty="0"/>
              <a:t> </a:t>
            </a:r>
            <a:r>
              <a:rPr lang="en-US" sz="1800" dirty="0" err="1"/>
              <a:t>bulunan</a:t>
            </a:r>
            <a:r>
              <a:rPr lang="en-US" sz="1800" dirty="0"/>
              <a:t> </a:t>
            </a:r>
            <a:r>
              <a:rPr lang="en-US" sz="1800" dirty="0" err="1"/>
              <a:t>kümeler</a:t>
            </a:r>
            <a:r>
              <a:rPr lang="en-US" sz="1800" dirty="0"/>
              <a:t> </a:t>
            </a:r>
            <a:r>
              <a:rPr lang="en-US" sz="1800" dirty="0" err="1"/>
              <a:t>temel</a:t>
            </a:r>
            <a:r>
              <a:rPr lang="en-US" sz="1800" dirty="0"/>
              <a:t> </a:t>
            </a:r>
            <a:r>
              <a:rPr lang="en-US" sz="1800" dirty="0" err="1"/>
              <a:t>olarak</a:t>
            </a:r>
            <a:r>
              <a:rPr lang="en-US" sz="1800" dirty="0"/>
              <a:t> </a:t>
            </a:r>
            <a:r>
              <a:rPr lang="en-US" sz="1800" dirty="0" err="1"/>
              <a:t>açık</a:t>
            </a:r>
            <a:r>
              <a:rPr lang="en-US" sz="1800" dirty="0"/>
              <a:t> </a:t>
            </a:r>
            <a:r>
              <a:rPr lang="en-US" sz="1800" dirty="0" err="1"/>
              <a:t>yıldız</a:t>
            </a:r>
            <a:r>
              <a:rPr lang="en-US" sz="1800" dirty="0"/>
              <a:t> </a:t>
            </a:r>
            <a:r>
              <a:rPr lang="en-US" sz="1800" dirty="0" err="1"/>
              <a:t>kümeleri</a:t>
            </a:r>
            <a:r>
              <a:rPr lang="en-US" sz="1800" dirty="0"/>
              <a:t> </a:t>
            </a:r>
            <a:r>
              <a:rPr lang="en-US" sz="1800" dirty="0" err="1"/>
              <a:t>ve</a:t>
            </a:r>
            <a:r>
              <a:rPr lang="en-US" sz="1800" dirty="0"/>
              <a:t> </a:t>
            </a:r>
            <a:r>
              <a:rPr lang="en-US" sz="1800" dirty="0" err="1"/>
              <a:t>küresel</a:t>
            </a:r>
            <a:r>
              <a:rPr lang="en-US" sz="1800" dirty="0"/>
              <a:t> </a:t>
            </a:r>
            <a:r>
              <a:rPr lang="en-US" sz="1800" dirty="0" err="1"/>
              <a:t>yıldız</a:t>
            </a:r>
            <a:r>
              <a:rPr lang="en-US" sz="1800" dirty="0"/>
              <a:t> </a:t>
            </a:r>
            <a:r>
              <a:rPr lang="en-US" sz="1800" dirty="0" err="1"/>
              <a:t>kümeleri</a:t>
            </a:r>
            <a:r>
              <a:rPr lang="en-US" sz="1800" dirty="0"/>
              <a:t> </a:t>
            </a:r>
            <a:r>
              <a:rPr lang="en-US" sz="1800" dirty="0" err="1"/>
              <a:t>olmak</a:t>
            </a:r>
            <a:r>
              <a:rPr lang="en-US" sz="1800" dirty="0"/>
              <a:t> </a:t>
            </a:r>
            <a:r>
              <a:rPr lang="en-US" sz="1800" dirty="0" err="1"/>
              <a:t>üzere</a:t>
            </a:r>
            <a:r>
              <a:rPr lang="en-US" sz="1800" dirty="0"/>
              <a:t> </a:t>
            </a:r>
            <a:r>
              <a:rPr lang="en-US" sz="1800" dirty="0" err="1"/>
              <a:t>iki</a:t>
            </a:r>
            <a:r>
              <a:rPr lang="en-US" sz="1800" dirty="0"/>
              <a:t> </a:t>
            </a:r>
            <a:r>
              <a:rPr lang="en-US" sz="1800" dirty="0" err="1"/>
              <a:t>gruba</a:t>
            </a:r>
            <a:r>
              <a:rPr lang="en-US" sz="1800" dirty="0"/>
              <a:t> </a:t>
            </a:r>
            <a:r>
              <a:rPr lang="en-US" sz="1800" dirty="0" err="1"/>
              <a:t>ayrılmaktadır</a:t>
            </a:r>
            <a:r>
              <a:rPr lang="en-US" sz="1800" dirty="0"/>
              <a:t>. </a:t>
            </a:r>
            <a:endParaRPr lang="tr-TR" sz="1800" dirty="0"/>
          </a:p>
          <a:p>
            <a:pPr algn="just">
              <a:spcBef>
                <a:spcPts val="0"/>
              </a:spcBef>
            </a:pPr>
            <a:r>
              <a:rPr lang="tr-TR" sz="1800" dirty="0"/>
              <a:t>Amacımız yakın galaksilerde (3 </a:t>
            </a:r>
            <a:r>
              <a:rPr lang="tr-TR" sz="1800" dirty="0" err="1"/>
              <a:t>Mpc</a:t>
            </a:r>
            <a:r>
              <a:rPr lang="tr-TR" sz="1800" dirty="0"/>
              <a:t> &lt; d &lt; 10 </a:t>
            </a:r>
            <a:r>
              <a:rPr lang="tr-TR" sz="1800" dirty="0" err="1"/>
              <a:t>Mpc</a:t>
            </a:r>
            <a:r>
              <a:rPr lang="tr-TR" sz="1800" dirty="0"/>
              <a:t>), küresel kümeler ile X-ışın çiftleri arasında olası bağlantının araştırılmasıdır. Bu doğrultuda küme sayısı oldukça az belirlenmiş ya da </a:t>
            </a:r>
            <a:r>
              <a:rPr lang="tr-TR" sz="1800" dirty="0" err="1"/>
              <a:t>kataloglanmamış</a:t>
            </a:r>
            <a:r>
              <a:rPr lang="tr-TR" sz="1800" dirty="0"/>
              <a:t> küme içeren yakın galaksiler seçilerek buradaki kümelerin ve kümelerle </a:t>
            </a:r>
            <a:r>
              <a:rPr lang="tr-TR" sz="1800" dirty="0" err="1"/>
              <a:t>konumsal</a:t>
            </a:r>
            <a:r>
              <a:rPr lang="tr-TR" sz="1800" dirty="0"/>
              <a:t> olarak ilişkili bulunan X-ışın kaynaklarının temel özellikleri belirlenecektir</a:t>
            </a:r>
            <a:r>
              <a:rPr lang="tr-TR" sz="1800" dirty="0" smtClean="0"/>
              <a:t>.</a:t>
            </a:r>
          </a:p>
          <a:p>
            <a:pPr>
              <a:spcBef>
                <a:spcPts val="0"/>
              </a:spcBef>
            </a:pPr>
            <a:r>
              <a:rPr lang="tr-TR" sz="1800" b="1" dirty="0" smtClean="0"/>
              <a:t>Destekleyen </a:t>
            </a:r>
            <a:r>
              <a:rPr lang="tr-TR" sz="1800" b="1" dirty="0"/>
              <a:t>kurum: </a:t>
            </a:r>
            <a:r>
              <a:rPr lang="tr-TR" sz="1800" dirty="0"/>
              <a:t>TÜBİTAK  1001</a:t>
            </a:r>
          </a:p>
          <a:p>
            <a:pPr>
              <a:spcBef>
                <a:spcPts val="0"/>
              </a:spcBef>
            </a:pPr>
            <a:r>
              <a:rPr lang="tr-TR" sz="1800" b="1" dirty="0"/>
              <a:t>Proje No: </a:t>
            </a:r>
            <a:r>
              <a:rPr lang="tr-TR" sz="1800" dirty="0"/>
              <a:t>119F315</a:t>
            </a:r>
          </a:p>
          <a:p>
            <a:pPr>
              <a:spcBef>
                <a:spcPts val="0"/>
              </a:spcBef>
            </a:pPr>
            <a:r>
              <a:rPr lang="tr-TR" sz="1800" b="1" dirty="0"/>
              <a:t>Proje Bütçesi: </a:t>
            </a:r>
            <a:r>
              <a:rPr lang="tr-TR" sz="1800" dirty="0"/>
              <a:t>352.120 TL</a:t>
            </a:r>
          </a:p>
          <a:p>
            <a:pPr>
              <a:spcBef>
                <a:spcPts val="0"/>
              </a:spcBef>
            </a:pPr>
            <a:r>
              <a:rPr lang="tr-TR" sz="1800" b="1" dirty="0"/>
              <a:t>Proje süresi: </a:t>
            </a:r>
            <a:r>
              <a:rPr lang="tr-TR" sz="1800" dirty="0"/>
              <a:t>15/06/2020-15/06/2023</a:t>
            </a:r>
          </a:p>
          <a:p>
            <a:pPr>
              <a:spcBef>
                <a:spcPts val="0"/>
              </a:spcBef>
            </a:pPr>
            <a:r>
              <a:rPr lang="tr-TR" sz="1800" b="1" dirty="0"/>
              <a:t>Toplam Proje Desteği: </a:t>
            </a:r>
            <a:r>
              <a:rPr lang="tr-TR" sz="1800" dirty="0"/>
              <a:t>433.120 TL</a:t>
            </a:r>
          </a:p>
          <a:p>
            <a:pPr marL="0" indent="0">
              <a:spcBef>
                <a:spcPts val="0"/>
              </a:spcBef>
              <a:buNone/>
            </a:pPr>
            <a:r>
              <a:rPr lang="tr-TR" sz="1800" b="1" dirty="0" smtClean="0"/>
              <a:t>Yürütücü</a:t>
            </a:r>
            <a:r>
              <a:rPr lang="tr-TR" sz="1800" b="1" dirty="0"/>
              <a:t>: </a:t>
            </a:r>
            <a:r>
              <a:rPr lang="tr-TR" sz="1800" dirty="0"/>
              <a:t>Prof. Dr. Aysun AKYÜZ</a:t>
            </a:r>
          </a:p>
          <a:p>
            <a:pPr marL="0" indent="0">
              <a:spcBef>
                <a:spcPts val="0"/>
              </a:spcBef>
              <a:buNone/>
            </a:pPr>
            <a:r>
              <a:rPr lang="tr-TR" sz="1800" b="1" dirty="0" smtClean="0"/>
              <a:t>Araştırıcı</a:t>
            </a:r>
            <a:r>
              <a:rPr lang="tr-TR" sz="1800" b="1" dirty="0"/>
              <a:t>: </a:t>
            </a:r>
            <a:r>
              <a:rPr lang="tr-TR" sz="1800" dirty="0"/>
              <a:t>Dr. </a:t>
            </a:r>
            <a:r>
              <a:rPr lang="tr-TR" sz="1800" dirty="0" err="1"/>
              <a:t>Öğr</a:t>
            </a:r>
            <a:r>
              <a:rPr lang="tr-TR" sz="1800" dirty="0"/>
              <a:t>. Üyesi İnci A. ORALHAN (Erciyes </a:t>
            </a:r>
            <a:r>
              <a:rPr lang="tr-TR" sz="1800" dirty="0" err="1"/>
              <a:t>Univ</a:t>
            </a:r>
            <a:r>
              <a:rPr lang="tr-TR" sz="1800" dirty="0"/>
              <a:t>)</a:t>
            </a:r>
          </a:p>
          <a:p>
            <a:pPr marL="0" indent="0">
              <a:spcBef>
                <a:spcPts val="0"/>
              </a:spcBef>
              <a:buNone/>
            </a:pPr>
            <a:endParaRPr lang="tr-TR" sz="1800" dirty="0"/>
          </a:p>
          <a:p>
            <a:pPr algn="just" defTabSz="457200"/>
            <a:endParaRPr lang="tr-TR" sz="1800" dirty="0"/>
          </a:p>
        </p:txBody>
      </p:sp>
      <p:pic>
        <p:nvPicPr>
          <p:cNvPr id="4" name="Picture 1" descr="1313"/>
          <p:cNvPicPr>
            <a:picLocks noChangeAspect="1" noChangeArrowheads="1"/>
          </p:cNvPicPr>
          <p:nvPr/>
        </p:nvPicPr>
        <p:blipFill>
          <a:blip r:embed="rId2" cstate="print">
            <a:extLst>
              <a:ext uri="{28A0092B-C50C-407E-A947-70E740481C1C}">
                <a14:useLocalDpi xmlns:a14="http://schemas.microsoft.com/office/drawing/2010/main" val="0"/>
              </a:ext>
            </a:extLst>
          </a:blip>
          <a:srcRect t="10913" r="7170" b="19644"/>
          <a:stretch>
            <a:fillRect/>
          </a:stretch>
        </p:blipFill>
        <p:spPr bwMode="auto">
          <a:xfrm>
            <a:off x="6130216" y="1873493"/>
            <a:ext cx="5927973" cy="2590020"/>
          </a:xfrm>
          <a:prstGeom prst="rect">
            <a:avLst/>
          </a:prstGeom>
          <a:noFill/>
          <a:extLst>
            <a:ext uri="{909E8E84-426E-40DD-AFC4-6F175D3DCCD1}">
              <a14:hiddenFill xmlns:a14="http://schemas.microsoft.com/office/drawing/2010/main">
                <a:solidFill>
                  <a:srgbClr val="FFFFFF"/>
                </a:solidFill>
              </a14:hiddenFill>
            </a:ext>
          </a:extLst>
        </p:spPr>
      </p:pic>
      <p:sp>
        <p:nvSpPr>
          <p:cNvPr id="5" name="Alt Başlık 2"/>
          <p:cNvSpPr txBox="1">
            <a:spLocks/>
          </p:cNvSpPr>
          <p:nvPr/>
        </p:nvSpPr>
        <p:spPr>
          <a:xfrm>
            <a:off x="502051" y="4076268"/>
            <a:ext cx="6192688" cy="21602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tr-TR" sz="2000" dirty="0" smtClean="0">
              <a:latin typeface="Times New Roman" pitchFamily="18" charset="0"/>
              <a:cs typeface="Times New Roman" pitchFamily="18" charset="0"/>
            </a:endParaRPr>
          </a:p>
          <a:p>
            <a:pPr marL="0" indent="0">
              <a:buNone/>
            </a:pPr>
            <a:endParaRPr lang="tr-TR" dirty="0"/>
          </a:p>
        </p:txBody>
      </p:sp>
    </p:spTree>
    <p:extLst>
      <p:ext uri="{BB962C8B-B14F-4D97-AF65-F5344CB8AC3E}">
        <p14:creationId xmlns:p14="http://schemas.microsoft.com/office/powerpoint/2010/main" val="82117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6C20283-73E0-40EC-8AD8-057F581F64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8">
            <a:extLst>
              <a:ext uri="{FF2B5EF4-FFF2-40B4-BE49-F238E27FC236}">
                <a16:creationId xmlns:a16="http://schemas.microsoft.com/office/drawing/2014/main" id="{3FCC729B-E528-40C3-82D3-BA4375575E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6">
            <a:extLst>
              <a:ext uri="{FF2B5EF4-FFF2-40B4-BE49-F238E27FC236}">
                <a16:creationId xmlns:a16="http://schemas.microsoft.com/office/drawing/2014/main" id="{58F1FB8D-1842-4A04-998D-6CF047AB279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Başlık 1">
            <a:extLst>
              <a:ext uri="{FF2B5EF4-FFF2-40B4-BE49-F238E27FC236}">
                <a16:creationId xmlns:a16="http://schemas.microsoft.com/office/drawing/2014/main" id="{F51831FB-C93B-4D89-82C6-B75355C51E7F}"/>
              </a:ext>
            </a:extLst>
          </p:cNvPr>
          <p:cNvSpPr>
            <a:spLocks noGrp="1"/>
          </p:cNvSpPr>
          <p:nvPr>
            <p:ph type="title"/>
          </p:nvPr>
        </p:nvSpPr>
        <p:spPr>
          <a:xfrm>
            <a:off x="4384039" y="365125"/>
            <a:ext cx="7164493" cy="1325563"/>
          </a:xfrm>
        </p:spPr>
        <p:txBody>
          <a:bodyPr vert="horz" lIns="91440" tIns="45720" rIns="91440" bIns="45720" rtlCol="0" anchor="ctr">
            <a:normAutofit/>
          </a:bodyPr>
          <a:lstStyle/>
          <a:p>
            <a:r>
              <a:rPr lang="en-US" b="1" kern="1200" dirty="0">
                <a:solidFill>
                  <a:schemeClr val="tx1"/>
                </a:solidFill>
                <a:latin typeface="+mj-lt"/>
                <a:ea typeface="+mj-ea"/>
                <a:cs typeface="+mj-cs"/>
              </a:rPr>
              <a:t>KALKINMA BAKANLIĞI – TAEK CERN PROJESİ</a:t>
            </a:r>
          </a:p>
        </p:txBody>
      </p:sp>
      <p:pic>
        <p:nvPicPr>
          <p:cNvPr id="5" name="Picture 2">
            <a:extLst>
              <a:ext uri="{FF2B5EF4-FFF2-40B4-BE49-F238E27FC236}">
                <a16:creationId xmlns:a16="http://schemas.microsoft.com/office/drawing/2014/main" id="{37912EA4-FCCD-4828-9481-FC0B4A7FF4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250"/>
          <a:stretch/>
        </p:blipFill>
        <p:spPr bwMode="auto">
          <a:xfrm>
            <a:off x="480060" y="2465209"/>
            <a:ext cx="3425957" cy="19271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İçerik Yer Tutucusu 2">
            <a:extLst>
              <a:ext uri="{FF2B5EF4-FFF2-40B4-BE49-F238E27FC236}">
                <a16:creationId xmlns:a16="http://schemas.microsoft.com/office/drawing/2014/main" id="{C002F0F7-FDAE-4911-B619-C9BCEADC670A}"/>
              </a:ext>
            </a:extLst>
          </p:cNvPr>
          <p:cNvSpPr>
            <a:spLocks noGrp="1"/>
          </p:cNvSpPr>
          <p:nvPr>
            <p:ph sz="half" idx="1"/>
          </p:nvPr>
        </p:nvSpPr>
        <p:spPr>
          <a:xfrm>
            <a:off x="4387515" y="2022601"/>
            <a:ext cx="7161017" cy="4154361"/>
          </a:xfrm>
        </p:spPr>
        <p:txBody>
          <a:bodyPr vert="horz" lIns="91440" tIns="45720" rIns="91440" bIns="45720" rtlCol="0">
            <a:normAutofit/>
          </a:bodyPr>
          <a:lstStyle/>
          <a:p>
            <a:r>
              <a:rPr lang="en-US" sz="1600" b="1" dirty="0" err="1"/>
              <a:t>Proje</a:t>
            </a:r>
            <a:r>
              <a:rPr lang="en-US" sz="1600" b="1" dirty="0"/>
              <a:t> </a:t>
            </a:r>
            <a:r>
              <a:rPr lang="en-US" sz="1600" b="1" dirty="0" err="1"/>
              <a:t>Kodu</a:t>
            </a:r>
            <a:r>
              <a:rPr lang="en-US" sz="1600" b="1" dirty="0"/>
              <a:t>: </a:t>
            </a:r>
            <a:r>
              <a:rPr lang="en-US" sz="1600" dirty="0"/>
              <a:t>2018TAEK(CERN)A5.H6.F2-19 </a:t>
            </a:r>
          </a:p>
          <a:p>
            <a:r>
              <a:rPr lang="en-US" sz="1600" b="1" dirty="0" err="1"/>
              <a:t>Proje</a:t>
            </a:r>
            <a:r>
              <a:rPr lang="en-US" sz="1600" b="1" dirty="0"/>
              <a:t> </a:t>
            </a:r>
            <a:r>
              <a:rPr lang="en-US" sz="1600" b="1" dirty="0" err="1"/>
              <a:t>Adı</a:t>
            </a:r>
            <a:r>
              <a:rPr lang="en-US" sz="1600" b="1" dirty="0"/>
              <a:t>: </a:t>
            </a:r>
            <a:r>
              <a:rPr lang="en-US" sz="1600" dirty="0"/>
              <a:t>CMS </a:t>
            </a:r>
            <a:r>
              <a:rPr lang="en-US" sz="1600" dirty="0" err="1"/>
              <a:t>Deneyinde</a:t>
            </a:r>
            <a:r>
              <a:rPr lang="en-US" sz="1600" dirty="0"/>
              <a:t> CMS </a:t>
            </a:r>
            <a:r>
              <a:rPr lang="en-US" sz="1600" dirty="0" err="1"/>
              <a:t>Deneyinde</a:t>
            </a:r>
            <a:r>
              <a:rPr lang="en-US" sz="1600" dirty="0"/>
              <a:t> </a:t>
            </a:r>
            <a:r>
              <a:rPr lang="en-US" sz="1600" dirty="0" err="1"/>
              <a:t>Detektör</a:t>
            </a:r>
            <a:r>
              <a:rPr lang="en-US" sz="1600" dirty="0"/>
              <a:t> </a:t>
            </a:r>
            <a:r>
              <a:rPr lang="en-US" sz="1600" dirty="0" err="1"/>
              <a:t>İyileştirme</a:t>
            </a:r>
            <a:r>
              <a:rPr lang="en-US" sz="1600" dirty="0"/>
              <a:t>/</a:t>
            </a:r>
            <a:r>
              <a:rPr lang="en-US" sz="1600" dirty="0" err="1"/>
              <a:t>Geliştirme</a:t>
            </a:r>
            <a:r>
              <a:rPr lang="en-US" sz="1600" dirty="0"/>
              <a:t> </a:t>
            </a:r>
            <a:r>
              <a:rPr lang="en-US" sz="1600" dirty="0" err="1"/>
              <a:t>Çalışmaları</a:t>
            </a:r>
            <a:r>
              <a:rPr lang="en-US" sz="1600" dirty="0"/>
              <a:t> </a:t>
            </a:r>
            <a:r>
              <a:rPr lang="en-US" sz="1600" dirty="0" err="1"/>
              <a:t>ve</a:t>
            </a:r>
            <a:r>
              <a:rPr lang="en-US" sz="1600" dirty="0"/>
              <a:t> </a:t>
            </a:r>
            <a:r>
              <a:rPr lang="en-US" sz="1600" dirty="0" err="1"/>
              <a:t>Yeni</a:t>
            </a:r>
            <a:r>
              <a:rPr lang="en-US" sz="1600" dirty="0"/>
              <a:t> </a:t>
            </a:r>
            <a:r>
              <a:rPr lang="en-US" sz="1600" dirty="0" err="1"/>
              <a:t>Fizik</a:t>
            </a:r>
            <a:r>
              <a:rPr lang="en-US" sz="1600" dirty="0"/>
              <a:t> </a:t>
            </a:r>
            <a:r>
              <a:rPr lang="en-US" sz="1600" dirty="0" err="1"/>
              <a:t>Analizleri</a:t>
            </a:r>
            <a:r>
              <a:rPr lang="en-US" sz="1600" dirty="0"/>
              <a:t>  </a:t>
            </a:r>
          </a:p>
          <a:p>
            <a:r>
              <a:rPr lang="en-US" sz="1600" b="1" dirty="0" err="1"/>
              <a:t>Proje</a:t>
            </a:r>
            <a:r>
              <a:rPr lang="en-US" sz="1600" b="1" dirty="0"/>
              <a:t>  </a:t>
            </a:r>
            <a:r>
              <a:rPr lang="en-US" sz="1600" b="1" dirty="0" err="1"/>
              <a:t>Yürütücüsü</a:t>
            </a:r>
            <a:r>
              <a:rPr lang="en-US" sz="1600" b="1" dirty="0"/>
              <a:t>: </a:t>
            </a:r>
            <a:r>
              <a:rPr lang="en-US" sz="1600" dirty="0"/>
              <a:t>Prof. Dr. </a:t>
            </a:r>
            <a:r>
              <a:rPr lang="en-US" sz="1600" dirty="0" err="1"/>
              <a:t>Aysel</a:t>
            </a:r>
            <a:r>
              <a:rPr lang="en-US" sz="1600" dirty="0"/>
              <a:t> </a:t>
            </a:r>
            <a:r>
              <a:rPr lang="en-US" sz="1600" dirty="0" err="1"/>
              <a:t>Kayış</a:t>
            </a:r>
            <a:r>
              <a:rPr lang="en-US" sz="1600" dirty="0"/>
              <a:t> </a:t>
            </a:r>
            <a:r>
              <a:rPr lang="en-US" sz="1600" dirty="0" err="1" smtClean="0"/>
              <a:t>Topaksu</a:t>
            </a:r>
            <a:r>
              <a:rPr lang="en-US" sz="1600" dirty="0" smtClean="0"/>
              <a:t> (</a:t>
            </a:r>
            <a:r>
              <a:rPr lang="en-US" sz="1600" dirty="0" err="1" smtClean="0"/>
              <a:t>Fizik</a:t>
            </a:r>
            <a:r>
              <a:rPr lang="en-US" sz="1600" dirty="0" smtClean="0"/>
              <a:t> </a:t>
            </a:r>
            <a:r>
              <a:rPr lang="en-US" sz="1600" dirty="0" err="1" smtClean="0"/>
              <a:t>Bölümü</a:t>
            </a:r>
            <a:r>
              <a:rPr lang="en-US" sz="1600" dirty="0" smtClean="0"/>
              <a:t>)</a:t>
            </a:r>
            <a:endParaRPr lang="en-US" sz="1600" dirty="0"/>
          </a:p>
          <a:p>
            <a:r>
              <a:rPr lang="en-US" sz="1600" b="1" dirty="0" err="1"/>
              <a:t>Proje</a:t>
            </a:r>
            <a:r>
              <a:rPr lang="en-US" sz="1600" b="1" dirty="0"/>
              <a:t> </a:t>
            </a:r>
            <a:r>
              <a:rPr lang="en-US" sz="1600" b="1" dirty="0" err="1"/>
              <a:t>başlama</a:t>
            </a:r>
            <a:r>
              <a:rPr lang="en-US" sz="1600" b="1" dirty="0"/>
              <a:t> </a:t>
            </a:r>
            <a:r>
              <a:rPr lang="en-US" sz="1600" b="1" dirty="0" err="1"/>
              <a:t>tarihi</a:t>
            </a:r>
            <a:r>
              <a:rPr lang="en-US" sz="1600" b="1" dirty="0"/>
              <a:t>: </a:t>
            </a:r>
            <a:r>
              <a:rPr lang="en-US" sz="1600" dirty="0"/>
              <a:t>05.09.2018   </a:t>
            </a:r>
            <a:r>
              <a:rPr lang="en-US" sz="1600" dirty="0" err="1"/>
              <a:t>Proje</a:t>
            </a:r>
            <a:r>
              <a:rPr lang="en-US" sz="1600" dirty="0"/>
              <a:t> </a:t>
            </a:r>
            <a:r>
              <a:rPr lang="en-US" sz="1600" dirty="0" err="1"/>
              <a:t>Bitiş</a:t>
            </a:r>
            <a:r>
              <a:rPr lang="en-US" sz="1600" dirty="0"/>
              <a:t>: 05.09.2021</a:t>
            </a:r>
          </a:p>
          <a:p>
            <a:r>
              <a:rPr lang="en-US" sz="1600" b="1" dirty="0" err="1"/>
              <a:t>Proje</a:t>
            </a:r>
            <a:r>
              <a:rPr lang="en-US" sz="1600" b="1" dirty="0"/>
              <a:t> </a:t>
            </a:r>
            <a:r>
              <a:rPr lang="en-US" sz="1600" b="1" dirty="0" err="1"/>
              <a:t>Bütçesi</a:t>
            </a:r>
            <a:r>
              <a:rPr lang="en-US" sz="1600" b="1" dirty="0"/>
              <a:t>: </a:t>
            </a:r>
            <a:r>
              <a:rPr lang="en-US" sz="1600" dirty="0"/>
              <a:t>3.652.500  TL  (</a:t>
            </a:r>
            <a:r>
              <a:rPr lang="en-US" sz="1600" dirty="0" err="1"/>
              <a:t>Projedeki</a:t>
            </a:r>
            <a:r>
              <a:rPr lang="en-US" sz="1600" dirty="0"/>
              <a:t> </a:t>
            </a:r>
            <a:r>
              <a:rPr lang="en-US" sz="1600" dirty="0" err="1"/>
              <a:t>diğer</a:t>
            </a:r>
            <a:r>
              <a:rPr lang="en-US" sz="1600" dirty="0"/>
              <a:t> </a:t>
            </a:r>
            <a:r>
              <a:rPr lang="en-US" sz="1600" dirty="0" err="1"/>
              <a:t>üniversiteler</a:t>
            </a:r>
            <a:r>
              <a:rPr lang="en-US" sz="1600" dirty="0"/>
              <a:t> : </a:t>
            </a:r>
            <a:r>
              <a:rPr lang="en-US" sz="1600" dirty="0" err="1"/>
              <a:t>Adıyaman</a:t>
            </a:r>
            <a:r>
              <a:rPr lang="en-US" sz="1600" dirty="0"/>
              <a:t> </a:t>
            </a:r>
            <a:r>
              <a:rPr lang="en-US" sz="1600" dirty="0" err="1"/>
              <a:t>Üniv</a:t>
            </a:r>
            <a:r>
              <a:rPr lang="en-US" sz="1600" dirty="0"/>
              <a:t>., </a:t>
            </a:r>
            <a:r>
              <a:rPr lang="en-US" sz="1600" dirty="0" err="1"/>
              <a:t>Tokat</a:t>
            </a:r>
            <a:r>
              <a:rPr lang="en-US" sz="1600" dirty="0"/>
              <a:t> GOP </a:t>
            </a:r>
            <a:r>
              <a:rPr lang="en-US" sz="1600" dirty="0" err="1"/>
              <a:t>Üniv</a:t>
            </a:r>
            <a:r>
              <a:rPr lang="en-US" sz="1600" dirty="0"/>
              <a:t>., Mersin </a:t>
            </a:r>
            <a:r>
              <a:rPr lang="en-US" sz="1600" dirty="0" err="1"/>
              <a:t>Üniv</a:t>
            </a:r>
            <a:r>
              <a:rPr lang="en-US" sz="1600" dirty="0"/>
              <a:t>., </a:t>
            </a:r>
            <a:r>
              <a:rPr lang="en-US" sz="1600" dirty="0" err="1"/>
              <a:t>Piri</a:t>
            </a:r>
            <a:r>
              <a:rPr lang="en-US" sz="1600" dirty="0"/>
              <a:t> Reis </a:t>
            </a:r>
            <a:r>
              <a:rPr lang="en-US" sz="1600" dirty="0" err="1"/>
              <a:t>Üniv</a:t>
            </a:r>
            <a:r>
              <a:rPr lang="en-US" sz="1600" dirty="0"/>
              <a:t>., İstanbul </a:t>
            </a:r>
            <a:r>
              <a:rPr lang="en-US" sz="1600" dirty="0" err="1"/>
              <a:t>Aydın</a:t>
            </a:r>
            <a:r>
              <a:rPr lang="en-US" sz="1600" dirty="0"/>
              <a:t> </a:t>
            </a:r>
            <a:r>
              <a:rPr lang="en-US" sz="1600" dirty="0" err="1"/>
              <a:t>Üniv</a:t>
            </a:r>
            <a:r>
              <a:rPr lang="en-US" sz="1600" dirty="0"/>
              <a:t>., </a:t>
            </a:r>
            <a:r>
              <a:rPr lang="en-US" sz="1600" dirty="0" err="1"/>
              <a:t>Şırnak</a:t>
            </a:r>
            <a:r>
              <a:rPr lang="en-US" sz="1600" dirty="0"/>
              <a:t> </a:t>
            </a:r>
            <a:r>
              <a:rPr lang="en-US" sz="1600" dirty="0" err="1"/>
              <a:t>Üniv</a:t>
            </a:r>
            <a:r>
              <a:rPr lang="en-US" sz="1600" dirty="0"/>
              <a:t>.) </a:t>
            </a:r>
          </a:p>
          <a:p>
            <a:r>
              <a:rPr lang="en-US" sz="1600" b="1" dirty="0" err="1"/>
              <a:t>Proje</a:t>
            </a:r>
            <a:r>
              <a:rPr lang="en-US" sz="1600" b="1" dirty="0"/>
              <a:t> </a:t>
            </a:r>
            <a:r>
              <a:rPr lang="en-US" sz="1600" b="1" dirty="0" err="1"/>
              <a:t>Özet</a:t>
            </a:r>
            <a:r>
              <a:rPr lang="en-US" sz="1600" b="1" dirty="0"/>
              <a:t>:</a:t>
            </a:r>
            <a:r>
              <a:rPr lang="en-US" sz="1600" dirty="0"/>
              <a:t> Bu </a:t>
            </a:r>
            <a:r>
              <a:rPr lang="en-US" sz="1600" dirty="0" err="1"/>
              <a:t>proje</a:t>
            </a:r>
            <a:r>
              <a:rPr lang="en-US" sz="1600" dirty="0"/>
              <a:t> </a:t>
            </a:r>
            <a:r>
              <a:rPr lang="en-US" sz="1600" dirty="0" err="1"/>
              <a:t>önerisi</a:t>
            </a:r>
            <a:r>
              <a:rPr lang="en-US" sz="1600" dirty="0"/>
              <a:t>, </a:t>
            </a:r>
            <a:r>
              <a:rPr lang="en-US" sz="1600" dirty="0" err="1"/>
              <a:t>Çukurova</a:t>
            </a:r>
            <a:r>
              <a:rPr lang="en-US" sz="1600" dirty="0"/>
              <a:t> </a:t>
            </a:r>
            <a:r>
              <a:rPr lang="en-US" sz="1600" dirty="0" err="1"/>
              <a:t>Üniversitesi</a:t>
            </a:r>
            <a:r>
              <a:rPr lang="en-US" sz="1600" dirty="0"/>
              <a:t> YEF </a:t>
            </a:r>
            <a:r>
              <a:rPr lang="en-US" sz="1600" dirty="0" err="1"/>
              <a:t>grubunun</a:t>
            </a:r>
            <a:r>
              <a:rPr lang="en-US" sz="1600" dirty="0"/>
              <a:t> </a:t>
            </a:r>
            <a:r>
              <a:rPr lang="en-US" sz="1600" dirty="0" err="1"/>
              <a:t>Adıyaman</a:t>
            </a:r>
            <a:r>
              <a:rPr lang="en-US" sz="1600" dirty="0"/>
              <a:t> , </a:t>
            </a:r>
            <a:r>
              <a:rPr lang="en-US" sz="1600" dirty="0" err="1"/>
              <a:t>Gaziosmanpaşa</a:t>
            </a:r>
            <a:r>
              <a:rPr lang="en-US" sz="1600" dirty="0"/>
              <a:t>, Mersin, </a:t>
            </a:r>
            <a:r>
              <a:rPr lang="en-US" sz="1600" dirty="0" err="1"/>
              <a:t>Piri</a:t>
            </a:r>
            <a:r>
              <a:rPr lang="en-US" sz="1600" dirty="0"/>
              <a:t> Reis, İstanbul </a:t>
            </a:r>
            <a:r>
              <a:rPr lang="en-US" sz="1600" dirty="0" err="1"/>
              <a:t>Aydın</a:t>
            </a:r>
            <a:r>
              <a:rPr lang="en-US" sz="1600" dirty="0"/>
              <a:t>, </a:t>
            </a:r>
            <a:r>
              <a:rPr lang="en-US" sz="1600" dirty="0" err="1"/>
              <a:t>Şırnak</a:t>
            </a:r>
            <a:r>
              <a:rPr lang="en-US" sz="1600" dirty="0"/>
              <a:t> </a:t>
            </a:r>
            <a:r>
              <a:rPr lang="en-US" sz="1600" dirty="0" err="1"/>
              <a:t>Üniversiteleri</a:t>
            </a:r>
            <a:r>
              <a:rPr lang="en-US" sz="1600" dirty="0"/>
              <a:t> YEF </a:t>
            </a:r>
            <a:r>
              <a:rPr lang="en-US" sz="1600" dirty="0" err="1"/>
              <a:t>elemanları</a:t>
            </a:r>
            <a:r>
              <a:rPr lang="en-US" sz="1600" dirty="0"/>
              <a:t> </a:t>
            </a:r>
            <a:r>
              <a:rPr lang="en-US" sz="1600" dirty="0" err="1"/>
              <a:t>ile</a:t>
            </a:r>
            <a:r>
              <a:rPr lang="en-US" sz="1600" dirty="0"/>
              <a:t>  </a:t>
            </a:r>
            <a:r>
              <a:rPr lang="en-US" sz="1600" dirty="0" err="1"/>
              <a:t>birlikte</a:t>
            </a:r>
            <a:r>
              <a:rPr lang="en-US" sz="1600" dirty="0"/>
              <a:t>  </a:t>
            </a:r>
            <a:r>
              <a:rPr lang="en-US" sz="1600" dirty="0" err="1"/>
              <a:t>CERN’de</a:t>
            </a:r>
            <a:r>
              <a:rPr lang="en-US" sz="1600" dirty="0"/>
              <a:t> </a:t>
            </a:r>
            <a:r>
              <a:rPr lang="en-US" sz="1600" dirty="0" err="1"/>
              <a:t>bulunan</a:t>
            </a:r>
            <a:r>
              <a:rPr lang="en-US" sz="1600" dirty="0"/>
              <a:t> CMS </a:t>
            </a:r>
            <a:r>
              <a:rPr lang="en-US" sz="1600" dirty="0" err="1"/>
              <a:t>deneyinde</a:t>
            </a:r>
            <a:r>
              <a:rPr lang="en-US" sz="1600" dirty="0"/>
              <a:t> hem </a:t>
            </a:r>
            <a:r>
              <a:rPr lang="en-US" sz="1600" dirty="0" err="1"/>
              <a:t>farklı</a:t>
            </a:r>
            <a:r>
              <a:rPr lang="en-US" sz="1600" dirty="0"/>
              <a:t> </a:t>
            </a:r>
            <a:r>
              <a:rPr lang="en-US" sz="1600" dirty="0" err="1"/>
              <a:t>fizik</a:t>
            </a:r>
            <a:r>
              <a:rPr lang="en-US" sz="1600" dirty="0"/>
              <a:t> </a:t>
            </a:r>
            <a:r>
              <a:rPr lang="en-US" sz="1600" dirty="0" err="1"/>
              <a:t>araştırma</a:t>
            </a:r>
            <a:r>
              <a:rPr lang="en-US" sz="1600" dirty="0"/>
              <a:t> </a:t>
            </a:r>
            <a:r>
              <a:rPr lang="en-US" sz="1600" dirty="0" err="1"/>
              <a:t>gruplarında</a:t>
            </a:r>
            <a:r>
              <a:rPr lang="en-US" sz="1600" dirty="0"/>
              <a:t> (</a:t>
            </a:r>
            <a:r>
              <a:rPr lang="en-US" sz="1600" dirty="0" err="1"/>
              <a:t>İleri</a:t>
            </a:r>
            <a:r>
              <a:rPr lang="en-US" sz="1600" dirty="0"/>
              <a:t> </a:t>
            </a:r>
            <a:r>
              <a:rPr lang="en-US" sz="1600" dirty="0" err="1"/>
              <a:t>bölge</a:t>
            </a:r>
            <a:r>
              <a:rPr lang="en-US" sz="1600" dirty="0"/>
              <a:t> </a:t>
            </a:r>
            <a:r>
              <a:rPr lang="en-US" sz="1600" dirty="0" err="1"/>
              <a:t>fizik</a:t>
            </a:r>
            <a:r>
              <a:rPr lang="en-US" sz="1600" dirty="0"/>
              <a:t> </a:t>
            </a:r>
            <a:r>
              <a:rPr lang="en-US" sz="1600" dirty="0" err="1"/>
              <a:t>çalışmaları</a:t>
            </a:r>
            <a:r>
              <a:rPr lang="en-US" sz="1600" dirty="0"/>
              <a:t>, </a:t>
            </a:r>
            <a:r>
              <a:rPr lang="en-US" sz="1600" dirty="0" err="1"/>
              <a:t>Süper</a:t>
            </a:r>
            <a:r>
              <a:rPr lang="en-US" sz="1600" dirty="0"/>
              <a:t> </a:t>
            </a:r>
            <a:r>
              <a:rPr lang="en-US" sz="1600" dirty="0" err="1"/>
              <a:t>Simetri</a:t>
            </a:r>
            <a:r>
              <a:rPr lang="en-US" sz="1600" dirty="0"/>
              <a:t> (SÜSİ), </a:t>
            </a:r>
            <a:r>
              <a:rPr lang="en-US" sz="1600" dirty="0" err="1"/>
              <a:t>Standart</a:t>
            </a:r>
            <a:r>
              <a:rPr lang="en-US" sz="1600" dirty="0"/>
              <a:t> Model (SM), B-</a:t>
            </a:r>
            <a:r>
              <a:rPr lang="en-US" sz="1600" dirty="0" err="1"/>
              <a:t>fiziği</a:t>
            </a:r>
            <a:r>
              <a:rPr lang="en-US" sz="1600" dirty="0"/>
              <a:t> </a:t>
            </a:r>
            <a:r>
              <a:rPr lang="en-US" sz="1600" dirty="0" err="1"/>
              <a:t>ve</a:t>
            </a:r>
            <a:r>
              <a:rPr lang="en-US" sz="1600" dirty="0"/>
              <a:t> </a:t>
            </a:r>
            <a:r>
              <a:rPr lang="en-US" sz="1600" dirty="0" err="1"/>
              <a:t>karanlık</a:t>
            </a:r>
            <a:r>
              <a:rPr lang="en-US" sz="1600" dirty="0"/>
              <a:t> </a:t>
            </a:r>
            <a:r>
              <a:rPr lang="en-US" sz="1600" dirty="0" err="1"/>
              <a:t>madde</a:t>
            </a:r>
            <a:r>
              <a:rPr lang="en-US" sz="1600" dirty="0"/>
              <a:t> </a:t>
            </a:r>
            <a:r>
              <a:rPr lang="en-US" sz="1600" dirty="0" err="1"/>
              <a:t>fiziği</a:t>
            </a:r>
            <a:r>
              <a:rPr lang="en-US" sz="1600" dirty="0"/>
              <a:t>), hem de </a:t>
            </a:r>
            <a:r>
              <a:rPr lang="en-US" sz="1600" dirty="0" err="1"/>
              <a:t>halen</a:t>
            </a:r>
            <a:r>
              <a:rPr lang="en-US" sz="1600" dirty="0"/>
              <a:t> </a:t>
            </a:r>
            <a:r>
              <a:rPr lang="en-US" sz="1600" dirty="0" err="1"/>
              <a:t>devam</a:t>
            </a:r>
            <a:r>
              <a:rPr lang="en-US" sz="1600" dirty="0"/>
              <a:t> </a:t>
            </a:r>
            <a:r>
              <a:rPr lang="en-US" sz="1600" dirty="0" err="1"/>
              <a:t>eden</a:t>
            </a:r>
            <a:r>
              <a:rPr lang="en-US" sz="1600" dirty="0"/>
              <a:t> </a:t>
            </a:r>
            <a:r>
              <a:rPr lang="en-US" sz="1600" dirty="0" err="1"/>
              <a:t>detektör</a:t>
            </a:r>
            <a:r>
              <a:rPr lang="en-US" sz="1600" dirty="0"/>
              <a:t> </a:t>
            </a:r>
            <a:r>
              <a:rPr lang="en-US" sz="1600" dirty="0" err="1"/>
              <a:t>yenileme</a:t>
            </a:r>
            <a:r>
              <a:rPr lang="en-US" sz="1600" dirty="0"/>
              <a:t>/</a:t>
            </a:r>
            <a:r>
              <a:rPr lang="en-US" sz="1600" dirty="0" err="1"/>
              <a:t>iyileştirme</a:t>
            </a:r>
            <a:r>
              <a:rPr lang="en-US" sz="1600" dirty="0"/>
              <a:t> </a:t>
            </a:r>
            <a:r>
              <a:rPr lang="en-US" sz="1600" dirty="0" err="1"/>
              <a:t>projelerinde</a:t>
            </a:r>
            <a:r>
              <a:rPr lang="en-US" sz="1600" dirty="0"/>
              <a:t> </a:t>
            </a:r>
            <a:r>
              <a:rPr lang="en-US" sz="1600" dirty="0" err="1"/>
              <a:t>sürdürülen</a:t>
            </a:r>
            <a:r>
              <a:rPr lang="en-US" sz="1600" dirty="0"/>
              <a:t> </a:t>
            </a:r>
            <a:r>
              <a:rPr lang="en-US" sz="1600" dirty="0" err="1"/>
              <a:t>çalışmaların</a:t>
            </a:r>
            <a:r>
              <a:rPr lang="en-US" sz="1600" dirty="0"/>
              <a:t> </a:t>
            </a:r>
            <a:r>
              <a:rPr lang="en-US" sz="1600" dirty="0" err="1"/>
              <a:t>devam</a:t>
            </a:r>
            <a:r>
              <a:rPr lang="en-US" sz="1600" dirty="0"/>
              <a:t> </a:t>
            </a:r>
            <a:r>
              <a:rPr lang="en-US" sz="1600" dirty="0" err="1"/>
              <a:t>etmesi</a:t>
            </a:r>
            <a:r>
              <a:rPr lang="en-US" sz="1600" dirty="0"/>
              <a:t> </a:t>
            </a:r>
            <a:r>
              <a:rPr lang="en-US" sz="1600" dirty="0" err="1"/>
              <a:t>ve</a:t>
            </a:r>
            <a:r>
              <a:rPr lang="en-US" sz="1600" dirty="0"/>
              <a:t> </a:t>
            </a:r>
            <a:r>
              <a:rPr lang="en-US" sz="1600" dirty="0" err="1"/>
              <a:t>ayrıca</a:t>
            </a:r>
            <a:r>
              <a:rPr lang="en-US" sz="1600" dirty="0"/>
              <a:t> </a:t>
            </a:r>
            <a:r>
              <a:rPr lang="en-US" sz="1600" dirty="0" err="1"/>
              <a:t>yeni</a:t>
            </a:r>
            <a:r>
              <a:rPr lang="en-US" sz="1600" dirty="0"/>
              <a:t> </a:t>
            </a:r>
            <a:r>
              <a:rPr lang="en-US" sz="1600" dirty="0" err="1"/>
              <a:t>önerdiğimiz</a:t>
            </a:r>
            <a:r>
              <a:rPr lang="en-US" sz="1600" dirty="0"/>
              <a:t> </a:t>
            </a:r>
            <a:r>
              <a:rPr lang="en-US" sz="1600" dirty="0" err="1"/>
              <a:t>fizik</a:t>
            </a:r>
            <a:r>
              <a:rPr lang="en-US" sz="1600" dirty="0"/>
              <a:t> </a:t>
            </a:r>
            <a:r>
              <a:rPr lang="en-US" sz="1600" dirty="0" err="1"/>
              <a:t>çalışmaları</a:t>
            </a:r>
            <a:r>
              <a:rPr lang="en-US" sz="1600" dirty="0"/>
              <a:t> </a:t>
            </a:r>
            <a:r>
              <a:rPr lang="en-US" sz="1600" dirty="0" err="1"/>
              <a:t>ve</a:t>
            </a:r>
            <a:r>
              <a:rPr lang="en-US" sz="1600" dirty="0"/>
              <a:t> </a:t>
            </a:r>
            <a:r>
              <a:rPr lang="en-US" sz="1600" dirty="0" err="1"/>
              <a:t>dedektör</a:t>
            </a:r>
            <a:r>
              <a:rPr lang="en-US" sz="1600" dirty="0"/>
              <a:t> </a:t>
            </a:r>
            <a:r>
              <a:rPr lang="en-US" sz="1600" dirty="0" err="1"/>
              <a:t>geliştirme</a:t>
            </a:r>
            <a:r>
              <a:rPr lang="en-US" sz="1600" dirty="0"/>
              <a:t> </a:t>
            </a:r>
            <a:r>
              <a:rPr lang="en-US" sz="1600" dirty="0" err="1"/>
              <a:t>çalışmalarımızın</a:t>
            </a:r>
            <a:r>
              <a:rPr lang="en-US" sz="1600" dirty="0"/>
              <a:t> </a:t>
            </a:r>
            <a:r>
              <a:rPr lang="en-US" sz="1600" dirty="0" err="1"/>
              <a:t>desteklenmesi</a:t>
            </a:r>
            <a:r>
              <a:rPr lang="en-US" sz="1600" dirty="0"/>
              <a:t> </a:t>
            </a:r>
            <a:r>
              <a:rPr lang="en-US" sz="1600" dirty="0" err="1"/>
              <a:t>için</a:t>
            </a:r>
            <a:r>
              <a:rPr lang="en-US" sz="1600" dirty="0"/>
              <a:t> </a:t>
            </a:r>
            <a:r>
              <a:rPr lang="en-US" sz="1600" dirty="0" err="1"/>
              <a:t>sunulan</a:t>
            </a:r>
            <a:r>
              <a:rPr lang="en-US" sz="1600" dirty="0"/>
              <a:t> </a:t>
            </a:r>
            <a:r>
              <a:rPr lang="en-US" sz="1600" dirty="0" err="1"/>
              <a:t>bir</a:t>
            </a:r>
            <a:r>
              <a:rPr lang="en-US" sz="1600" dirty="0"/>
              <a:t> </a:t>
            </a:r>
            <a:r>
              <a:rPr lang="en-US" sz="1600" dirty="0" err="1"/>
              <a:t>şemsiye</a:t>
            </a:r>
            <a:r>
              <a:rPr lang="en-US" sz="1600" dirty="0"/>
              <a:t> </a:t>
            </a:r>
            <a:r>
              <a:rPr lang="en-US" sz="1600" dirty="0" err="1"/>
              <a:t>projedir</a:t>
            </a:r>
            <a:r>
              <a:rPr lang="en-US" sz="1600" dirty="0"/>
              <a:t>.</a:t>
            </a:r>
          </a:p>
          <a:p>
            <a:endParaRPr lang="en-US" sz="1600" dirty="0"/>
          </a:p>
        </p:txBody>
      </p:sp>
    </p:spTree>
    <p:extLst>
      <p:ext uri="{BB962C8B-B14F-4D97-AF65-F5344CB8AC3E}">
        <p14:creationId xmlns:p14="http://schemas.microsoft.com/office/powerpoint/2010/main" val="753989022"/>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F03739F-DC74-40ED-972A-DE02505145AF}"/>
              </a:ext>
            </a:extLst>
          </p:cNvPr>
          <p:cNvSpPr>
            <a:spLocks noGrp="1"/>
          </p:cNvSpPr>
          <p:nvPr>
            <p:ph type="title"/>
          </p:nvPr>
        </p:nvSpPr>
        <p:spPr>
          <a:xfrm>
            <a:off x="507477" y="113759"/>
            <a:ext cx="10515600" cy="1325563"/>
          </a:xfrm>
        </p:spPr>
        <p:txBody>
          <a:bodyPr>
            <a:normAutofit fontScale="90000"/>
          </a:bodyPr>
          <a:lstStyle/>
          <a:p>
            <a:r>
              <a:rPr lang="en-US" sz="3200" b="1" dirty="0"/>
              <a:t>Enhancement of engineering skills of students of all levels for application of evidence based sustainable renewable energy solutions in the built environment – SKYBELT </a:t>
            </a:r>
          </a:p>
        </p:txBody>
      </p:sp>
      <p:sp>
        <p:nvSpPr>
          <p:cNvPr id="3" name="İçerik Yer Tutucusu 2">
            <a:extLst>
              <a:ext uri="{FF2B5EF4-FFF2-40B4-BE49-F238E27FC236}">
                <a16:creationId xmlns:a16="http://schemas.microsoft.com/office/drawing/2014/main" id="{12FC2E4D-748C-4CCC-A4DE-36AABBB9F6A9}"/>
              </a:ext>
            </a:extLst>
          </p:cNvPr>
          <p:cNvSpPr>
            <a:spLocks noGrp="1"/>
          </p:cNvSpPr>
          <p:nvPr>
            <p:ph sz="half" idx="1"/>
          </p:nvPr>
        </p:nvSpPr>
        <p:spPr>
          <a:xfrm>
            <a:off x="203217" y="1607088"/>
            <a:ext cx="6104593" cy="4741863"/>
          </a:xfrm>
        </p:spPr>
        <p:txBody>
          <a:bodyPr>
            <a:noAutofit/>
          </a:bodyPr>
          <a:lstStyle/>
          <a:p>
            <a:pPr algn="just"/>
            <a:r>
              <a:rPr lang="tr-TR" sz="1800" dirty="0"/>
              <a:t>Projenin temel amacı, Avrupa standartlarına uygun, </a:t>
            </a:r>
            <a:r>
              <a:rPr lang="tr-TR" sz="1800" dirty="0" err="1"/>
              <a:t>sürdürülebilir</a:t>
            </a:r>
            <a:r>
              <a:rPr lang="tr-TR" sz="1800" dirty="0"/>
              <a:t> yenilenebilir enerji uygulanmasına </a:t>
            </a:r>
            <a:r>
              <a:rPr lang="tr-TR" sz="1800" dirty="0" err="1"/>
              <a:t>yönelik</a:t>
            </a:r>
            <a:r>
              <a:rPr lang="tr-TR" sz="1800" dirty="0"/>
              <a:t> lisans, </a:t>
            </a:r>
            <a:r>
              <a:rPr lang="tr-TR" sz="1800" dirty="0" err="1"/>
              <a:t>yüksek</a:t>
            </a:r>
            <a:r>
              <a:rPr lang="tr-TR" sz="1800" dirty="0"/>
              <a:t> lisans ve doktora </a:t>
            </a:r>
            <a:r>
              <a:rPr lang="tr-TR" sz="1800" dirty="0" err="1"/>
              <a:t>öğrencilerine</a:t>
            </a:r>
            <a:r>
              <a:rPr lang="tr-TR" sz="1800" dirty="0"/>
              <a:t> profesyonel </a:t>
            </a:r>
            <a:r>
              <a:rPr lang="tr-TR" sz="1800" dirty="0" err="1"/>
              <a:t>multidisipliner</a:t>
            </a:r>
            <a:r>
              <a:rPr lang="tr-TR" sz="1800" dirty="0"/>
              <a:t> bilgi ve beceriler kazandırmaktır. </a:t>
            </a:r>
            <a:r>
              <a:rPr lang="tr-TR" sz="1800" dirty="0" err="1" smtClean="0"/>
              <a:t>Çin</a:t>
            </a:r>
            <a:r>
              <a:rPr lang="tr-TR" sz="1800" dirty="0"/>
              <a:t>, Malezya ve Tayland </a:t>
            </a:r>
            <a:r>
              <a:rPr lang="tr-TR" sz="1800" dirty="0" err="1"/>
              <a:t>Üniversitelerinde</a:t>
            </a:r>
            <a:r>
              <a:rPr lang="tr-TR" sz="1800" dirty="0"/>
              <a:t> Lisans, </a:t>
            </a:r>
            <a:r>
              <a:rPr lang="tr-TR" sz="1800" dirty="0" err="1"/>
              <a:t>Yüksek</a:t>
            </a:r>
            <a:r>
              <a:rPr lang="tr-TR" sz="1800" dirty="0"/>
              <a:t> Lisans ve Doktora </a:t>
            </a:r>
            <a:r>
              <a:rPr lang="tr-TR" sz="1800" dirty="0" err="1"/>
              <a:t>öğrencileri</a:t>
            </a:r>
            <a:r>
              <a:rPr lang="tr-TR" sz="1800" dirty="0"/>
              <a:t> </a:t>
            </a:r>
            <a:r>
              <a:rPr lang="tr-TR" sz="1800" dirty="0" err="1"/>
              <a:t>için</a:t>
            </a:r>
            <a:r>
              <a:rPr lang="tr-TR" sz="1800" dirty="0"/>
              <a:t> </a:t>
            </a:r>
            <a:r>
              <a:rPr lang="tr-TR" sz="1800" dirty="0" err="1"/>
              <a:t>sürdürülebilir</a:t>
            </a:r>
            <a:r>
              <a:rPr lang="tr-TR" sz="1800" dirty="0"/>
              <a:t> yenilenebilir enerji </a:t>
            </a:r>
            <a:r>
              <a:rPr lang="tr-TR" sz="1800" dirty="0" err="1"/>
              <a:t>çözümlerinin</a:t>
            </a:r>
            <a:r>
              <a:rPr lang="tr-TR" sz="1800" dirty="0"/>
              <a:t> uygulanması </a:t>
            </a:r>
            <a:r>
              <a:rPr lang="tr-TR" sz="1800" dirty="0" err="1"/>
              <a:t>için</a:t>
            </a:r>
            <a:r>
              <a:rPr lang="tr-TR" sz="1800" dirty="0"/>
              <a:t> daha iyi bir mesleki </a:t>
            </a:r>
            <a:r>
              <a:rPr lang="tr-TR" sz="1800" dirty="0" err="1"/>
              <a:t>eğitim</a:t>
            </a:r>
            <a:r>
              <a:rPr lang="tr-TR" sz="1800" dirty="0"/>
              <a:t> ve </a:t>
            </a:r>
            <a:r>
              <a:rPr lang="tr-TR" sz="1800" dirty="0" err="1"/>
              <a:t>çok</a:t>
            </a:r>
            <a:r>
              <a:rPr lang="tr-TR" sz="1800" dirty="0"/>
              <a:t> disiplinli bilgi </a:t>
            </a:r>
            <a:r>
              <a:rPr lang="tr-TR" sz="1800" dirty="0" err="1"/>
              <a:t>sağlanması</a:t>
            </a:r>
            <a:r>
              <a:rPr lang="tr-TR" sz="1800" dirty="0"/>
              <a:t> hedeflenmektedir. </a:t>
            </a:r>
            <a:r>
              <a:rPr lang="tr-TR" sz="1800" dirty="0" smtClean="0"/>
              <a:t>   </a:t>
            </a:r>
            <a:endParaRPr lang="tr-TR" sz="1800" dirty="0"/>
          </a:p>
          <a:p>
            <a:r>
              <a:rPr lang="tr-TR" sz="1800" b="1" dirty="0"/>
              <a:t>Destekleyen Kurum: </a:t>
            </a:r>
            <a:r>
              <a:rPr lang="tr-TR" sz="1800" dirty="0" smtClean="0"/>
              <a:t>AB</a:t>
            </a:r>
            <a:r>
              <a:rPr lang="tr-TR" sz="1800" b="1" dirty="0" smtClean="0"/>
              <a:t> </a:t>
            </a:r>
            <a:r>
              <a:rPr lang="tr-TR" sz="1800" dirty="0" err="1" smtClean="0"/>
              <a:t>Erasmus</a:t>
            </a:r>
            <a:r>
              <a:rPr lang="tr-TR" sz="1800" dirty="0" smtClean="0"/>
              <a:t>+, </a:t>
            </a:r>
            <a:r>
              <a:rPr lang="tr-TR" sz="1800" dirty="0" err="1" smtClean="0"/>
              <a:t>Capacity</a:t>
            </a:r>
            <a:r>
              <a:rPr lang="tr-TR" sz="1800" dirty="0" smtClean="0"/>
              <a:t> </a:t>
            </a:r>
            <a:r>
              <a:rPr lang="tr-TR" sz="1800" dirty="0" err="1" smtClean="0"/>
              <a:t>Building</a:t>
            </a:r>
            <a:r>
              <a:rPr lang="tr-TR" sz="1800" dirty="0" smtClean="0"/>
              <a:t> in </a:t>
            </a:r>
            <a:r>
              <a:rPr lang="tr-TR" sz="1800" dirty="0" err="1" smtClean="0"/>
              <a:t>Higher</a:t>
            </a:r>
            <a:r>
              <a:rPr lang="tr-TR" sz="1800" dirty="0" smtClean="0"/>
              <a:t> </a:t>
            </a:r>
            <a:r>
              <a:rPr lang="tr-TR" sz="1800" dirty="0" err="1" smtClean="0"/>
              <a:t>Education</a:t>
            </a:r>
            <a:endParaRPr lang="tr-TR" sz="1800" dirty="0" smtClean="0"/>
          </a:p>
          <a:p>
            <a:r>
              <a:rPr lang="tr-TR" sz="1800" b="1" dirty="0" smtClean="0"/>
              <a:t>Toplam </a:t>
            </a:r>
            <a:r>
              <a:rPr lang="tr-TR" sz="1800" b="1" dirty="0"/>
              <a:t>Bütçe</a:t>
            </a:r>
            <a:r>
              <a:rPr lang="tr-TR" sz="1800" dirty="0"/>
              <a:t>: </a:t>
            </a:r>
            <a:r>
              <a:rPr lang="tr-TR" sz="1800" dirty="0" smtClean="0"/>
              <a:t>1.000.000€ (ÇÜ Bütçesi</a:t>
            </a:r>
            <a:r>
              <a:rPr lang="tr-TR" sz="1800" dirty="0"/>
              <a:t>: 60.164</a:t>
            </a:r>
            <a:r>
              <a:rPr lang="tr-TR" sz="1800" dirty="0" smtClean="0"/>
              <a:t>€)</a:t>
            </a:r>
            <a:endParaRPr lang="tr-TR" sz="1800" dirty="0"/>
          </a:p>
          <a:p>
            <a:r>
              <a:rPr lang="tr-TR" sz="1800" b="1" dirty="0" smtClean="0"/>
              <a:t>Proje süresi</a:t>
            </a:r>
            <a:r>
              <a:rPr lang="tr-TR" sz="1800" dirty="0"/>
              <a:t>: </a:t>
            </a:r>
            <a:r>
              <a:rPr lang="tr-TR" sz="1800" dirty="0" smtClean="0"/>
              <a:t>2019 - 2022</a:t>
            </a:r>
          </a:p>
          <a:p>
            <a:r>
              <a:rPr lang="tr-TR" sz="1800" b="1" dirty="0" smtClean="0"/>
              <a:t>Proje </a:t>
            </a:r>
            <a:r>
              <a:rPr lang="tr-TR" sz="1800" b="1" dirty="0"/>
              <a:t>Kodu</a:t>
            </a:r>
            <a:r>
              <a:rPr lang="tr-TR" sz="1800" dirty="0"/>
              <a:t>: </a:t>
            </a:r>
            <a:r>
              <a:rPr lang="en-GB" sz="1800" dirty="0"/>
              <a:t>610258-EPP-1-2019-1-IT-EPPKA2-CBHE-JP</a:t>
            </a:r>
            <a:r>
              <a:rPr lang="en-US" sz="1800" dirty="0"/>
              <a:t> </a:t>
            </a:r>
            <a:endParaRPr lang="tr-TR" sz="1800" dirty="0"/>
          </a:p>
          <a:p>
            <a:pPr marL="0" indent="0">
              <a:buNone/>
            </a:pPr>
            <a:r>
              <a:rPr lang="tr-TR" sz="1800" b="1" dirty="0"/>
              <a:t>Koordinatör</a:t>
            </a:r>
            <a:r>
              <a:rPr lang="tr-TR" sz="1800" dirty="0"/>
              <a:t>: </a:t>
            </a:r>
            <a:r>
              <a:rPr lang="tr-TR" sz="1800" dirty="0" smtClean="0"/>
              <a:t>Luca </a:t>
            </a:r>
            <a:r>
              <a:rPr lang="tr-TR" sz="1800" dirty="0" err="1" smtClean="0"/>
              <a:t>Cioccalanti</a:t>
            </a:r>
            <a:r>
              <a:rPr lang="tr-TR" sz="1800" dirty="0" smtClean="0"/>
              <a:t>, İtalya</a:t>
            </a:r>
            <a:endParaRPr lang="tr-TR" sz="1800" dirty="0"/>
          </a:p>
          <a:p>
            <a:pPr marL="0" indent="0">
              <a:buNone/>
            </a:pPr>
            <a:r>
              <a:rPr lang="tr-TR" sz="1800" b="1" dirty="0" smtClean="0"/>
              <a:t>Araştırıcı:  </a:t>
            </a:r>
            <a:r>
              <a:rPr lang="tr-TR" sz="1800" dirty="0"/>
              <a:t>Prof. Dr. </a:t>
            </a:r>
            <a:r>
              <a:rPr lang="tr-TR" sz="1800" dirty="0" smtClean="0"/>
              <a:t>Halime Paksoy (Kimya), </a:t>
            </a:r>
            <a:r>
              <a:rPr lang="tr-TR" sz="1800" dirty="0" err="1" smtClean="0"/>
              <a:t>Prof.Dr.Gülfeza</a:t>
            </a:r>
            <a:r>
              <a:rPr lang="tr-TR" sz="1800" dirty="0" smtClean="0"/>
              <a:t> </a:t>
            </a:r>
            <a:r>
              <a:rPr lang="tr-TR" sz="1800" dirty="0" err="1" smtClean="0"/>
              <a:t>Kardaş</a:t>
            </a:r>
            <a:r>
              <a:rPr lang="tr-TR" sz="1800" dirty="0" smtClean="0"/>
              <a:t> (Kimya)</a:t>
            </a:r>
            <a:endParaRPr lang="tr-TR" sz="1800" dirty="0"/>
          </a:p>
          <a:p>
            <a:pPr marL="0" indent="0">
              <a:buNone/>
            </a:pPr>
            <a:endParaRPr lang="tr-TR" sz="1800" dirty="0"/>
          </a:p>
          <a:p>
            <a:endParaRPr lang="tr-TR" sz="1800" dirty="0"/>
          </a:p>
          <a:p>
            <a:endParaRPr lang="tr-TR" sz="1800" dirty="0"/>
          </a:p>
        </p:txBody>
      </p:sp>
      <p:sp>
        <p:nvSpPr>
          <p:cNvPr id="11" name="İçerik Yer Tutucusu 10">
            <a:extLst>
              <a:ext uri="{FF2B5EF4-FFF2-40B4-BE49-F238E27FC236}">
                <a16:creationId xmlns:a16="http://schemas.microsoft.com/office/drawing/2014/main" id="{21CCB202-FB35-4072-96CF-826DAF2525BD}"/>
              </a:ext>
            </a:extLst>
          </p:cNvPr>
          <p:cNvSpPr>
            <a:spLocks noGrp="1"/>
          </p:cNvSpPr>
          <p:nvPr>
            <p:ph sz="half" idx="2"/>
          </p:nvPr>
        </p:nvSpPr>
        <p:spPr>
          <a:xfrm>
            <a:off x="6472684" y="4459425"/>
            <a:ext cx="5119549" cy="855728"/>
          </a:xfrm>
        </p:spPr>
        <p:txBody>
          <a:bodyPr>
            <a:noAutofit/>
          </a:bodyPr>
          <a:lstStyle/>
          <a:p>
            <a:pPr marL="0" indent="0" algn="just">
              <a:buNone/>
            </a:pPr>
            <a:r>
              <a:rPr lang="tr-TR" sz="1800" b="1" dirty="0" smtClean="0"/>
              <a:t>Ortaklar</a:t>
            </a:r>
            <a:r>
              <a:rPr lang="tr-TR" sz="1800" dirty="0" smtClean="0"/>
              <a:t>: </a:t>
            </a:r>
            <a:r>
              <a:rPr lang="tr-TR" sz="1800" dirty="0" err="1" smtClean="0"/>
              <a:t>İtalya</a:t>
            </a:r>
            <a:r>
              <a:rPr lang="tr-TR" sz="1800" dirty="0" smtClean="0"/>
              <a:t>(</a:t>
            </a:r>
            <a:r>
              <a:rPr lang="tr-TR" sz="1800" dirty="0" err="1" smtClean="0"/>
              <a:t>Universita</a:t>
            </a:r>
            <a:r>
              <a:rPr lang="tr-TR" sz="1800" dirty="0" smtClean="0"/>
              <a:t> </a:t>
            </a:r>
            <a:r>
              <a:rPr lang="tr-TR" sz="1800" dirty="0" err="1"/>
              <a:t>Telematica</a:t>
            </a:r>
            <a:r>
              <a:rPr lang="tr-TR" sz="1800" dirty="0"/>
              <a:t> E-</a:t>
            </a:r>
            <a:r>
              <a:rPr lang="tr-TR" sz="1800" dirty="0" err="1" smtClean="0"/>
              <a:t>Campus</a:t>
            </a:r>
            <a:r>
              <a:rPr lang="tr-TR" sz="1800" dirty="0" smtClean="0"/>
              <a:t>),</a:t>
            </a:r>
            <a:r>
              <a:rPr lang="tr-TR" sz="1800" dirty="0"/>
              <a:t> </a:t>
            </a:r>
            <a:r>
              <a:rPr lang="tr-TR" sz="1800" dirty="0" err="1" smtClean="0"/>
              <a:t>Türkiye</a:t>
            </a:r>
            <a:r>
              <a:rPr lang="tr-TR" sz="1800" dirty="0" smtClean="0"/>
              <a:t>(Çukurova </a:t>
            </a:r>
            <a:r>
              <a:rPr lang="tr-TR" sz="1800" dirty="0" err="1" smtClean="0"/>
              <a:t>University</a:t>
            </a:r>
            <a:r>
              <a:rPr lang="tr-TR" sz="1800" dirty="0" smtClean="0"/>
              <a:t>), </a:t>
            </a:r>
            <a:r>
              <a:rPr lang="tr-TR" sz="1800" dirty="0" err="1" smtClean="0"/>
              <a:t>İngiltere</a:t>
            </a:r>
            <a:r>
              <a:rPr lang="tr-TR" sz="1800" dirty="0" smtClean="0"/>
              <a:t>(</a:t>
            </a:r>
            <a:r>
              <a:rPr lang="tr-TR" sz="1800" dirty="0" err="1" smtClean="0"/>
              <a:t>Northumbria</a:t>
            </a:r>
            <a:r>
              <a:rPr lang="tr-TR" sz="1800" dirty="0" smtClean="0"/>
              <a:t> </a:t>
            </a:r>
            <a:r>
              <a:rPr lang="tr-TR" sz="1800" dirty="0" err="1" smtClean="0"/>
              <a:t>University</a:t>
            </a:r>
            <a:r>
              <a:rPr lang="tr-TR" sz="1800" dirty="0"/>
              <a:t>)</a:t>
            </a:r>
            <a:r>
              <a:rPr lang="tr-TR" sz="1800" dirty="0" smtClean="0"/>
              <a:t>, Çin (</a:t>
            </a:r>
            <a:r>
              <a:rPr lang="tr-TR" sz="1800" dirty="0" err="1" smtClean="0"/>
              <a:t>Beijing</a:t>
            </a:r>
            <a:r>
              <a:rPr lang="tr-TR" sz="1800" dirty="0" smtClean="0"/>
              <a:t> </a:t>
            </a:r>
            <a:r>
              <a:rPr lang="tr-TR" sz="1800" dirty="0" err="1"/>
              <a:t>University</a:t>
            </a:r>
            <a:r>
              <a:rPr lang="tr-TR" sz="1800" dirty="0"/>
              <a:t> </a:t>
            </a:r>
            <a:r>
              <a:rPr lang="tr-TR" sz="1800" dirty="0" smtClean="0"/>
              <a:t>of </a:t>
            </a:r>
            <a:r>
              <a:rPr lang="tr-TR" sz="1800" dirty="0" err="1"/>
              <a:t>Technology</a:t>
            </a:r>
            <a:r>
              <a:rPr lang="tr-TR" sz="1800" dirty="0"/>
              <a:t>, </a:t>
            </a:r>
            <a:r>
              <a:rPr lang="tr-TR" sz="1800" dirty="0" err="1" smtClean="0"/>
              <a:t>Lanzhou</a:t>
            </a:r>
            <a:r>
              <a:rPr lang="tr-TR" sz="1800" dirty="0" smtClean="0"/>
              <a:t> </a:t>
            </a:r>
            <a:r>
              <a:rPr lang="tr-TR" sz="1800" dirty="0" err="1"/>
              <a:t>Jiatong</a:t>
            </a:r>
            <a:r>
              <a:rPr lang="tr-TR" sz="1800" dirty="0"/>
              <a:t> </a:t>
            </a:r>
            <a:r>
              <a:rPr lang="tr-TR" sz="1800" dirty="0" err="1" smtClean="0"/>
              <a:t>University</a:t>
            </a:r>
            <a:r>
              <a:rPr lang="tr-TR" sz="1800" dirty="0" smtClean="0"/>
              <a:t>), Malezya (</a:t>
            </a:r>
            <a:r>
              <a:rPr lang="tr-TR" sz="1800" dirty="0" err="1" smtClean="0"/>
              <a:t>Unıversiti</a:t>
            </a:r>
            <a:r>
              <a:rPr lang="tr-TR" sz="1800" dirty="0" smtClean="0"/>
              <a:t> </a:t>
            </a:r>
            <a:r>
              <a:rPr lang="tr-TR" sz="1800" dirty="0" err="1"/>
              <a:t>Putra</a:t>
            </a:r>
            <a:r>
              <a:rPr lang="tr-TR" sz="1800" dirty="0"/>
              <a:t> </a:t>
            </a:r>
            <a:r>
              <a:rPr lang="tr-TR" sz="1800" dirty="0" err="1" smtClean="0"/>
              <a:t>Malaysia</a:t>
            </a:r>
            <a:r>
              <a:rPr lang="tr-TR" sz="1800" dirty="0"/>
              <a:t>, </a:t>
            </a:r>
            <a:r>
              <a:rPr lang="tr-TR" sz="1800" dirty="0" err="1" smtClean="0"/>
              <a:t>University</a:t>
            </a:r>
            <a:r>
              <a:rPr lang="tr-TR" sz="1800" dirty="0" smtClean="0"/>
              <a:t> </a:t>
            </a:r>
            <a:r>
              <a:rPr lang="tr-TR" sz="1800" dirty="0"/>
              <a:t>o</a:t>
            </a:r>
            <a:r>
              <a:rPr lang="tr-TR" sz="1800" dirty="0" smtClean="0"/>
              <a:t>f Malaya) Tayland (</a:t>
            </a:r>
            <a:r>
              <a:rPr lang="tr-TR" sz="1800" dirty="0" err="1" smtClean="0"/>
              <a:t>Naresuan</a:t>
            </a:r>
            <a:r>
              <a:rPr lang="tr-TR" sz="1800" dirty="0" smtClean="0"/>
              <a:t> </a:t>
            </a:r>
            <a:r>
              <a:rPr lang="tr-TR" sz="1800" dirty="0" err="1" smtClean="0"/>
              <a:t>University</a:t>
            </a:r>
            <a:r>
              <a:rPr lang="tr-TR" sz="1800" dirty="0" smtClean="0"/>
              <a:t>, </a:t>
            </a:r>
            <a:r>
              <a:rPr lang="tr-TR" sz="1800" dirty="0" err="1" smtClean="0"/>
              <a:t>Chiang</a:t>
            </a:r>
            <a:r>
              <a:rPr lang="tr-TR" sz="1800" dirty="0" smtClean="0"/>
              <a:t> </a:t>
            </a:r>
            <a:r>
              <a:rPr lang="tr-TR" sz="1800" dirty="0"/>
              <a:t>Mai </a:t>
            </a:r>
            <a:r>
              <a:rPr lang="tr-TR" sz="1800" dirty="0" err="1" smtClean="0"/>
              <a:t>University</a:t>
            </a:r>
            <a:r>
              <a:rPr lang="tr-TR" sz="1800" dirty="0"/>
              <a:t>)</a:t>
            </a:r>
          </a:p>
        </p:txBody>
      </p:sp>
      <p:pic>
        <p:nvPicPr>
          <p:cNvPr id="6" name="Picture 5" descr="SKYBELT_logo_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4282" y="2432540"/>
            <a:ext cx="4736355" cy="1033667"/>
          </a:xfrm>
          <a:prstGeom prst="rect">
            <a:avLst/>
          </a:prstGeom>
        </p:spPr>
      </p:pic>
    </p:spTree>
    <p:extLst>
      <p:ext uri="{BB962C8B-B14F-4D97-AF65-F5344CB8AC3E}">
        <p14:creationId xmlns:p14="http://schemas.microsoft.com/office/powerpoint/2010/main" val="3930868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F03739F-DC74-40ED-972A-DE02505145AF}"/>
              </a:ext>
            </a:extLst>
          </p:cNvPr>
          <p:cNvSpPr>
            <a:spLocks noGrp="1"/>
          </p:cNvSpPr>
          <p:nvPr>
            <p:ph type="title"/>
          </p:nvPr>
        </p:nvSpPr>
        <p:spPr/>
        <p:txBody>
          <a:bodyPr>
            <a:normAutofit/>
          </a:bodyPr>
          <a:lstStyle/>
          <a:p>
            <a:r>
              <a:rPr lang="tr-TR" sz="3200" b="1" dirty="0" err="1" smtClean="0"/>
              <a:t>Biofarm</a:t>
            </a:r>
            <a:endParaRPr lang="tr-TR" sz="3200" b="1" dirty="0"/>
          </a:p>
        </p:txBody>
      </p:sp>
      <p:sp>
        <p:nvSpPr>
          <p:cNvPr id="3" name="İçerik Yer Tutucusu 2">
            <a:extLst>
              <a:ext uri="{FF2B5EF4-FFF2-40B4-BE49-F238E27FC236}">
                <a16:creationId xmlns:a16="http://schemas.microsoft.com/office/drawing/2014/main" id="{12FC2E4D-748C-4CCC-A4DE-36AABBB9F6A9}"/>
              </a:ext>
            </a:extLst>
          </p:cNvPr>
          <p:cNvSpPr>
            <a:spLocks noGrp="1"/>
          </p:cNvSpPr>
          <p:nvPr>
            <p:ph sz="half" idx="1"/>
          </p:nvPr>
        </p:nvSpPr>
        <p:spPr>
          <a:xfrm>
            <a:off x="838200" y="1435100"/>
            <a:ext cx="4480731" cy="4741863"/>
          </a:xfrm>
        </p:spPr>
        <p:txBody>
          <a:bodyPr>
            <a:noAutofit/>
          </a:bodyPr>
          <a:lstStyle/>
          <a:p>
            <a:pPr algn="just"/>
            <a:r>
              <a:rPr lang="tr-TR" sz="1800" dirty="0" smtClean="0"/>
              <a:t>Organik </a:t>
            </a:r>
            <a:r>
              <a:rPr lang="tr-TR" sz="1800" dirty="0"/>
              <a:t>tarım konusunda iyi uygulamalarla ilgili, sürdürülebilir bilgi değiş-tokuşu ve gelişimi alanlarında stratejik ortaklıklar oluşturmak ve </a:t>
            </a:r>
            <a:r>
              <a:rPr lang="tr-TR" sz="1800" dirty="0" smtClean="0"/>
              <a:t>yaşam </a:t>
            </a:r>
            <a:r>
              <a:rPr lang="tr-TR" sz="1800" dirty="0"/>
              <a:t>boyu öğrenme programlarında uygulamak</a:t>
            </a:r>
            <a:r>
              <a:rPr lang="tr-TR" sz="1800" dirty="0" smtClean="0"/>
              <a:t>    </a:t>
            </a:r>
          </a:p>
          <a:p>
            <a:pPr marL="0" indent="0" algn="just">
              <a:buNone/>
            </a:pPr>
            <a:r>
              <a:rPr lang="tr-TR" sz="1800" dirty="0" smtClean="0"/>
              <a:t>          </a:t>
            </a:r>
            <a:endParaRPr lang="tr-TR" sz="1800" dirty="0"/>
          </a:p>
          <a:p>
            <a:r>
              <a:rPr lang="tr-TR" sz="1800" b="1" dirty="0"/>
              <a:t>Destekleyen Kurum: </a:t>
            </a:r>
            <a:r>
              <a:rPr lang="tr-TR" sz="1800" dirty="0"/>
              <a:t>Erasmus+KA204 Stratejik Ortaklık </a:t>
            </a:r>
            <a:endParaRPr lang="tr-TR" sz="1800" dirty="0" smtClean="0"/>
          </a:p>
          <a:p>
            <a:r>
              <a:rPr lang="tr-TR" sz="1800" b="1" dirty="0" smtClean="0"/>
              <a:t>Toplam </a:t>
            </a:r>
            <a:r>
              <a:rPr lang="tr-TR" sz="1800" b="1" dirty="0"/>
              <a:t>Bütçe</a:t>
            </a:r>
            <a:r>
              <a:rPr lang="tr-TR" sz="1800" dirty="0"/>
              <a:t>: </a:t>
            </a:r>
            <a:r>
              <a:rPr lang="tr-TR" sz="1800" dirty="0" smtClean="0"/>
              <a:t>92805€</a:t>
            </a:r>
            <a:endParaRPr lang="tr-TR" sz="1800" dirty="0"/>
          </a:p>
          <a:p>
            <a:r>
              <a:rPr lang="tr-TR" sz="1800" b="1" dirty="0" smtClean="0"/>
              <a:t>Proje süresi</a:t>
            </a:r>
            <a:r>
              <a:rPr lang="tr-TR" sz="1800" dirty="0"/>
              <a:t>: 16/10/2018 - </a:t>
            </a:r>
            <a:r>
              <a:rPr lang="tr-TR" sz="1800" dirty="0" smtClean="0"/>
              <a:t>15/10/2020</a:t>
            </a:r>
          </a:p>
          <a:p>
            <a:r>
              <a:rPr lang="tr-TR" sz="1800" b="1" dirty="0" smtClean="0"/>
              <a:t>Proje </a:t>
            </a:r>
            <a:r>
              <a:rPr lang="tr-TR" sz="1800" b="1" dirty="0"/>
              <a:t>Kodu</a:t>
            </a:r>
            <a:r>
              <a:rPr lang="tr-TR" sz="1800" dirty="0"/>
              <a:t>: </a:t>
            </a:r>
            <a:r>
              <a:rPr lang="tr-TR" sz="1800" dirty="0" smtClean="0"/>
              <a:t>2018-1-TR01-KA204-058563</a:t>
            </a:r>
            <a:endParaRPr lang="tr-TR" sz="1800" dirty="0"/>
          </a:p>
          <a:p>
            <a:pPr marL="0" indent="0">
              <a:buNone/>
            </a:pPr>
            <a:r>
              <a:rPr lang="tr-TR" sz="1800" b="1" dirty="0"/>
              <a:t>Koordinatör</a:t>
            </a:r>
            <a:r>
              <a:rPr lang="tr-TR" sz="1800" dirty="0"/>
              <a:t>: </a:t>
            </a:r>
            <a:r>
              <a:rPr lang="tr-TR" sz="1800" dirty="0" err="1" smtClean="0"/>
              <a:t>Prof.Dr</a:t>
            </a:r>
            <a:r>
              <a:rPr lang="tr-TR" sz="1800" dirty="0" smtClean="0"/>
              <a:t>. Ufuk Gültekin, Çukurova Üniversitesi</a:t>
            </a:r>
            <a:endParaRPr lang="tr-TR" sz="1800" dirty="0"/>
          </a:p>
          <a:p>
            <a:pPr marL="0" indent="0">
              <a:buNone/>
            </a:pPr>
            <a:r>
              <a:rPr lang="tr-TR" sz="1800" b="1" dirty="0" smtClean="0"/>
              <a:t>Araştırıcı:  </a:t>
            </a:r>
            <a:r>
              <a:rPr lang="tr-TR" sz="1800" dirty="0"/>
              <a:t>Prof. Dr. </a:t>
            </a:r>
            <a:r>
              <a:rPr lang="tr-TR" sz="1800" dirty="0" smtClean="0"/>
              <a:t>Güzin Yüksel (İstatistik)</a:t>
            </a:r>
            <a:endParaRPr lang="tr-TR" sz="1800" dirty="0"/>
          </a:p>
          <a:p>
            <a:endParaRPr lang="tr-TR" sz="1800" dirty="0"/>
          </a:p>
          <a:p>
            <a:endParaRPr lang="tr-TR" sz="1800" dirty="0"/>
          </a:p>
        </p:txBody>
      </p:sp>
      <p:sp>
        <p:nvSpPr>
          <p:cNvPr id="11" name="İçerik Yer Tutucusu 10">
            <a:extLst>
              <a:ext uri="{FF2B5EF4-FFF2-40B4-BE49-F238E27FC236}">
                <a16:creationId xmlns:a16="http://schemas.microsoft.com/office/drawing/2014/main" id="{21CCB202-FB35-4072-96CF-826DAF2525BD}"/>
              </a:ext>
            </a:extLst>
          </p:cNvPr>
          <p:cNvSpPr>
            <a:spLocks noGrp="1"/>
          </p:cNvSpPr>
          <p:nvPr>
            <p:ph sz="half" idx="2"/>
          </p:nvPr>
        </p:nvSpPr>
        <p:spPr>
          <a:xfrm>
            <a:off x="5494627" y="4542674"/>
            <a:ext cx="4016885" cy="855728"/>
          </a:xfrm>
        </p:spPr>
        <p:txBody>
          <a:bodyPr>
            <a:noAutofit/>
          </a:bodyPr>
          <a:lstStyle/>
          <a:p>
            <a:pPr marL="0" indent="0" algn="just">
              <a:buNone/>
            </a:pPr>
            <a:r>
              <a:rPr lang="tr-TR" sz="1800" b="1" dirty="0" smtClean="0"/>
              <a:t>Ortaklar</a:t>
            </a:r>
            <a:r>
              <a:rPr lang="tr-TR" sz="1800" dirty="0" smtClean="0"/>
              <a:t>: Inter </a:t>
            </a:r>
            <a:r>
              <a:rPr lang="tr-TR" sz="1800" dirty="0"/>
              <a:t>- Edu </a:t>
            </a:r>
            <a:r>
              <a:rPr lang="tr-TR" sz="1800" dirty="0" smtClean="0"/>
              <a:t>(Makedonya), Floransa Üniversitesi (İtalya), </a:t>
            </a:r>
            <a:r>
              <a:rPr lang="tr-TR" sz="1800" dirty="0" err="1"/>
              <a:t>Iliria</a:t>
            </a:r>
            <a:r>
              <a:rPr lang="tr-TR" sz="1800" dirty="0"/>
              <a:t> </a:t>
            </a:r>
            <a:r>
              <a:rPr lang="tr-TR" sz="1800" dirty="0" smtClean="0"/>
              <a:t>Koleji (Kosova), </a:t>
            </a:r>
            <a:r>
              <a:rPr lang="tr-TR" sz="1800" dirty="0" err="1" smtClean="0"/>
              <a:t>Politeknik</a:t>
            </a:r>
            <a:r>
              <a:rPr lang="tr-TR" sz="1800" dirty="0" smtClean="0"/>
              <a:t> </a:t>
            </a:r>
            <a:r>
              <a:rPr lang="tr-TR" sz="1800" dirty="0" err="1"/>
              <a:t>Cartagena</a:t>
            </a:r>
            <a:r>
              <a:rPr lang="tr-TR" sz="1800" dirty="0"/>
              <a:t> Üniversitesi </a:t>
            </a:r>
            <a:r>
              <a:rPr lang="tr-TR" sz="1800" dirty="0" smtClean="0"/>
              <a:t>(İspanya)</a:t>
            </a:r>
            <a:endParaRPr lang="tr-TR" sz="1800"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6991" y="1631704"/>
            <a:ext cx="3747457" cy="2810593"/>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4718" y="1651190"/>
            <a:ext cx="2485308" cy="4420475"/>
          </a:xfrm>
          <a:prstGeom prst="rect">
            <a:avLst/>
          </a:prstGeom>
        </p:spPr>
      </p:pic>
    </p:spTree>
    <p:extLst>
      <p:ext uri="{BB962C8B-B14F-4D97-AF65-F5344CB8AC3E}">
        <p14:creationId xmlns:p14="http://schemas.microsoft.com/office/powerpoint/2010/main" val="2368819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F03739F-DC74-40ED-972A-DE02505145AF}"/>
              </a:ext>
            </a:extLst>
          </p:cNvPr>
          <p:cNvSpPr>
            <a:spLocks noGrp="1"/>
          </p:cNvSpPr>
          <p:nvPr>
            <p:ph type="title"/>
          </p:nvPr>
        </p:nvSpPr>
        <p:spPr>
          <a:xfrm>
            <a:off x="626536" y="365125"/>
            <a:ext cx="10515600" cy="1325563"/>
          </a:xfrm>
        </p:spPr>
        <p:txBody>
          <a:bodyPr>
            <a:normAutofit fontScale="90000"/>
          </a:bodyPr>
          <a:lstStyle/>
          <a:p>
            <a:r>
              <a:rPr lang="tr-TR" sz="3200" b="1" dirty="0" err="1"/>
              <a:t>Mülteci</a:t>
            </a:r>
            <a:r>
              <a:rPr lang="tr-TR" sz="3200" b="1" dirty="0"/>
              <a:t> Barınaklarında Yenilenebilir Enerji Ve Gizli</a:t>
            </a:r>
            <a:br>
              <a:rPr lang="tr-TR" sz="3200" b="1" dirty="0"/>
            </a:br>
            <a:r>
              <a:rPr lang="tr-TR" sz="3200" b="1" dirty="0"/>
              <a:t>Isı Depolama </a:t>
            </a:r>
            <a:r>
              <a:rPr lang="tr-TR" sz="3200" b="1" dirty="0" err="1" smtClean="0"/>
              <a:t>Iile</a:t>
            </a:r>
            <a:r>
              <a:rPr lang="tr-TR" sz="3200" b="1" dirty="0" smtClean="0"/>
              <a:t> </a:t>
            </a:r>
            <a:r>
              <a:rPr lang="tr-TR" sz="3200" b="1" dirty="0"/>
              <a:t>Isıtma </a:t>
            </a:r>
            <a:r>
              <a:rPr lang="tr-TR" sz="3200" b="1" dirty="0" smtClean="0"/>
              <a:t>ve </a:t>
            </a:r>
            <a:r>
              <a:rPr lang="tr-TR" sz="3200" b="1" dirty="0" err="1"/>
              <a:t>Soğutma</a:t>
            </a:r>
            <a:r>
              <a:rPr lang="tr-TR" sz="3200" b="1" dirty="0"/>
              <a:t> </a:t>
            </a:r>
            <a:r>
              <a:rPr lang="tr-TR" sz="3200" b="1" dirty="0" err="1"/>
              <a:t>İhtiyacının</a:t>
            </a:r>
            <a:r>
              <a:rPr lang="tr-TR" sz="3200" b="1" dirty="0"/>
              <a:t> Azaltılması - </a:t>
            </a:r>
            <a:r>
              <a:rPr lang="tr-TR" sz="3200" b="1" dirty="0" err="1"/>
              <a:t>Green</a:t>
            </a:r>
            <a:r>
              <a:rPr lang="tr-TR" sz="3200" b="1" dirty="0"/>
              <a:t> </a:t>
            </a:r>
            <a:r>
              <a:rPr lang="tr-TR" sz="3200" b="1" dirty="0" err="1"/>
              <a:t>Refuge</a:t>
            </a:r>
            <a:r>
              <a:rPr lang="tr-TR" sz="3200" b="1" dirty="0"/>
              <a:t> </a:t>
            </a:r>
          </a:p>
        </p:txBody>
      </p:sp>
      <p:sp>
        <p:nvSpPr>
          <p:cNvPr id="3" name="İçerik Yer Tutucusu 2">
            <a:extLst>
              <a:ext uri="{FF2B5EF4-FFF2-40B4-BE49-F238E27FC236}">
                <a16:creationId xmlns:a16="http://schemas.microsoft.com/office/drawing/2014/main" id="{12FC2E4D-748C-4CCC-A4DE-36AABBB9F6A9}"/>
              </a:ext>
            </a:extLst>
          </p:cNvPr>
          <p:cNvSpPr>
            <a:spLocks noGrp="1"/>
          </p:cNvSpPr>
          <p:nvPr>
            <p:ph sz="half" idx="1"/>
          </p:nvPr>
        </p:nvSpPr>
        <p:spPr>
          <a:xfrm>
            <a:off x="560395" y="1730349"/>
            <a:ext cx="5252388" cy="4741863"/>
          </a:xfrm>
        </p:spPr>
        <p:txBody>
          <a:bodyPr>
            <a:noAutofit/>
          </a:bodyPr>
          <a:lstStyle/>
          <a:p>
            <a:pPr algn="just"/>
            <a:r>
              <a:rPr lang="tr-TR" sz="1800" dirty="0" err="1"/>
              <a:t>Türkiye'deki</a:t>
            </a:r>
            <a:r>
              <a:rPr lang="tr-TR" sz="1800" dirty="0"/>
              <a:t> </a:t>
            </a:r>
            <a:r>
              <a:rPr lang="tr-TR" sz="1800" dirty="0" err="1"/>
              <a:t>mülteci</a:t>
            </a:r>
            <a:r>
              <a:rPr lang="tr-TR" sz="1800" dirty="0"/>
              <a:t> kamplarındaki barınakların ısıtma /</a:t>
            </a:r>
            <a:r>
              <a:rPr lang="tr-TR" sz="1800" dirty="0" err="1"/>
              <a:t>soğutma</a:t>
            </a:r>
            <a:r>
              <a:rPr lang="tr-TR" sz="1800" dirty="0"/>
              <a:t> enerji </a:t>
            </a:r>
            <a:r>
              <a:rPr lang="tr-TR" sz="1800" dirty="0" err="1"/>
              <a:t>tüketimini</a:t>
            </a:r>
            <a:r>
              <a:rPr lang="tr-TR" sz="1800" dirty="0"/>
              <a:t> </a:t>
            </a:r>
            <a:r>
              <a:rPr lang="tr-TR" sz="1800" dirty="0" err="1"/>
              <a:t>düşürmek</a:t>
            </a:r>
            <a:r>
              <a:rPr lang="tr-TR" sz="1800" dirty="0"/>
              <a:t> </a:t>
            </a:r>
            <a:r>
              <a:rPr lang="tr-TR" sz="1800" dirty="0" err="1"/>
              <a:t>için</a:t>
            </a:r>
            <a:r>
              <a:rPr lang="tr-TR" sz="1800" dirty="0"/>
              <a:t> </a:t>
            </a:r>
            <a:r>
              <a:rPr lang="tr-TR" sz="1800" dirty="0" err="1"/>
              <a:t>İngiltere’den</a:t>
            </a:r>
            <a:r>
              <a:rPr lang="tr-TR" sz="1800" dirty="0"/>
              <a:t> </a:t>
            </a:r>
            <a:r>
              <a:rPr lang="tr-TR" sz="1800" dirty="0" err="1"/>
              <a:t>Northumbria</a:t>
            </a:r>
            <a:r>
              <a:rPr lang="tr-TR" sz="1800" dirty="0"/>
              <a:t> </a:t>
            </a:r>
            <a:r>
              <a:rPr lang="tr-TR" sz="1800" dirty="0" err="1"/>
              <a:t>Üniversitesi</a:t>
            </a:r>
            <a:r>
              <a:rPr lang="tr-TR" sz="1800" dirty="0"/>
              <a:t> ile ikili </a:t>
            </a:r>
            <a:r>
              <a:rPr lang="tr-TR" sz="1800" dirty="0" err="1"/>
              <a:t>işbirliği</a:t>
            </a:r>
            <a:r>
              <a:rPr lang="tr-TR" sz="1800" dirty="0"/>
              <a:t> kapsamında faz </a:t>
            </a:r>
            <a:r>
              <a:rPr lang="tr-TR" sz="1800" dirty="0" err="1"/>
              <a:t>değiştiren</a:t>
            </a:r>
            <a:r>
              <a:rPr lang="tr-TR" sz="1800" dirty="0"/>
              <a:t> madde (FDM) </a:t>
            </a:r>
            <a:r>
              <a:rPr lang="tr-TR" sz="1800" dirty="0" err="1"/>
              <a:t>geliştirilmesi</a:t>
            </a:r>
            <a:r>
              <a:rPr lang="tr-TR" sz="1800" dirty="0"/>
              <a:t>, sistem tasarımı ve kamplara uygulaması yapılacaktır. </a:t>
            </a:r>
            <a:r>
              <a:rPr lang="tr-TR" sz="1800" dirty="0" smtClean="0"/>
              <a:t>Projeye Arçelik firması ve AFAD da destek vermektedir.</a:t>
            </a:r>
            <a:endParaRPr lang="tr-TR" sz="1800" dirty="0"/>
          </a:p>
          <a:p>
            <a:pPr marL="0" indent="0" algn="just">
              <a:buNone/>
            </a:pPr>
            <a:r>
              <a:rPr lang="tr-TR" sz="1800" dirty="0" smtClean="0"/>
              <a:t>              </a:t>
            </a:r>
            <a:endParaRPr lang="tr-TR" sz="1800" dirty="0"/>
          </a:p>
          <a:p>
            <a:r>
              <a:rPr lang="tr-TR" sz="1800" b="1" dirty="0" smtClean="0"/>
              <a:t>Destekleyen kurum: </a:t>
            </a:r>
            <a:r>
              <a:rPr lang="tr-TR" sz="1800" dirty="0" smtClean="0"/>
              <a:t>TÜBİTAK 2551 </a:t>
            </a:r>
            <a:r>
              <a:rPr lang="mr-IN" sz="1800" dirty="0" smtClean="0"/>
              <a:t>–</a:t>
            </a:r>
            <a:r>
              <a:rPr lang="tr-TR" sz="1800" dirty="0" smtClean="0"/>
              <a:t> British </a:t>
            </a:r>
            <a:r>
              <a:rPr lang="tr-TR" sz="1800" dirty="0" err="1" smtClean="0"/>
              <a:t>Council</a:t>
            </a:r>
            <a:r>
              <a:rPr lang="tr-TR" sz="1800" dirty="0" smtClean="0"/>
              <a:t> Katip Çelebi Newton </a:t>
            </a:r>
            <a:r>
              <a:rPr lang="tr-TR" sz="1800" dirty="0" err="1" smtClean="0"/>
              <a:t>Fund</a:t>
            </a:r>
            <a:r>
              <a:rPr lang="tr-TR" sz="1800" dirty="0" smtClean="0"/>
              <a:t> Proje No: 218M182</a:t>
            </a:r>
          </a:p>
          <a:p>
            <a:r>
              <a:rPr lang="tr-TR" sz="1800" b="1" dirty="0" smtClean="0"/>
              <a:t>Toplam </a:t>
            </a:r>
            <a:r>
              <a:rPr lang="tr-TR" sz="1800" b="1" dirty="0"/>
              <a:t>Bütçe</a:t>
            </a:r>
            <a:r>
              <a:rPr lang="tr-TR" sz="1800" dirty="0"/>
              <a:t>: </a:t>
            </a:r>
            <a:r>
              <a:rPr lang="nb-NO" sz="1800" dirty="0" smtClean="0"/>
              <a:t>721.469</a:t>
            </a:r>
            <a:r>
              <a:rPr lang="tr-TR" sz="1800" dirty="0" smtClean="0"/>
              <a:t> TL</a:t>
            </a:r>
            <a:endParaRPr lang="tr-TR" sz="1800" dirty="0"/>
          </a:p>
          <a:p>
            <a:r>
              <a:rPr lang="tr-TR" sz="1800" b="1" dirty="0"/>
              <a:t>Proje süresi</a:t>
            </a:r>
            <a:r>
              <a:rPr lang="tr-TR" sz="1800" dirty="0"/>
              <a:t>: </a:t>
            </a:r>
            <a:r>
              <a:rPr lang="tr-TR" sz="1800" dirty="0" smtClean="0"/>
              <a:t>01.03.2019-01.03.2021</a:t>
            </a:r>
            <a:endParaRPr lang="tr-TR" sz="1800" dirty="0"/>
          </a:p>
          <a:p>
            <a:pPr marL="0" indent="0">
              <a:buNone/>
            </a:pPr>
            <a:r>
              <a:rPr lang="tr-TR" sz="1800" b="1" dirty="0"/>
              <a:t>Koordinatör</a:t>
            </a:r>
            <a:r>
              <a:rPr lang="tr-TR" sz="1800" dirty="0"/>
              <a:t>: </a:t>
            </a:r>
            <a:r>
              <a:rPr lang="tr-TR" sz="1800" dirty="0" err="1" smtClean="0"/>
              <a:t>Prof.Dr</a:t>
            </a:r>
            <a:r>
              <a:rPr lang="tr-TR" sz="1800" dirty="0" smtClean="0"/>
              <a:t>. Halime Paksoy (Kimya)</a:t>
            </a:r>
          </a:p>
          <a:p>
            <a:pPr marL="0" indent="0">
              <a:buNone/>
            </a:pPr>
            <a:r>
              <a:rPr lang="tr-TR" sz="1800" b="1" dirty="0" smtClean="0"/>
              <a:t>ÇÜ Araştırıcı: </a:t>
            </a:r>
            <a:r>
              <a:rPr lang="tr-TR" sz="1800" dirty="0" err="1" smtClean="0"/>
              <a:t>Prof.Dr</a:t>
            </a:r>
            <a:r>
              <a:rPr lang="tr-TR" sz="1800" dirty="0" smtClean="0"/>
              <a:t>. </a:t>
            </a:r>
            <a:r>
              <a:rPr lang="tr-TR" sz="1800" dirty="0" err="1" smtClean="0"/>
              <a:t>Gülfeza</a:t>
            </a:r>
            <a:r>
              <a:rPr lang="tr-TR" sz="1800" dirty="0" smtClean="0"/>
              <a:t> </a:t>
            </a:r>
            <a:r>
              <a:rPr lang="tr-TR" sz="1800" dirty="0" err="1"/>
              <a:t>Kardaş</a:t>
            </a:r>
            <a:r>
              <a:rPr lang="tr-TR" sz="1800" dirty="0"/>
              <a:t> (Kimya)</a:t>
            </a:r>
          </a:p>
          <a:p>
            <a:pPr marL="0" indent="0">
              <a:buNone/>
            </a:pPr>
            <a:endParaRPr lang="tr-TR" sz="1800" dirty="0"/>
          </a:p>
          <a:p>
            <a:pPr marL="0" indent="0">
              <a:buNone/>
            </a:pPr>
            <a:endParaRPr lang="tr-TR" sz="1800" dirty="0"/>
          </a:p>
          <a:p>
            <a:endParaRPr lang="tr-TR" sz="1800" dirty="0"/>
          </a:p>
          <a:p>
            <a:endParaRPr lang="tr-TR" sz="1800"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8706" y="4714732"/>
            <a:ext cx="3343247" cy="1080000"/>
          </a:xfrm>
          <a:prstGeom prst="rect">
            <a:avLst/>
          </a:prstGeom>
        </p:spPr>
      </p:pic>
      <p:pic>
        <p:nvPicPr>
          <p:cNvPr id="11" name="Picture 8" descr="çukurova üniversitesi ile ilgili görsel sonucu">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5005" y="1796186"/>
            <a:ext cx="2148417" cy="1607176"/>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p:cNvPicPr>
            <a:picLocks noChangeAspect="1"/>
          </p:cNvPicPr>
          <p:nvPr/>
        </p:nvPicPr>
        <p:blipFill>
          <a:blip r:embed="rId5"/>
          <a:stretch>
            <a:fillRect/>
          </a:stretch>
        </p:blipFill>
        <p:spPr>
          <a:xfrm>
            <a:off x="9469312" y="3511603"/>
            <a:ext cx="2540000" cy="2044700"/>
          </a:xfrm>
          <a:prstGeom prst="rect">
            <a:avLst/>
          </a:prstGeom>
        </p:spPr>
      </p:pic>
      <p:pic>
        <p:nvPicPr>
          <p:cNvPr id="5" name="Picture 4" descr="logo_Northumbria.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54726" y="1960505"/>
            <a:ext cx="2900076" cy="923591"/>
          </a:xfrm>
          <a:prstGeom prst="rect">
            <a:avLst/>
          </a:prstGeom>
        </p:spPr>
      </p:pic>
    </p:spTree>
    <p:extLst>
      <p:ext uri="{BB962C8B-B14F-4D97-AF65-F5344CB8AC3E}">
        <p14:creationId xmlns:p14="http://schemas.microsoft.com/office/powerpoint/2010/main" val="1390922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F03739F-DC74-40ED-972A-DE02505145AF}"/>
              </a:ext>
            </a:extLst>
          </p:cNvPr>
          <p:cNvSpPr>
            <a:spLocks noGrp="1"/>
          </p:cNvSpPr>
          <p:nvPr>
            <p:ph type="title"/>
          </p:nvPr>
        </p:nvSpPr>
        <p:spPr>
          <a:xfrm>
            <a:off x="388749" y="181214"/>
            <a:ext cx="10515600" cy="1325563"/>
          </a:xfrm>
        </p:spPr>
        <p:txBody>
          <a:bodyPr>
            <a:normAutofit/>
          </a:bodyPr>
          <a:lstStyle/>
          <a:p>
            <a:r>
              <a:rPr lang="en-US" sz="3200" b="1" dirty="0"/>
              <a:t>Network for Equilibria and Chemical Thermodynamics Advanced Research - NECTAR</a:t>
            </a:r>
            <a:endParaRPr lang="tr-TR" sz="3200" b="1" dirty="0"/>
          </a:p>
        </p:txBody>
      </p:sp>
      <p:sp>
        <p:nvSpPr>
          <p:cNvPr id="3" name="İçerik Yer Tutucusu 2">
            <a:extLst>
              <a:ext uri="{FF2B5EF4-FFF2-40B4-BE49-F238E27FC236}">
                <a16:creationId xmlns:a16="http://schemas.microsoft.com/office/drawing/2014/main" id="{12FC2E4D-748C-4CCC-A4DE-36AABBB9F6A9}"/>
              </a:ext>
            </a:extLst>
          </p:cNvPr>
          <p:cNvSpPr>
            <a:spLocks noGrp="1"/>
          </p:cNvSpPr>
          <p:nvPr>
            <p:ph sz="half" idx="1"/>
          </p:nvPr>
        </p:nvSpPr>
        <p:spPr>
          <a:xfrm>
            <a:off x="638373" y="1506777"/>
            <a:ext cx="4860476" cy="4741863"/>
          </a:xfrm>
        </p:spPr>
        <p:txBody>
          <a:bodyPr>
            <a:noAutofit/>
          </a:bodyPr>
          <a:lstStyle/>
          <a:p>
            <a:pPr algn="just"/>
            <a:r>
              <a:rPr lang="tr-TR" sz="1800" dirty="0"/>
              <a:t>Kimyasal denge ve termodinamik alanında çalışan büyük uzman topluluğunun deneyimlerini birleştirerek, aralarında teşvik edici işbirliğine dayanan bir ağ oluşturarak yüksek teknolojik ilerlemeye ulaşmayı hedeflemektedir. Bu süreçte yenilikçi ve bütünleşik teorik ve deneysel yaklaşımlar oluşturulacak ve optimize edilecektir. Genel olarak, elde edilen sonuçların kalitesi, gelecek nesillerin yaşam kalitesini önemli ölçüde etkileyecek bir ölçüt olacaktır.</a:t>
            </a:r>
            <a:r>
              <a:rPr lang="tr-TR" sz="1800" dirty="0" smtClean="0"/>
              <a:t>    </a:t>
            </a:r>
            <a:endParaRPr lang="tr-TR" sz="1800" dirty="0"/>
          </a:p>
          <a:p>
            <a:r>
              <a:rPr lang="tr-TR" sz="1800" b="1" dirty="0"/>
              <a:t>Destekleyen Kurum</a:t>
            </a:r>
            <a:r>
              <a:rPr lang="tr-TR" sz="1800" dirty="0"/>
              <a:t>: </a:t>
            </a:r>
            <a:r>
              <a:rPr lang="tr-TR" sz="1800" dirty="0" smtClean="0"/>
              <a:t>AB COST </a:t>
            </a:r>
            <a:r>
              <a:rPr lang="tr-TR" sz="1800" dirty="0"/>
              <a:t>Action </a:t>
            </a:r>
            <a:endParaRPr lang="tr-TR" sz="1800" dirty="0" smtClean="0"/>
          </a:p>
          <a:p>
            <a:r>
              <a:rPr lang="tr-TR" sz="1800" b="1" dirty="0" smtClean="0"/>
              <a:t>Bütçe</a:t>
            </a:r>
            <a:r>
              <a:rPr lang="tr-TR" sz="1800" dirty="0"/>
              <a:t>: 53.000 </a:t>
            </a:r>
            <a:r>
              <a:rPr lang="tr-TR" sz="1800" dirty="0" smtClean="0"/>
              <a:t>€ (</a:t>
            </a:r>
            <a:r>
              <a:rPr lang="tr-TR" sz="1800" dirty="0"/>
              <a:t>İlk 6 ay)</a:t>
            </a:r>
            <a:endParaRPr lang="tr-TR" sz="1800" dirty="0" smtClean="0"/>
          </a:p>
          <a:p>
            <a:r>
              <a:rPr lang="tr-TR" sz="1800" b="1" dirty="0" smtClean="0"/>
              <a:t>Proje süresi</a:t>
            </a:r>
            <a:r>
              <a:rPr lang="tr-TR" sz="1800" dirty="0"/>
              <a:t>: </a:t>
            </a:r>
            <a:r>
              <a:rPr lang="tr-TR" sz="1800" dirty="0" smtClean="0"/>
              <a:t>02.10.2019- </a:t>
            </a:r>
            <a:r>
              <a:rPr lang="tr-TR" sz="1800" dirty="0"/>
              <a:t>01.10.2023</a:t>
            </a:r>
            <a:endParaRPr lang="tr-TR" sz="1800" dirty="0" smtClean="0"/>
          </a:p>
          <a:p>
            <a:r>
              <a:rPr lang="tr-TR" sz="1800" b="1" dirty="0" smtClean="0"/>
              <a:t>Proje </a:t>
            </a:r>
            <a:r>
              <a:rPr lang="tr-TR" sz="1800" b="1" dirty="0"/>
              <a:t>Kodu</a:t>
            </a:r>
            <a:r>
              <a:rPr lang="tr-TR" sz="1800" dirty="0"/>
              <a:t>: CA18202 </a:t>
            </a:r>
            <a:r>
              <a:rPr lang="tr-TR" sz="1800" dirty="0" smtClean="0"/>
              <a:t>TR</a:t>
            </a:r>
            <a:endParaRPr lang="tr-TR" sz="1800" dirty="0"/>
          </a:p>
          <a:p>
            <a:pPr marL="0" indent="0">
              <a:buNone/>
            </a:pPr>
            <a:r>
              <a:rPr lang="tr-TR" sz="1800" b="1" dirty="0"/>
              <a:t>Koordinatör</a:t>
            </a:r>
            <a:r>
              <a:rPr lang="tr-TR" sz="1800" dirty="0"/>
              <a:t>: </a:t>
            </a:r>
            <a:r>
              <a:rPr lang="tr-TR" sz="1800" dirty="0" smtClean="0"/>
              <a:t>İtalya</a:t>
            </a:r>
            <a:endParaRPr lang="tr-TR" sz="1800" dirty="0"/>
          </a:p>
          <a:p>
            <a:pPr marL="0" indent="0">
              <a:buNone/>
            </a:pPr>
            <a:r>
              <a:rPr lang="tr-TR" sz="1800" b="1" dirty="0" smtClean="0"/>
              <a:t>Araştırıcı:  </a:t>
            </a:r>
            <a:r>
              <a:rPr lang="tr-TR" sz="1800" dirty="0"/>
              <a:t>Prof. Dr. </a:t>
            </a:r>
            <a:r>
              <a:rPr lang="tr-TR" sz="1800" dirty="0" smtClean="0"/>
              <a:t>Emel Yıldız </a:t>
            </a:r>
            <a:r>
              <a:rPr lang="en-US" sz="1800" dirty="0" smtClean="0"/>
              <a:t>(</a:t>
            </a:r>
            <a:r>
              <a:rPr lang="en-US" sz="1800" dirty="0" err="1" smtClean="0"/>
              <a:t>Kimya</a:t>
            </a:r>
            <a:r>
              <a:rPr lang="en-US" sz="1800" dirty="0" smtClean="0"/>
              <a:t>)</a:t>
            </a:r>
            <a:endParaRPr lang="tr-TR" sz="1800" dirty="0"/>
          </a:p>
          <a:p>
            <a:pPr marL="0" indent="0">
              <a:buNone/>
            </a:pPr>
            <a:endParaRPr lang="tr-TR" sz="1800" dirty="0"/>
          </a:p>
          <a:p>
            <a:endParaRPr lang="tr-TR" sz="1800" dirty="0"/>
          </a:p>
          <a:p>
            <a:endParaRPr lang="tr-TR" sz="1800" dirty="0"/>
          </a:p>
        </p:txBody>
      </p:sp>
      <p:sp>
        <p:nvSpPr>
          <p:cNvPr id="11" name="İçerik Yer Tutucusu 10">
            <a:extLst>
              <a:ext uri="{FF2B5EF4-FFF2-40B4-BE49-F238E27FC236}">
                <a16:creationId xmlns:a16="http://schemas.microsoft.com/office/drawing/2014/main" id="{21CCB202-FB35-4072-96CF-826DAF2525BD}"/>
              </a:ext>
            </a:extLst>
          </p:cNvPr>
          <p:cNvSpPr>
            <a:spLocks noGrp="1"/>
          </p:cNvSpPr>
          <p:nvPr>
            <p:ph sz="half" idx="2"/>
          </p:nvPr>
        </p:nvSpPr>
        <p:spPr>
          <a:xfrm>
            <a:off x="6182524" y="1367519"/>
            <a:ext cx="4951641" cy="855728"/>
          </a:xfrm>
        </p:spPr>
        <p:txBody>
          <a:bodyPr>
            <a:noAutofit/>
          </a:bodyPr>
          <a:lstStyle/>
          <a:p>
            <a:pPr marL="0" indent="0">
              <a:buNone/>
            </a:pPr>
            <a:r>
              <a:rPr lang="tr-TR" sz="2000" b="1" dirty="0" smtClean="0"/>
              <a:t>Ortaklar</a:t>
            </a:r>
            <a:r>
              <a:rPr lang="tr-TR" sz="2000" dirty="0" smtClean="0"/>
              <a:t>: Hırvatistan, Çek Cumhuriyeti, Danimarka, Fransa, Almanya, Macaristan, İzlanda, İtalya, Litvanya, Malta, M</a:t>
            </a:r>
            <a:r>
              <a:rPr lang="en-US" sz="2000" dirty="0" smtClean="0"/>
              <a:t>o</a:t>
            </a:r>
            <a:r>
              <a:rPr lang="tr-TR" sz="2000" dirty="0" err="1" smtClean="0"/>
              <a:t>ldova</a:t>
            </a:r>
            <a:r>
              <a:rPr lang="tr-TR" sz="2000" dirty="0" smtClean="0"/>
              <a:t>, Polonya, Portekiz, Sırbistan, Slovenya, İspanya, İsviçre, Türkiye</a:t>
            </a:r>
            <a:endParaRPr lang="tr-TR" sz="2000" dirty="0"/>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47779" y="2985929"/>
            <a:ext cx="5655770" cy="3297640"/>
          </a:xfrm>
          <a:prstGeom prst="rect">
            <a:avLst/>
          </a:prstGeom>
        </p:spPr>
      </p:pic>
    </p:spTree>
    <p:extLst>
      <p:ext uri="{BB962C8B-B14F-4D97-AF65-F5344CB8AC3E}">
        <p14:creationId xmlns:p14="http://schemas.microsoft.com/office/powerpoint/2010/main" val="2601060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F03739F-DC74-40ED-972A-DE02505145AF}"/>
              </a:ext>
            </a:extLst>
          </p:cNvPr>
          <p:cNvSpPr>
            <a:spLocks noGrp="1"/>
          </p:cNvSpPr>
          <p:nvPr>
            <p:ph type="title"/>
          </p:nvPr>
        </p:nvSpPr>
        <p:spPr>
          <a:xfrm>
            <a:off x="838200" y="198005"/>
            <a:ext cx="10515600" cy="1325563"/>
          </a:xfrm>
        </p:spPr>
        <p:txBody>
          <a:bodyPr>
            <a:normAutofit/>
          </a:bodyPr>
          <a:lstStyle/>
          <a:p>
            <a:r>
              <a:rPr lang="tr-TR" sz="3200" b="1" dirty="0" err="1" smtClean="0"/>
              <a:t>Toward</a:t>
            </a:r>
            <a:r>
              <a:rPr lang="tr-TR" sz="3200" b="1" dirty="0" smtClean="0"/>
              <a:t> </a:t>
            </a:r>
            <a:r>
              <a:rPr lang="tr-TR" sz="3200" b="1" dirty="0" err="1"/>
              <a:t>O</a:t>
            </a:r>
            <a:r>
              <a:rPr lang="tr-TR" sz="3200" b="1" dirty="0" err="1" smtClean="0"/>
              <a:t>xide-based</a:t>
            </a:r>
            <a:r>
              <a:rPr lang="tr-TR" sz="3200" b="1" dirty="0" smtClean="0"/>
              <a:t> </a:t>
            </a:r>
            <a:r>
              <a:rPr lang="tr-TR" sz="3200" b="1" dirty="0" err="1"/>
              <a:t>E</a:t>
            </a:r>
            <a:r>
              <a:rPr lang="tr-TR" sz="3200" b="1" dirty="0" err="1" smtClean="0"/>
              <a:t>lectronics</a:t>
            </a:r>
            <a:r>
              <a:rPr lang="tr-TR" sz="3200" b="1" dirty="0" smtClean="0"/>
              <a:t> (</a:t>
            </a:r>
            <a:r>
              <a:rPr lang="tr-TR" sz="3200" b="1" dirty="0"/>
              <a:t>TO-BE)</a:t>
            </a:r>
            <a:endParaRPr lang="en-US" sz="3200" dirty="0"/>
          </a:p>
        </p:txBody>
      </p:sp>
      <p:sp>
        <p:nvSpPr>
          <p:cNvPr id="3" name="İçerik Yer Tutucusu 2">
            <a:extLst>
              <a:ext uri="{FF2B5EF4-FFF2-40B4-BE49-F238E27FC236}">
                <a16:creationId xmlns:a16="http://schemas.microsoft.com/office/drawing/2014/main" id="{12FC2E4D-748C-4CCC-A4DE-36AABBB9F6A9}"/>
              </a:ext>
            </a:extLst>
          </p:cNvPr>
          <p:cNvSpPr>
            <a:spLocks noGrp="1"/>
          </p:cNvSpPr>
          <p:nvPr>
            <p:ph sz="half" idx="1"/>
          </p:nvPr>
        </p:nvSpPr>
        <p:spPr>
          <a:xfrm>
            <a:off x="566209" y="2289301"/>
            <a:ext cx="5697570" cy="3165353"/>
          </a:xfrm>
        </p:spPr>
        <p:txBody>
          <a:bodyPr>
            <a:noAutofit/>
          </a:bodyPr>
          <a:lstStyle/>
          <a:p>
            <a:r>
              <a:rPr lang="tr-TR" sz="2400" b="1" dirty="0" smtClean="0"/>
              <a:t>Destekleyen </a:t>
            </a:r>
            <a:r>
              <a:rPr lang="tr-TR" sz="2400" b="1" dirty="0"/>
              <a:t>Kurum</a:t>
            </a:r>
            <a:r>
              <a:rPr lang="tr-TR" sz="2400" b="1" dirty="0" smtClean="0"/>
              <a:t>:</a:t>
            </a:r>
            <a:r>
              <a:rPr lang="en-US" sz="2400" dirty="0"/>
              <a:t> </a:t>
            </a:r>
            <a:r>
              <a:rPr lang="en-US" sz="2400" dirty="0" smtClean="0"/>
              <a:t>European </a:t>
            </a:r>
            <a:r>
              <a:rPr lang="en-US" sz="2400" dirty="0"/>
              <a:t>Cooperation in Science and </a:t>
            </a:r>
            <a:r>
              <a:rPr lang="en-US" sz="2400" dirty="0" smtClean="0"/>
              <a:t>Technology - EU </a:t>
            </a:r>
            <a:r>
              <a:rPr lang="en-US" sz="2400" dirty="0"/>
              <a:t>Framework </a:t>
            </a:r>
            <a:r>
              <a:rPr lang="en-US" sz="2400" dirty="0" err="1"/>
              <a:t>Programme</a:t>
            </a:r>
            <a:r>
              <a:rPr lang="en-US" sz="2400" dirty="0"/>
              <a:t> Horizon 2020</a:t>
            </a:r>
          </a:p>
          <a:p>
            <a:r>
              <a:rPr lang="en-US" sz="2400" b="1" dirty="0" err="1" smtClean="0"/>
              <a:t>Proje</a:t>
            </a:r>
            <a:r>
              <a:rPr lang="en-US" sz="2400" b="1" dirty="0" smtClean="0"/>
              <a:t> </a:t>
            </a:r>
            <a:r>
              <a:rPr lang="en-US" sz="2400" b="1" dirty="0" err="1" smtClean="0"/>
              <a:t>süresi</a:t>
            </a:r>
            <a:r>
              <a:rPr lang="en-US" sz="2400" b="1" dirty="0" smtClean="0"/>
              <a:t>:</a:t>
            </a:r>
            <a:r>
              <a:rPr lang="en-US" sz="2400" dirty="0"/>
              <a:t> </a:t>
            </a:r>
            <a:r>
              <a:rPr lang="en-US" sz="2400" dirty="0" smtClean="0"/>
              <a:t>15.04.2014 </a:t>
            </a:r>
            <a:r>
              <a:rPr lang="mr-IN" sz="2400" dirty="0" smtClean="0"/>
              <a:t>–</a:t>
            </a:r>
            <a:r>
              <a:rPr lang="en-US" sz="2400" dirty="0" smtClean="0"/>
              <a:t> 14.04.2018</a:t>
            </a:r>
          </a:p>
          <a:p>
            <a:r>
              <a:rPr lang="en-US" sz="2400" b="1" dirty="0" err="1" smtClean="0"/>
              <a:t>Proje</a:t>
            </a:r>
            <a:r>
              <a:rPr lang="en-US" sz="2400" b="1" dirty="0" smtClean="0"/>
              <a:t> </a:t>
            </a:r>
            <a:r>
              <a:rPr lang="en-US" sz="2400" b="1" dirty="0" err="1" smtClean="0"/>
              <a:t>Kodu</a:t>
            </a:r>
            <a:r>
              <a:rPr lang="en-US" sz="2400" b="1" dirty="0" smtClean="0"/>
              <a:t>: </a:t>
            </a:r>
            <a:r>
              <a:rPr lang="fr-FR" sz="2400" dirty="0"/>
              <a:t>COST Action MP1308 </a:t>
            </a:r>
            <a:endParaRPr lang="tr-TR" sz="2400" dirty="0" smtClean="0"/>
          </a:p>
          <a:p>
            <a:pPr marL="0" indent="0">
              <a:buNone/>
            </a:pPr>
            <a:r>
              <a:rPr lang="en-US" sz="2400" b="1" dirty="0" err="1" smtClean="0"/>
              <a:t>Koordinatör</a:t>
            </a:r>
            <a:r>
              <a:rPr lang="en-US" sz="2400" b="1" dirty="0"/>
              <a:t>: </a:t>
            </a:r>
            <a:r>
              <a:rPr lang="tr-TR" sz="2400" b="1" dirty="0"/>
              <a:t> </a:t>
            </a:r>
            <a:r>
              <a:rPr lang="tr-TR" sz="2400" dirty="0" err="1"/>
              <a:t>Fabio</a:t>
            </a:r>
            <a:r>
              <a:rPr lang="tr-TR" sz="2400" dirty="0"/>
              <a:t> MILETTO GRANOZIO</a:t>
            </a:r>
            <a:endParaRPr lang="en-US" sz="2400" dirty="0"/>
          </a:p>
          <a:p>
            <a:pPr marL="0" indent="0">
              <a:buNone/>
            </a:pPr>
            <a:r>
              <a:rPr lang="en-US" sz="2400" b="1" dirty="0" err="1" smtClean="0"/>
              <a:t>Araştırıcı</a:t>
            </a:r>
            <a:r>
              <a:rPr lang="en-US" sz="2400" dirty="0" smtClean="0"/>
              <a:t>: </a:t>
            </a:r>
            <a:r>
              <a:rPr lang="en-US" sz="2400" dirty="0" err="1" smtClean="0"/>
              <a:t>Prof.Dr</a:t>
            </a:r>
            <a:r>
              <a:rPr lang="en-US" sz="2400" dirty="0" smtClean="0"/>
              <a:t>. </a:t>
            </a:r>
            <a:r>
              <a:rPr lang="en-US" sz="2400" dirty="0" err="1" smtClean="0"/>
              <a:t>Hamide</a:t>
            </a:r>
            <a:r>
              <a:rPr lang="en-US" sz="2400" dirty="0" smtClean="0"/>
              <a:t> </a:t>
            </a:r>
            <a:r>
              <a:rPr lang="en-US" sz="2400" dirty="0" err="1" smtClean="0"/>
              <a:t>Kavak</a:t>
            </a:r>
            <a:r>
              <a:rPr lang="en-US" sz="2400" dirty="0" smtClean="0"/>
              <a:t> (</a:t>
            </a:r>
            <a:r>
              <a:rPr lang="en-US" sz="2400" dirty="0" err="1" smtClean="0"/>
              <a:t>Fizik</a:t>
            </a:r>
            <a:r>
              <a:rPr lang="en-US" sz="2400" dirty="0" smtClean="0"/>
              <a:t>)</a:t>
            </a:r>
            <a:endParaRPr lang="en-US" sz="2400" dirty="0"/>
          </a:p>
          <a:p>
            <a:pPr marL="0" indent="0">
              <a:buNone/>
            </a:pPr>
            <a:endParaRPr lang="tr-TR" sz="2400" dirty="0"/>
          </a:p>
          <a:p>
            <a:endParaRPr lang="tr-TR" sz="2400" dirty="0"/>
          </a:p>
          <a:p>
            <a:endParaRPr lang="tr-TR" sz="2400" dirty="0"/>
          </a:p>
        </p:txBody>
      </p:sp>
      <p:pic>
        <p:nvPicPr>
          <p:cNvPr id="7" name="Picture 9" descr="http://to-be.spin.cnr.it/images/cost%20logo.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11527" y="2232406"/>
            <a:ext cx="3640504" cy="3422333"/>
          </a:xfrm>
          <a:prstGeom prst="rect">
            <a:avLst/>
          </a:prstGeom>
          <a:noFill/>
          <a:extLst/>
        </p:spPr>
      </p:pic>
    </p:spTree>
    <p:extLst>
      <p:ext uri="{BB962C8B-B14F-4D97-AF65-F5344CB8AC3E}">
        <p14:creationId xmlns:p14="http://schemas.microsoft.com/office/powerpoint/2010/main" val="2632364656"/>
      </p:ext>
    </p:extLst>
  </p:cSld>
  <p:clrMapOvr>
    <a:masterClrMapping/>
  </p:clrMapOvr>
</p:sld>
</file>

<file path=ppt/theme/theme1.xml><?xml version="1.0" encoding="utf-8"?>
<a:theme xmlns:a="http://schemas.openxmlformats.org/drawingml/2006/main" name="Office Theme">
  <a:themeElements>
    <a:clrScheme name="Office Teması">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eması">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Template>Office Theme</Template>
  <TotalTime>11058</TotalTime>
  <Words>2877</Words>
  <Application>Microsoft Office PowerPoint</Application>
  <PresentationFormat>Geniş ekran</PresentationFormat>
  <Paragraphs>256</Paragraphs>
  <Slides>30</Slides>
  <Notes>0</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30</vt:i4>
      </vt:variant>
    </vt:vector>
  </HeadingPairs>
  <TitlesOfParts>
    <vt:vector size="37" baseType="lpstr">
      <vt:lpstr>Arial</vt:lpstr>
      <vt:lpstr>Calibri</vt:lpstr>
      <vt:lpstr>Calibri Light</vt:lpstr>
      <vt:lpstr>Lucida Calligraphy</vt:lpstr>
      <vt:lpstr>Mangal</vt:lpstr>
      <vt:lpstr>Times New Roman</vt:lpstr>
      <vt:lpstr>Office Theme</vt:lpstr>
      <vt:lpstr>Araştırma Geliştirme  Projelerimiz</vt:lpstr>
      <vt:lpstr>Determination of Exposed Dose and Radioactive Source Identity in Radiological Emergency</vt:lpstr>
      <vt:lpstr>ESSnuSB- European Spallation Source Neutrino Superbeam</vt:lpstr>
      <vt:lpstr>KALKINMA BAKANLIĞI – TAEK CERN PROJESİ</vt:lpstr>
      <vt:lpstr>Enhancement of engineering skills of students of all levels for application of evidence based sustainable renewable energy solutions in the built environment – SKYBELT </vt:lpstr>
      <vt:lpstr>Biofarm</vt:lpstr>
      <vt:lpstr>Mülteci Barınaklarında Yenilenebilir Enerji Ve Gizli Isı Depolama Iile Isıtma ve Soğutma İhtiyacının Azaltılması - Green Refuge </vt:lpstr>
      <vt:lpstr>Network for Equilibria and Chemical Thermodynamics Advanced Research - NECTAR</vt:lpstr>
      <vt:lpstr>Toward Oxide-based Electronics (TO-BE)</vt:lpstr>
      <vt:lpstr>Combining forces for a novel European facility for neutrino-antineutrino symmetry-violation discovery (EuroNuNet)</vt:lpstr>
      <vt:lpstr>Vector Boson Scattering Coordination and Action Network</vt:lpstr>
      <vt:lpstr>Hooking Together European Research in ALD (HERALD)</vt:lpstr>
      <vt:lpstr>Multiscalesolar – Multiscale In Modeling And Validation For Solar Photovoltaics</vt:lpstr>
      <vt:lpstr>Multi-functional Nano-carbon Composite Materials Network (MULTICOMP)</vt:lpstr>
      <vt:lpstr>Stem Cells Of Marine/Aquatic Invertebrates: From Basic Research To Innovative Applications </vt:lpstr>
      <vt:lpstr>Saf-projektif Modüllerin Projektifliğinin İncelenmesi</vt:lpstr>
      <vt:lpstr>İnjektif ve Projektif Modüllerin Diametrik Karşıtlarının Öz Sınıflar Yardımıyla İncelenmesi</vt:lpstr>
      <vt:lpstr>Süperkritik Depozisyon Yöntemi İle Katı Destekli Paladyum Hidrür Nano Tanecik Hazırlanması; Katalitik, Manyetik, Elektronik ve Hidrojen Depolama Özelliklerinin İncelenmesi</vt:lpstr>
      <vt:lpstr>Kiral Binaftil İskeleti İçeren Fosfin Ligandları ile Kararlılaştırılmış Paladyum Nanopartiküllerin Hazırlanması, Süperkritik Karbondioksit (ScCO2) ve Organik Çözücü Ortamında Asimetrik Suzuki ve Asimetrik Heck C-C Eşleşme Reaksiyonlarında Katalitik Etkinliklerinin Araştırılması</vt:lpstr>
      <vt:lpstr>Mavi kil ve antimikrobiyal bitki ekstraktı içeren mikrokapsül sentezi ve tekstilde uygulamalar</vt:lpstr>
      <vt:lpstr>EPS Boncuklarin Çevreci Malzeme İle Kaplanarak Yanmazlik Özelliklerinin Geliştirilmesi</vt:lpstr>
      <vt:lpstr>Atık Sudan Manyetik Nano Partikül (MNP) Kullanarak Ağır Metal Giderimi </vt:lpstr>
      <vt:lpstr>Kimyasal Madde Üretim Teknolojileri Merkezi Kimya Vadisi Projesi</vt:lpstr>
      <vt:lpstr>Zn Kaplamalı Çelik Sac Üzerine Uygulanacak Korozyon Direnci Ve Şekil Alabilirlik Özellikleri Yüksek Polimerik Kaplama Geliştirilmesi </vt:lpstr>
      <vt:lpstr>Sürekli Galvanizli Çeliklerde Kenar Kesim Bölgelerinin Korunması İçin Alternatif Kaplama Bileşimi Geliştirilmesi </vt:lpstr>
      <vt:lpstr>Uçak Akülerinde Kullanılan Ni-Cd Piller İçin Elektrot Üretimi</vt:lpstr>
      <vt:lpstr>Anadolu’da At Arkeogenomiği ve Popülasyon Demografileri</vt:lpstr>
      <vt:lpstr>PowerPoint Sunusu</vt:lpstr>
      <vt:lpstr>Aşırı Parlak X-Işın Kaynaklarının Optik ve Kırmızıöte Bölgede Yıldız Kümeleri Ve Yıldız Oluşum Bölgeleri ile İlişkilerinin Araştırılması</vt:lpstr>
      <vt:lpstr>Yerel Küme Ötesi Galaksilerde Sıkı Yıldız Kümeleri  Ve X-Işın Çiftleri Arasındaki Etkileşimin Doğası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Proje</dc:creator>
  <cp:lastModifiedBy>atölye</cp:lastModifiedBy>
  <cp:revision>89</cp:revision>
  <dcterms:created xsi:type="dcterms:W3CDTF">2019-11-11T14:51:56Z</dcterms:created>
  <dcterms:modified xsi:type="dcterms:W3CDTF">2020-09-25T11:58:13Z</dcterms:modified>
</cp:coreProperties>
</file>