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3" r:id="rId2"/>
    <p:sldId id="307" r:id="rId3"/>
    <p:sldId id="294" r:id="rId4"/>
    <p:sldId id="296" r:id="rId5"/>
    <p:sldId id="297" r:id="rId6"/>
    <p:sldId id="333" r:id="rId7"/>
    <p:sldId id="295" r:id="rId8"/>
    <p:sldId id="306" r:id="rId9"/>
    <p:sldId id="308" r:id="rId10"/>
    <p:sldId id="305" r:id="rId11"/>
    <p:sldId id="301" r:id="rId12"/>
    <p:sldId id="303" r:id="rId13"/>
    <p:sldId id="302" r:id="rId14"/>
    <p:sldId id="304" r:id="rId15"/>
    <p:sldId id="300" r:id="rId16"/>
    <p:sldId id="334" r:id="rId17"/>
    <p:sldId id="335" r:id="rId18"/>
    <p:sldId id="309" r:id="rId19"/>
    <p:sldId id="311" r:id="rId20"/>
    <p:sldId id="310" r:id="rId21"/>
    <p:sldId id="315" r:id="rId22"/>
    <p:sldId id="316" r:id="rId23"/>
    <p:sldId id="317" r:id="rId24"/>
    <p:sldId id="299" r:id="rId25"/>
    <p:sldId id="337" r:id="rId26"/>
    <p:sldId id="336" r:id="rId27"/>
    <p:sldId id="318" r:id="rId28"/>
    <p:sldId id="314" r:id="rId29"/>
    <p:sldId id="313" r:id="rId30"/>
    <p:sldId id="312" r:id="rId31"/>
    <p:sldId id="325" r:id="rId3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3" autoAdjust="0"/>
    <p:restoredTop sz="94714" autoAdjust="0"/>
  </p:normalViewPr>
  <p:slideViewPr>
    <p:cSldViewPr>
      <p:cViewPr varScale="1">
        <p:scale>
          <a:sx n="88" d="100"/>
          <a:sy n="88" d="100"/>
        </p:scale>
        <p:origin x="-131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F460CE1-2E83-4180-8023-63B31A83DB3A}" type="datetimeFigureOut">
              <a:rPr lang="tr-TR"/>
              <a:pPr>
                <a:defRPr/>
              </a:pPr>
              <a:t>31.05.2023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4634391-E5C7-46B2-BED4-6502EDCCFB8C}" type="slidenum">
              <a:rPr lang="tr-TR"/>
              <a:pPr>
                <a:defRPr/>
              </a:pPr>
              <a:t>‹#›</a:t>
            </a:fld>
            <a:endParaRPr lang="tr-TR"/>
          </a:p>
        </p:txBody>
      </p:sp>
    </p:spTree>
    <p:extLst>
      <p:ext uri="{BB962C8B-B14F-4D97-AF65-F5344CB8AC3E}">
        <p14:creationId xmlns:p14="http://schemas.microsoft.com/office/powerpoint/2010/main" val="16370738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1</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10</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11</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12</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13</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14</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15</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16</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17</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18</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19</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2</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20</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21</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22</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23</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24</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25</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26</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27</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28</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29</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3</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30</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31</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4</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5</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6</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7</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8</a:t>
            </a:fld>
            <a:endParaRPr lang="tr-TR" smtClean="0"/>
          </a:p>
        </p:txBody>
      </p:sp>
    </p:spTree>
    <p:extLst>
      <p:ext uri="{BB962C8B-B14F-4D97-AF65-F5344CB8AC3E}">
        <p14:creationId xmlns:p14="http://schemas.microsoft.com/office/powerpoint/2010/main" val="3997936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ACCDE-159A-40B8-A73B-A87B7A1B8877}" type="slidenum">
              <a:rPr lang="tr-TR" smtClean="0"/>
              <a:pPr/>
              <a:t>9</a:t>
            </a:fld>
            <a:endParaRPr lang="tr-TR" smtClean="0"/>
          </a:p>
        </p:txBody>
      </p:sp>
    </p:spTree>
    <p:extLst>
      <p:ext uri="{BB962C8B-B14F-4D97-AF65-F5344CB8AC3E}">
        <p14:creationId xmlns:p14="http://schemas.microsoft.com/office/powerpoint/2010/main" val="3997936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0BCF37D2-0D0E-4C36-8DC5-04526B82524E}" type="datetime1">
              <a:rPr lang="tr-TR"/>
              <a:pPr>
                <a:defRPr/>
              </a:pPr>
              <a:t>31.05.2023</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Pisagor Felsefesi</a:t>
            </a:r>
          </a:p>
        </p:txBody>
      </p:sp>
      <p:sp>
        <p:nvSpPr>
          <p:cNvPr id="6" name="5 Slayt Numarası Yer Tutucusu"/>
          <p:cNvSpPr>
            <a:spLocks noGrp="1"/>
          </p:cNvSpPr>
          <p:nvPr>
            <p:ph type="sldNum" sz="quarter" idx="12"/>
          </p:nvPr>
        </p:nvSpPr>
        <p:spPr/>
        <p:txBody>
          <a:bodyPr/>
          <a:lstStyle>
            <a:lvl1pPr>
              <a:defRPr/>
            </a:lvl1pPr>
          </a:lstStyle>
          <a:p>
            <a:pPr>
              <a:defRPr/>
            </a:pPr>
            <a:fld id="{3BF1D810-400E-4E23-9CE7-BF942562E845}"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87E75DE-3309-436B-BBD0-8CCCA1666590}" type="datetime1">
              <a:rPr lang="tr-TR"/>
              <a:pPr>
                <a:defRPr/>
              </a:pPr>
              <a:t>31.05.2023</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Pisagor Felsefesi</a:t>
            </a:r>
          </a:p>
        </p:txBody>
      </p:sp>
      <p:sp>
        <p:nvSpPr>
          <p:cNvPr id="6" name="5 Slayt Numarası Yer Tutucusu"/>
          <p:cNvSpPr>
            <a:spLocks noGrp="1"/>
          </p:cNvSpPr>
          <p:nvPr>
            <p:ph type="sldNum" sz="quarter" idx="12"/>
          </p:nvPr>
        </p:nvSpPr>
        <p:spPr/>
        <p:txBody>
          <a:bodyPr/>
          <a:lstStyle>
            <a:lvl1pPr>
              <a:defRPr/>
            </a:lvl1pPr>
          </a:lstStyle>
          <a:p>
            <a:pPr>
              <a:defRPr/>
            </a:pPr>
            <a:fld id="{3AC8D248-A50C-4D73-B046-13C3F6B51ADF}"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7A354C7B-01F3-4F12-8DAE-C6F4D8E1FA57}" type="datetime1">
              <a:rPr lang="tr-TR"/>
              <a:pPr>
                <a:defRPr/>
              </a:pPr>
              <a:t>31.05.2023</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Pisagor Felsefesi</a:t>
            </a:r>
          </a:p>
        </p:txBody>
      </p:sp>
      <p:sp>
        <p:nvSpPr>
          <p:cNvPr id="6" name="5 Slayt Numarası Yer Tutucusu"/>
          <p:cNvSpPr>
            <a:spLocks noGrp="1"/>
          </p:cNvSpPr>
          <p:nvPr>
            <p:ph type="sldNum" sz="quarter" idx="12"/>
          </p:nvPr>
        </p:nvSpPr>
        <p:spPr/>
        <p:txBody>
          <a:bodyPr/>
          <a:lstStyle>
            <a:lvl1pPr>
              <a:defRPr/>
            </a:lvl1pPr>
          </a:lstStyle>
          <a:p>
            <a:pPr>
              <a:defRPr/>
            </a:pPr>
            <a:fld id="{46F4A0BC-ECF5-46BD-A656-57CA2AC5B104}"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14675C1-5C41-4813-8AF7-2C8247D794BA}" type="datetime1">
              <a:rPr lang="tr-TR"/>
              <a:pPr>
                <a:defRPr/>
              </a:pPr>
              <a:t>31.05.2023</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Pisagor Felsefesi</a:t>
            </a:r>
          </a:p>
        </p:txBody>
      </p:sp>
      <p:sp>
        <p:nvSpPr>
          <p:cNvPr id="6" name="5 Slayt Numarası Yer Tutucusu"/>
          <p:cNvSpPr>
            <a:spLocks noGrp="1"/>
          </p:cNvSpPr>
          <p:nvPr>
            <p:ph type="sldNum" sz="quarter" idx="12"/>
          </p:nvPr>
        </p:nvSpPr>
        <p:spPr/>
        <p:txBody>
          <a:bodyPr/>
          <a:lstStyle>
            <a:lvl1pPr>
              <a:defRPr/>
            </a:lvl1pPr>
          </a:lstStyle>
          <a:p>
            <a:pPr>
              <a:defRPr/>
            </a:pPr>
            <a:fld id="{1E3FB96D-98CC-4617-AD26-66F9EA3F6400}"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00509128-2129-4FC1-A445-E7ED64182C91}" type="datetime1">
              <a:rPr lang="tr-TR"/>
              <a:pPr>
                <a:defRPr/>
              </a:pPr>
              <a:t>31.05.2023</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Pisagor Felsefesi</a:t>
            </a:r>
          </a:p>
        </p:txBody>
      </p:sp>
      <p:sp>
        <p:nvSpPr>
          <p:cNvPr id="6" name="5 Slayt Numarası Yer Tutucusu"/>
          <p:cNvSpPr>
            <a:spLocks noGrp="1"/>
          </p:cNvSpPr>
          <p:nvPr>
            <p:ph type="sldNum" sz="quarter" idx="12"/>
          </p:nvPr>
        </p:nvSpPr>
        <p:spPr/>
        <p:txBody>
          <a:bodyPr/>
          <a:lstStyle>
            <a:lvl1pPr>
              <a:defRPr/>
            </a:lvl1pPr>
          </a:lstStyle>
          <a:p>
            <a:pPr>
              <a:defRPr/>
            </a:pPr>
            <a:fld id="{CACD757F-B666-434A-9C0D-B40625EBD01C}"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AF98DDFC-4A14-42F9-B5B4-C47698E02A14}" type="datetime1">
              <a:rPr lang="tr-TR"/>
              <a:pPr>
                <a:defRPr/>
              </a:pPr>
              <a:t>31.05.2023</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a:t>Pisagor Felsefesi</a:t>
            </a:r>
          </a:p>
        </p:txBody>
      </p:sp>
      <p:sp>
        <p:nvSpPr>
          <p:cNvPr id="7" name="5 Slayt Numarası Yer Tutucusu"/>
          <p:cNvSpPr>
            <a:spLocks noGrp="1"/>
          </p:cNvSpPr>
          <p:nvPr>
            <p:ph type="sldNum" sz="quarter" idx="12"/>
          </p:nvPr>
        </p:nvSpPr>
        <p:spPr/>
        <p:txBody>
          <a:bodyPr/>
          <a:lstStyle>
            <a:lvl1pPr>
              <a:defRPr/>
            </a:lvl1pPr>
          </a:lstStyle>
          <a:p>
            <a:pPr>
              <a:defRPr/>
            </a:pPr>
            <a:fld id="{35F50582-CD54-4F6C-94A2-5B74E3DADCF7}"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9D203573-8669-4126-9AAE-7B3F4A3299BB}" type="datetime1">
              <a:rPr lang="tr-TR"/>
              <a:pPr>
                <a:defRPr/>
              </a:pPr>
              <a:t>31.05.2023</a:t>
            </a:fld>
            <a:endParaRPr lang="tr-TR"/>
          </a:p>
        </p:txBody>
      </p:sp>
      <p:sp>
        <p:nvSpPr>
          <p:cNvPr id="8" name="4 Altbilgi Yer Tutucusu"/>
          <p:cNvSpPr>
            <a:spLocks noGrp="1"/>
          </p:cNvSpPr>
          <p:nvPr>
            <p:ph type="ftr" sz="quarter" idx="11"/>
          </p:nvPr>
        </p:nvSpPr>
        <p:spPr/>
        <p:txBody>
          <a:bodyPr/>
          <a:lstStyle>
            <a:lvl1pPr>
              <a:defRPr/>
            </a:lvl1pPr>
          </a:lstStyle>
          <a:p>
            <a:pPr>
              <a:defRPr/>
            </a:pPr>
            <a:r>
              <a:rPr lang="tr-TR"/>
              <a:t>Pisagor Felsefesi</a:t>
            </a:r>
          </a:p>
        </p:txBody>
      </p:sp>
      <p:sp>
        <p:nvSpPr>
          <p:cNvPr id="9" name="5 Slayt Numarası Yer Tutucusu"/>
          <p:cNvSpPr>
            <a:spLocks noGrp="1"/>
          </p:cNvSpPr>
          <p:nvPr>
            <p:ph type="sldNum" sz="quarter" idx="12"/>
          </p:nvPr>
        </p:nvSpPr>
        <p:spPr/>
        <p:txBody>
          <a:bodyPr/>
          <a:lstStyle>
            <a:lvl1pPr>
              <a:defRPr/>
            </a:lvl1pPr>
          </a:lstStyle>
          <a:p>
            <a:pPr>
              <a:defRPr/>
            </a:pPr>
            <a:fld id="{C3CF406D-0019-445B-9030-9EA11EE242DB}"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A0C5AEB9-5004-423A-AC3A-32E6C9C4367A}" type="datetime1">
              <a:rPr lang="tr-TR"/>
              <a:pPr>
                <a:defRPr/>
              </a:pPr>
              <a:t>31.05.2023</a:t>
            </a:fld>
            <a:endParaRPr lang="tr-TR"/>
          </a:p>
        </p:txBody>
      </p:sp>
      <p:sp>
        <p:nvSpPr>
          <p:cNvPr id="4" name="4 Altbilgi Yer Tutucusu"/>
          <p:cNvSpPr>
            <a:spLocks noGrp="1"/>
          </p:cNvSpPr>
          <p:nvPr>
            <p:ph type="ftr" sz="quarter" idx="11"/>
          </p:nvPr>
        </p:nvSpPr>
        <p:spPr/>
        <p:txBody>
          <a:bodyPr/>
          <a:lstStyle>
            <a:lvl1pPr>
              <a:defRPr/>
            </a:lvl1pPr>
          </a:lstStyle>
          <a:p>
            <a:pPr>
              <a:defRPr/>
            </a:pPr>
            <a:r>
              <a:rPr lang="tr-TR"/>
              <a:t>Pisagor Felsefesi</a:t>
            </a:r>
          </a:p>
        </p:txBody>
      </p:sp>
      <p:sp>
        <p:nvSpPr>
          <p:cNvPr id="5" name="5 Slayt Numarası Yer Tutucusu"/>
          <p:cNvSpPr>
            <a:spLocks noGrp="1"/>
          </p:cNvSpPr>
          <p:nvPr>
            <p:ph type="sldNum" sz="quarter" idx="12"/>
          </p:nvPr>
        </p:nvSpPr>
        <p:spPr/>
        <p:txBody>
          <a:bodyPr/>
          <a:lstStyle>
            <a:lvl1pPr>
              <a:defRPr/>
            </a:lvl1pPr>
          </a:lstStyle>
          <a:p>
            <a:pPr>
              <a:defRPr/>
            </a:pPr>
            <a:fld id="{C4CA2ADA-8A93-47D7-A260-A4DD9451815D}"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33959072-D32A-4C52-8D03-8B6F7ADFA0FD}" type="datetime1">
              <a:rPr lang="tr-TR"/>
              <a:pPr>
                <a:defRPr/>
              </a:pPr>
              <a:t>31.05.2023</a:t>
            </a:fld>
            <a:endParaRPr lang="tr-TR"/>
          </a:p>
        </p:txBody>
      </p:sp>
      <p:sp>
        <p:nvSpPr>
          <p:cNvPr id="3" name="4 Altbilgi Yer Tutucusu"/>
          <p:cNvSpPr>
            <a:spLocks noGrp="1"/>
          </p:cNvSpPr>
          <p:nvPr>
            <p:ph type="ftr" sz="quarter" idx="11"/>
          </p:nvPr>
        </p:nvSpPr>
        <p:spPr/>
        <p:txBody>
          <a:bodyPr/>
          <a:lstStyle>
            <a:lvl1pPr>
              <a:defRPr/>
            </a:lvl1pPr>
          </a:lstStyle>
          <a:p>
            <a:pPr>
              <a:defRPr/>
            </a:pPr>
            <a:r>
              <a:rPr lang="tr-TR"/>
              <a:t>Pisagor Felsefesi</a:t>
            </a:r>
          </a:p>
        </p:txBody>
      </p:sp>
      <p:sp>
        <p:nvSpPr>
          <p:cNvPr id="4" name="5 Slayt Numarası Yer Tutucusu"/>
          <p:cNvSpPr>
            <a:spLocks noGrp="1"/>
          </p:cNvSpPr>
          <p:nvPr>
            <p:ph type="sldNum" sz="quarter" idx="12"/>
          </p:nvPr>
        </p:nvSpPr>
        <p:spPr/>
        <p:txBody>
          <a:bodyPr/>
          <a:lstStyle>
            <a:lvl1pPr>
              <a:defRPr/>
            </a:lvl1pPr>
          </a:lstStyle>
          <a:p>
            <a:pPr>
              <a:defRPr/>
            </a:pPr>
            <a:fld id="{9604D70E-58C6-4191-8C3E-73836046D5A2}"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EA49E47-9D11-4EFF-963C-3E89FF148276}" type="datetime1">
              <a:rPr lang="tr-TR"/>
              <a:pPr>
                <a:defRPr/>
              </a:pPr>
              <a:t>31.05.2023</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a:t>Pisagor Felsefesi</a:t>
            </a:r>
          </a:p>
        </p:txBody>
      </p:sp>
      <p:sp>
        <p:nvSpPr>
          <p:cNvPr id="7" name="5 Slayt Numarası Yer Tutucusu"/>
          <p:cNvSpPr>
            <a:spLocks noGrp="1"/>
          </p:cNvSpPr>
          <p:nvPr>
            <p:ph type="sldNum" sz="quarter" idx="12"/>
          </p:nvPr>
        </p:nvSpPr>
        <p:spPr/>
        <p:txBody>
          <a:bodyPr/>
          <a:lstStyle>
            <a:lvl1pPr>
              <a:defRPr/>
            </a:lvl1pPr>
          </a:lstStyle>
          <a:p>
            <a:pPr>
              <a:defRPr/>
            </a:pPr>
            <a:fld id="{891F201F-8F39-464B-8CFB-BA1AE1DA2434}"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4303F3F-8851-43AC-8110-834708E96700}" type="datetime1">
              <a:rPr lang="tr-TR"/>
              <a:pPr>
                <a:defRPr/>
              </a:pPr>
              <a:t>31.05.2023</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a:t>Pisagor Felsefesi</a:t>
            </a:r>
          </a:p>
        </p:txBody>
      </p:sp>
      <p:sp>
        <p:nvSpPr>
          <p:cNvPr id="7" name="5 Slayt Numarası Yer Tutucusu"/>
          <p:cNvSpPr>
            <a:spLocks noGrp="1"/>
          </p:cNvSpPr>
          <p:nvPr>
            <p:ph type="sldNum" sz="quarter" idx="12"/>
          </p:nvPr>
        </p:nvSpPr>
        <p:spPr/>
        <p:txBody>
          <a:bodyPr/>
          <a:lstStyle>
            <a:lvl1pPr>
              <a:defRPr/>
            </a:lvl1pPr>
          </a:lstStyle>
          <a:p>
            <a:pPr>
              <a:defRPr/>
            </a:pPr>
            <a:fld id="{742E45EC-C24A-49EA-B504-BACBC3036D35}"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D94E46A-8040-409A-BE69-AA2EC6F62A80}" type="datetime1">
              <a:rPr lang="tr-TR"/>
              <a:pPr>
                <a:defRPr/>
              </a:pPr>
              <a:t>31.05.2023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tr-TR"/>
              <a:t>Pisagor Felsefesi</a:t>
            </a: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B015DDF-5B68-4B33-B90B-4A0D91CEC39B}"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Schoolbook" pitchFamily="18" charset="0"/>
        </a:defRPr>
      </a:lvl2pPr>
      <a:lvl3pPr algn="ctr" rtl="0" eaLnBrk="0" fontAlgn="base" hangingPunct="0">
        <a:spcBef>
          <a:spcPct val="0"/>
        </a:spcBef>
        <a:spcAft>
          <a:spcPct val="0"/>
        </a:spcAft>
        <a:defRPr sz="4400">
          <a:solidFill>
            <a:schemeClr val="tx1"/>
          </a:solidFill>
          <a:latin typeface="Century Schoolbook" pitchFamily="18" charset="0"/>
        </a:defRPr>
      </a:lvl3pPr>
      <a:lvl4pPr algn="ctr" rtl="0" eaLnBrk="0" fontAlgn="base" hangingPunct="0">
        <a:spcBef>
          <a:spcPct val="0"/>
        </a:spcBef>
        <a:spcAft>
          <a:spcPct val="0"/>
        </a:spcAft>
        <a:defRPr sz="4400">
          <a:solidFill>
            <a:schemeClr val="tx1"/>
          </a:solidFill>
          <a:latin typeface="Century Schoolbook" pitchFamily="18" charset="0"/>
        </a:defRPr>
      </a:lvl4pPr>
      <a:lvl5pPr algn="ctr" rtl="0" eaLnBrk="0" fontAlgn="base" hangingPunct="0">
        <a:spcBef>
          <a:spcPct val="0"/>
        </a:spcBef>
        <a:spcAft>
          <a:spcPct val="0"/>
        </a:spcAft>
        <a:defRPr sz="4400">
          <a:solidFill>
            <a:schemeClr val="tx1"/>
          </a:solidFill>
          <a:latin typeface="Century Schoolbook" pitchFamily="18" charset="0"/>
        </a:defRPr>
      </a:lvl5pPr>
      <a:lvl6pPr marL="457200" algn="ctr" rtl="0" fontAlgn="base">
        <a:spcBef>
          <a:spcPct val="0"/>
        </a:spcBef>
        <a:spcAft>
          <a:spcPct val="0"/>
        </a:spcAft>
        <a:defRPr sz="4400">
          <a:solidFill>
            <a:schemeClr val="tx1"/>
          </a:solidFill>
          <a:latin typeface="Century Schoolbook" pitchFamily="18" charset="0"/>
        </a:defRPr>
      </a:lvl6pPr>
      <a:lvl7pPr marL="914400" algn="ctr" rtl="0" fontAlgn="base">
        <a:spcBef>
          <a:spcPct val="0"/>
        </a:spcBef>
        <a:spcAft>
          <a:spcPct val="0"/>
        </a:spcAft>
        <a:defRPr sz="4400">
          <a:solidFill>
            <a:schemeClr val="tx1"/>
          </a:solidFill>
          <a:latin typeface="Century Schoolbook" pitchFamily="18" charset="0"/>
        </a:defRPr>
      </a:lvl7pPr>
      <a:lvl8pPr marL="1371600" algn="ctr" rtl="0" fontAlgn="base">
        <a:spcBef>
          <a:spcPct val="0"/>
        </a:spcBef>
        <a:spcAft>
          <a:spcPct val="0"/>
        </a:spcAft>
        <a:defRPr sz="4400">
          <a:solidFill>
            <a:schemeClr val="tx1"/>
          </a:solidFill>
          <a:latin typeface="Century Schoolbook" pitchFamily="18" charset="0"/>
        </a:defRPr>
      </a:lvl8pPr>
      <a:lvl9pPr marL="1828800" algn="ctr" rtl="0" fontAlgn="base">
        <a:spcBef>
          <a:spcPct val="0"/>
        </a:spcBef>
        <a:spcAft>
          <a:spcPct val="0"/>
        </a:spcAft>
        <a:defRPr sz="4400">
          <a:solidFill>
            <a:schemeClr val="tx1"/>
          </a:solidFill>
          <a:latin typeface="Century Schoolbook"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68313" y="1052513"/>
            <a:ext cx="8229600" cy="863600"/>
          </a:xfrm>
        </p:spPr>
        <p:txBody>
          <a:bodyPr/>
          <a:lstStyle/>
          <a:p>
            <a:pPr eaLnBrk="1" hangingPunct="1"/>
            <a:r>
              <a:rPr lang="tr-TR" sz="4000" b="1" dirty="0" smtClean="0"/>
              <a:t>Matematik Bölümü</a:t>
            </a:r>
            <a:br>
              <a:rPr lang="tr-TR" sz="4000" b="1" dirty="0" smtClean="0"/>
            </a:br>
            <a:endParaRPr lang="tr-TR" sz="4000" b="1" dirty="0" smtClean="0"/>
          </a:p>
        </p:txBody>
      </p:sp>
      <p:sp>
        <p:nvSpPr>
          <p:cNvPr id="14338" name="Rectangle 3"/>
          <p:cNvSpPr>
            <a:spLocks noGrp="1" noChangeArrowheads="1"/>
          </p:cNvSpPr>
          <p:nvPr>
            <p:ph type="body" idx="1"/>
          </p:nvPr>
        </p:nvSpPr>
        <p:spPr>
          <a:xfrm>
            <a:off x="2483744" y="5373216"/>
            <a:ext cx="4248150" cy="648469"/>
          </a:xfrm>
        </p:spPr>
        <p:txBody>
          <a:bodyPr/>
          <a:lstStyle/>
          <a:p>
            <a:pPr marL="0" indent="0" algn="ctr">
              <a:lnSpc>
                <a:spcPct val="80000"/>
              </a:lnSpc>
              <a:buNone/>
            </a:pPr>
            <a:endParaRPr lang="tr-TR" sz="2400" b="1" dirty="0" smtClean="0">
              <a:latin typeface="Arial" pitchFamily="34" charset="0"/>
              <a:cs typeface="Arial" pitchFamily="34" charset="0"/>
            </a:endParaRPr>
          </a:p>
        </p:txBody>
      </p:sp>
      <p:sp>
        <p:nvSpPr>
          <p:cNvPr id="14339" name="Rectangle 4"/>
          <p:cNvSpPr>
            <a:spLocks noChangeArrowheads="1"/>
          </p:cNvSpPr>
          <p:nvPr/>
        </p:nvSpPr>
        <p:spPr bwMode="auto">
          <a:xfrm>
            <a:off x="611189" y="620688"/>
            <a:ext cx="7993260" cy="1080120"/>
          </a:xfrm>
          <a:prstGeom prst="rect">
            <a:avLst/>
          </a:prstGeom>
          <a:noFill/>
          <a:ln w="114300" cmpd="tri">
            <a:solidFill>
              <a:srgbClr val="333300"/>
            </a:solidFill>
            <a:miter lim="800000"/>
            <a:headEnd/>
            <a:tailEnd/>
          </a:ln>
        </p:spPr>
        <p:txBody>
          <a:bodyPr wrap="none" anchor="ctr"/>
          <a:lstStyle/>
          <a:p>
            <a:endParaRPr lang="tr-TR"/>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1</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302" y="2619182"/>
            <a:ext cx="2029982" cy="2035781"/>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744" y="2538019"/>
            <a:ext cx="2092211" cy="2085237"/>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4338">
                                            <p:txEl>
                                              <p:pRg st="0" end="0"/>
                                            </p:txEl>
                                          </p:spTgt>
                                        </p:tgtEl>
                                        <p:attrNameLst>
                                          <p:attrName>style.visibility</p:attrName>
                                        </p:attrNameLst>
                                      </p:cBhvr>
                                      <p:to>
                                        <p:strVal val="visible"/>
                                      </p:to>
                                    </p:set>
                                    <p:animEffect transition="in" filter="fade">
                                      <p:cBhvr>
                                        <p:cTn id="17" dur="1000"/>
                                        <p:tgtEl>
                                          <p:spTgt spid="14338">
                                            <p:txEl>
                                              <p:pRg st="0" end="0"/>
                                            </p:txEl>
                                          </p:spTgt>
                                        </p:tgtEl>
                                      </p:cBhvr>
                                    </p:animEffect>
                                    <p:anim calcmode="lin" valueType="num">
                                      <p:cBhvr>
                                        <p:cTn id="18" dur="10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433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93019" y="59971"/>
            <a:ext cx="8229600" cy="863600"/>
          </a:xfrm>
        </p:spPr>
        <p:txBody>
          <a:bodyPr/>
          <a:lstStyle/>
          <a:p>
            <a:r>
              <a:rPr lang="tr-TR" sz="1600" b="1" dirty="0" smtClean="0"/>
              <a:t>2021-2022 Bahar </a:t>
            </a:r>
            <a:r>
              <a:rPr lang="tr-TR" sz="1600" b="1" dirty="0"/>
              <a:t>Dönemi Matematik Bölümü Öğretim Üyelerinin Verdiği </a:t>
            </a:r>
            <a:r>
              <a:rPr lang="tr-TR" sz="1600" dirty="0"/>
              <a:t/>
            </a:r>
            <a:br>
              <a:rPr lang="tr-TR" sz="1600" dirty="0"/>
            </a:br>
            <a:r>
              <a:rPr lang="tr-TR" sz="1600" b="1" dirty="0"/>
              <a:t>Temel Bilimler Dersleri </a:t>
            </a:r>
            <a:endParaRPr lang="tr-TR" sz="1600" dirty="0"/>
          </a:p>
        </p:txBody>
      </p:sp>
      <p:sp>
        <p:nvSpPr>
          <p:cNvPr id="14339" name="Rectangle 4"/>
          <p:cNvSpPr>
            <a:spLocks noChangeArrowheads="1"/>
          </p:cNvSpPr>
          <p:nvPr/>
        </p:nvSpPr>
        <p:spPr bwMode="auto">
          <a:xfrm>
            <a:off x="612368" y="116632"/>
            <a:ext cx="7993260" cy="720080"/>
          </a:xfrm>
          <a:prstGeom prst="rect">
            <a:avLst/>
          </a:prstGeom>
          <a:noFill/>
          <a:ln w="114300" cmpd="tri">
            <a:solidFill>
              <a:srgbClr val="333300"/>
            </a:solidFill>
            <a:miter lim="800000"/>
            <a:headEnd/>
            <a:tailEnd/>
          </a:ln>
        </p:spPr>
        <p:txBody>
          <a:bodyPr wrap="none" anchor="ctr"/>
          <a:lstStyle/>
          <a:p>
            <a:endParaRPr lang="tr-TR"/>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10</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graphicFrame>
        <p:nvGraphicFramePr>
          <p:cNvPr id="2" name="Tablo 1"/>
          <p:cNvGraphicFramePr>
            <a:graphicFrameLocks noGrp="1"/>
          </p:cNvGraphicFramePr>
          <p:nvPr>
            <p:extLst>
              <p:ext uri="{D42A27DB-BD31-4B8C-83A1-F6EECF244321}">
                <p14:modId xmlns:p14="http://schemas.microsoft.com/office/powerpoint/2010/main" val="820497405"/>
              </p:ext>
            </p:extLst>
          </p:nvPr>
        </p:nvGraphicFramePr>
        <p:xfrm>
          <a:off x="612370" y="1052735"/>
          <a:ext cx="8208100" cy="4258818"/>
        </p:xfrm>
        <a:graphic>
          <a:graphicData uri="http://schemas.openxmlformats.org/drawingml/2006/table">
            <a:tbl>
              <a:tblPr firstRow="1" firstCol="1" bandRow="1"/>
              <a:tblGrid>
                <a:gridCol w="845813"/>
                <a:gridCol w="2314118"/>
                <a:gridCol w="736005"/>
                <a:gridCol w="526036"/>
                <a:gridCol w="736005"/>
                <a:gridCol w="736005"/>
                <a:gridCol w="2314118"/>
              </a:tblGrid>
              <a:tr h="225612">
                <a:tc>
                  <a:txBody>
                    <a:bodyPr/>
                    <a:lstStyle/>
                    <a:p>
                      <a:pPr>
                        <a:lnSpc>
                          <a:spcPct val="115000"/>
                        </a:lnSpc>
                        <a:spcAft>
                          <a:spcPts val="0"/>
                        </a:spcAft>
                      </a:pPr>
                      <a:r>
                        <a:rPr lang="tr-TR" sz="900" b="1" dirty="0">
                          <a:effectLst/>
                          <a:latin typeface="Arial" pitchFamily="34" charset="0"/>
                          <a:ea typeface="Times New Roman"/>
                          <a:cs typeface="Arial" pitchFamily="34" charset="0"/>
                        </a:rPr>
                        <a:t>Dersin Kodu</a:t>
                      </a:r>
                      <a:endParaRPr lang="tr-TR" sz="900" dirty="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Dersin Adı-</a:t>
                      </a:r>
                      <a:endParaRPr lang="tr-TR" sz="900">
                        <a:effectLst/>
                        <a:latin typeface="Arial" pitchFamily="34" charset="0"/>
                        <a:ea typeface="Calibri"/>
                        <a:cs typeface="Arial" pitchFamily="34" charset="0"/>
                      </a:endParaRPr>
                    </a:p>
                    <a:p>
                      <a:pPr>
                        <a:lnSpc>
                          <a:spcPct val="115000"/>
                        </a:lnSpc>
                        <a:spcAft>
                          <a:spcPts val="0"/>
                        </a:spcAft>
                      </a:pPr>
                      <a:r>
                        <a:rPr lang="tr-TR" sz="900" b="1">
                          <a:effectLst/>
                          <a:latin typeface="Arial" pitchFamily="34" charset="0"/>
                          <a:ea typeface="Times New Roman"/>
                          <a:cs typeface="Arial" pitchFamily="34" charset="0"/>
                        </a:rPr>
                        <a:t>(Bölümü- (Eğitim Dili) 1./2.Öğretim)</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Teorik Uygulama</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AKTS</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Zorunlu</a:t>
                      </a:r>
                      <a:endParaRPr lang="tr-TR" sz="900">
                        <a:effectLst/>
                        <a:latin typeface="Arial" pitchFamily="34" charset="0"/>
                        <a:ea typeface="Calibri"/>
                        <a:cs typeface="Arial" pitchFamily="34" charset="0"/>
                      </a:endParaRPr>
                    </a:p>
                    <a:p>
                      <a:pPr>
                        <a:lnSpc>
                          <a:spcPct val="115000"/>
                        </a:lnSpc>
                        <a:spcAft>
                          <a:spcPts val="0"/>
                        </a:spcAft>
                      </a:pPr>
                      <a:r>
                        <a:rPr lang="tr-TR" sz="900" b="1">
                          <a:effectLst/>
                          <a:latin typeface="Arial" pitchFamily="34" charset="0"/>
                          <a:ea typeface="Times New Roman"/>
                          <a:cs typeface="Arial" pitchFamily="34" charset="0"/>
                        </a:rPr>
                        <a:t>Seçmeli</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Dersin Mevcudu</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Dersi Veren Öğretim Üyesi</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898">
                <a:tc>
                  <a:txBody>
                    <a:bodyPr/>
                    <a:lstStyle/>
                    <a:p>
                      <a:pPr>
                        <a:lnSpc>
                          <a:spcPct val="115000"/>
                        </a:lnSpc>
                        <a:spcAft>
                          <a:spcPts val="0"/>
                        </a:spcAft>
                      </a:pPr>
                      <a:r>
                        <a:rPr lang="tr-TR" sz="900">
                          <a:effectLst/>
                          <a:latin typeface="Arial" pitchFamily="34" charset="0"/>
                          <a:ea typeface="Times New Roman"/>
                          <a:cs typeface="Arial" pitchFamily="34" charset="0"/>
                        </a:rPr>
                        <a:t>EEE 103</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err="1">
                          <a:effectLst/>
                          <a:latin typeface="Arial" pitchFamily="34" charset="0"/>
                          <a:ea typeface="Times New Roman"/>
                          <a:cs typeface="Arial" pitchFamily="34" charset="0"/>
                        </a:rPr>
                        <a:t>Calculus</a:t>
                      </a:r>
                      <a:r>
                        <a:rPr lang="tr-TR" sz="900" dirty="0">
                          <a:effectLst/>
                          <a:latin typeface="Arial" pitchFamily="34" charset="0"/>
                          <a:ea typeface="Times New Roman"/>
                          <a:cs typeface="Arial" pitchFamily="34" charset="0"/>
                        </a:rPr>
                        <a:t> II </a:t>
                      </a:r>
                      <a:endParaRPr lang="tr-TR" sz="900" dirty="0">
                        <a:effectLst/>
                        <a:latin typeface="Arial" pitchFamily="34" charset="0"/>
                        <a:ea typeface="Calibri"/>
                        <a:cs typeface="Arial" pitchFamily="34" charset="0"/>
                      </a:endParaRPr>
                    </a:p>
                    <a:p>
                      <a:pPr>
                        <a:lnSpc>
                          <a:spcPct val="115000"/>
                        </a:lnSpc>
                        <a:spcAft>
                          <a:spcPts val="0"/>
                        </a:spcAft>
                      </a:pPr>
                      <a:r>
                        <a:rPr lang="tr-TR" sz="900" dirty="0">
                          <a:effectLst/>
                          <a:latin typeface="Arial" pitchFamily="34" charset="0"/>
                          <a:ea typeface="Times New Roman"/>
                          <a:cs typeface="Arial" pitchFamily="34" charset="0"/>
                        </a:rPr>
                        <a:t>(</a:t>
                      </a:r>
                      <a:r>
                        <a:rPr lang="tr-TR" sz="900" dirty="0">
                          <a:solidFill>
                            <a:srgbClr val="333333"/>
                          </a:solidFill>
                          <a:effectLst/>
                          <a:latin typeface="Arial" pitchFamily="34" charset="0"/>
                          <a:ea typeface="Calibri"/>
                          <a:cs typeface="Arial" pitchFamily="34" charset="0"/>
                        </a:rPr>
                        <a:t>ELEKTRİK-ELEKTRONİK MÜHENDİSLİĞİ - (İNGİLİZCE) 1. Öğretim)</a:t>
                      </a:r>
                      <a:endParaRPr lang="tr-TR" sz="900" dirty="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4+0</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5</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Z</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b="1">
                          <a:effectLst/>
                          <a:latin typeface="Arial" pitchFamily="34" charset="0"/>
                          <a:ea typeface="Times New Roman"/>
                          <a:cs typeface="Arial" pitchFamily="34" charset="0"/>
                        </a:rPr>
                        <a:t>57</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Prof. Dr. HAYRULLAH AYIK</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898">
                <a:tc>
                  <a:txBody>
                    <a:bodyPr/>
                    <a:lstStyle/>
                    <a:p>
                      <a:pPr>
                        <a:lnSpc>
                          <a:spcPct val="115000"/>
                        </a:lnSpc>
                        <a:spcAft>
                          <a:spcPts val="0"/>
                        </a:spcAft>
                      </a:pPr>
                      <a:r>
                        <a:rPr lang="tr-TR" sz="900">
                          <a:effectLst/>
                          <a:latin typeface="Arial" pitchFamily="34" charset="0"/>
                          <a:ea typeface="Times New Roman"/>
                          <a:cs typeface="Arial" pitchFamily="34" charset="0"/>
                        </a:rPr>
                        <a:t>EEE 103</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err="1">
                          <a:effectLst/>
                          <a:latin typeface="Arial" pitchFamily="34" charset="0"/>
                          <a:ea typeface="Times New Roman"/>
                          <a:cs typeface="Arial" pitchFamily="34" charset="0"/>
                        </a:rPr>
                        <a:t>Calculus</a:t>
                      </a:r>
                      <a:r>
                        <a:rPr lang="tr-TR" sz="900" dirty="0">
                          <a:effectLst/>
                          <a:latin typeface="Arial" pitchFamily="34" charset="0"/>
                          <a:ea typeface="Times New Roman"/>
                          <a:cs typeface="Arial" pitchFamily="34" charset="0"/>
                        </a:rPr>
                        <a:t> II </a:t>
                      </a:r>
                      <a:endParaRPr lang="tr-TR" sz="900" dirty="0">
                        <a:effectLst/>
                        <a:latin typeface="Arial" pitchFamily="34" charset="0"/>
                        <a:ea typeface="Calibri"/>
                        <a:cs typeface="Arial" pitchFamily="34" charset="0"/>
                      </a:endParaRPr>
                    </a:p>
                    <a:p>
                      <a:pPr>
                        <a:lnSpc>
                          <a:spcPct val="115000"/>
                        </a:lnSpc>
                        <a:spcAft>
                          <a:spcPts val="0"/>
                        </a:spcAft>
                      </a:pPr>
                      <a:r>
                        <a:rPr lang="tr-TR" sz="900" dirty="0">
                          <a:effectLst/>
                          <a:latin typeface="Arial" pitchFamily="34" charset="0"/>
                          <a:ea typeface="Times New Roman"/>
                          <a:cs typeface="Arial" pitchFamily="34" charset="0"/>
                        </a:rPr>
                        <a:t>(</a:t>
                      </a:r>
                      <a:r>
                        <a:rPr lang="tr-TR" sz="900" dirty="0">
                          <a:solidFill>
                            <a:srgbClr val="333333"/>
                          </a:solidFill>
                          <a:effectLst/>
                          <a:latin typeface="Arial" pitchFamily="34" charset="0"/>
                          <a:ea typeface="Calibri"/>
                          <a:cs typeface="Arial" pitchFamily="34" charset="0"/>
                        </a:rPr>
                        <a:t>ELEKTRİK-ELEKTRONİK MÜHENDİSLİĞİ PR. (İNGİLİZCE) 2. Öğretim)</a:t>
                      </a:r>
                      <a:endParaRPr lang="tr-TR" sz="900" dirty="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4+0</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5</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Z</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b="1">
                          <a:effectLst/>
                          <a:latin typeface="Arial" pitchFamily="34" charset="0"/>
                          <a:ea typeface="Times New Roman"/>
                          <a:cs typeface="Arial" pitchFamily="34" charset="0"/>
                        </a:rPr>
                        <a:t>60</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Prof. Dr. HAYRULLAH AYIK</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747">
                <a:tc>
                  <a:txBody>
                    <a:bodyPr/>
                    <a:lstStyle/>
                    <a:p>
                      <a:pPr>
                        <a:lnSpc>
                          <a:spcPct val="115000"/>
                        </a:lnSpc>
                        <a:spcAft>
                          <a:spcPts val="0"/>
                        </a:spcAft>
                      </a:pPr>
                      <a:r>
                        <a:rPr lang="tr-TR" sz="900">
                          <a:effectLst/>
                          <a:latin typeface="Arial" pitchFamily="34" charset="0"/>
                          <a:ea typeface="Times New Roman"/>
                          <a:cs typeface="Arial" pitchFamily="34" charset="0"/>
                        </a:rPr>
                        <a:t>MK 108</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a:effectLst/>
                          <a:latin typeface="Arial" pitchFamily="34" charset="0"/>
                          <a:ea typeface="Times New Roman"/>
                          <a:cs typeface="Arial" pitchFamily="34" charset="0"/>
                        </a:rPr>
                        <a:t>MATEMATİK II</a:t>
                      </a:r>
                      <a:endParaRPr lang="tr-TR" sz="900" dirty="0">
                        <a:effectLst/>
                        <a:latin typeface="Arial" pitchFamily="34" charset="0"/>
                        <a:ea typeface="Calibri"/>
                        <a:cs typeface="Arial" pitchFamily="34" charset="0"/>
                      </a:endParaRPr>
                    </a:p>
                    <a:p>
                      <a:pPr>
                        <a:lnSpc>
                          <a:spcPct val="115000"/>
                        </a:lnSpc>
                        <a:spcAft>
                          <a:spcPts val="0"/>
                        </a:spcAft>
                      </a:pPr>
                      <a:r>
                        <a:rPr lang="tr-TR" sz="900" dirty="0">
                          <a:effectLst/>
                          <a:latin typeface="Arial" pitchFamily="34" charset="0"/>
                          <a:ea typeface="Times New Roman"/>
                          <a:cs typeface="Arial" pitchFamily="34" charset="0"/>
                        </a:rPr>
                        <a:t>Kimya Bölümü (FEF)</a:t>
                      </a:r>
                      <a:endParaRPr lang="tr-TR" sz="900" dirty="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4+0</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5</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Z</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b="1">
                          <a:effectLst/>
                          <a:latin typeface="Arial" pitchFamily="34" charset="0"/>
                          <a:ea typeface="Times New Roman"/>
                          <a:cs typeface="Arial" pitchFamily="34" charset="0"/>
                        </a:rPr>
                        <a:t>35</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Prof. Dr. Zerrin ESMERLİGİL</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924">
                <a:tc>
                  <a:txBody>
                    <a:bodyPr/>
                    <a:lstStyle/>
                    <a:p>
                      <a:pPr>
                        <a:lnSpc>
                          <a:spcPct val="115000"/>
                        </a:lnSpc>
                        <a:spcAft>
                          <a:spcPts val="0"/>
                        </a:spcAft>
                      </a:pPr>
                      <a:r>
                        <a:rPr lang="tr-TR" sz="900">
                          <a:effectLst/>
                          <a:latin typeface="Arial" pitchFamily="34" charset="0"/>
                          <a:ea typeface="Times New Roman"/>
                          <a:cs typeface="Arial" pitchFamily="34" charset="0"/>
                        </a:rPr>
                        <a:t>MDZ 202 </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a:effectLst/>
                          <a:latin typeface="Arial" pitchFamily="34" charset="0"/>
                          <a:ea typeface="Times New Roman"/>
                          <a:cs typeface="Arial" pitchFamily="34" charset="0"/>
                        </a:rPr>
                        <a:t>DİFERANSİYEL DENKLEMLER</a:t>
                      </a:r>
                      <a:endParaRPr lang="tr-TR" sz="900" dirty="0">
                        <a:effectLst/>
                        <a:latin typeface="Arial" pitchFamily="34" charset="0"/>
                        <a:ea typeface="Calibri"/>
                        <a:cs typeface="Arial" pitchFamily="34" charset="0"/>
                      </a:endParaRPr>
                    </a:p>
                    <a:p>
                      <a:pPr>
                        <a:lnSpc>
                          <a:spcPct val="115000"/>
                        </a:lnSpc>
                        <a:spcAft>
                          <a:spcPts val="0"/>
                        </a:spcAft>
                      </a:pPr>
                      <a:r>
                        <a:rPr lang="tr-TR" sz="900" dirty="0">
                          <a:effectLst/>
                          <a:latin typeface="Arial" pitchFamily="34" charset="0"/>
                          <a:ea typeface="Times New Roman"/>
                          <a:cs typeface="Arial" pitchFamily="34" charset="0"/>
                        </a:rPr>
                        <a:t>Maden </a:t>
                      </a:r>
                      <a:r>
                        <a:rPr lang="tr-TR" sz="900" dirty="0" err="1">
                          <a:effectLst/>
                          <a:latin typeface="Arial" pitchFamily="34" charset="0"/>
                          <a:ea typeface="Times New Roman"/>
                          <a:cs typeface="Arial" pitchFamily="34" charset="0"/>
                        </a:rPr>
                        <a:t>Müendisliği</a:t>
                      </a:r>
                      <a:r>
                        <a:rPr lang="tr-TR" sz="900" dirty="0">
                          <a:effectLst/>
                          <a:latin typeface="Arial" pitchFamily="34" charset="0"/>
                          <a:ea typeface="Times New Roman"/>
                          <a:cs typeface="Arial" pitchFamily="34" charset="0"/>
                        </a:rPr>
                        <a:t> Bölümü (Müh. Fak.)</a:t>
                      </a:r>
                      <a:endParaRPr lang="tr-TR" sz="900" dirty="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2+0</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4</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Z</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b="1">
                          <a:effectLst/>
                          <a:latin typeface="Arial" pitchFamily="34" charset="0"/>
                          <a:ea typeface="Times New Roman"/>
                          <a:cs typeface="Arial" pitchFamily="34" charset="0"/>
                        </a:rPr>
                        <a:t>5</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Prof. Dr. Zerrin ESMERLİGİL</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898">
                <a:tc>
                  <a:txBody>
                    <a:bodyPr/>
                    <a:lstStyle/>
                    <a:p>
                      <a:pPr>
                        <a:lnSpc>
                          <a:spcPct val="115000"/>
                        </a:lnSpc>
                        <a:spcAft>
                          <a:spcPts val="0"/>
                        </a:spcAft>
                      </a:pPr>
                      <a:r>
                        <a:rPr lang="tr-TR" sz="900">
                          <a:effectLst/>
                          <a:latin typeface="Arial" pitchFamily="34" charset="0"/>
                          <a:ea typeface="Times New Roman"/>
                          <a:cs typeface="Arial" pitchFamily="34" charset="0"/>
                        </a:rPr>
                        <a:t>JZ 118 </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a:effectLst/>
                          <a:latin typeface="Arial" pitchFamily="34" charset="0"/>
                          <a:ea typeface="Times New Roman"/>
                          <a:cs typeface="Arial" pitchFamily="34" charset="0"/>
                        </a:rPr>
                        <a:t>Matematik II </a:t>
                      </a:r>
                      <a:endParaRPr lang="tr-TR" sz="900" dirty="0">
                        <a:effectLst/>
                        <a:latin typeface="Arial" pitchFamily="34" charset="0"/>
                        <a:ea typeface="Calibri"/>
                        <a:cs typeface="Arial" pitchFamily="34" charset="0"/>
                      </a:endParaRPr>
                    </a:p>
                    <a:p>
                      <a:pPr>
                        <a:lnSpc>
                          <a:spcPct val="115000"/>
                        </a:lnSpc>
                        <a:spcAft>
                          <a:spcPts val="0"/>
                        </a:spcAft>
                      </a:pPr>
                      <a:r>
                        <a:rPr lang="tr-TR" sz="900" dirty="0">
                          <a:effectLst/>
                          <a:latin typeface="Arial" pitchFamily="34" charset="0"/>
                          <a:ea typeface="Times New Roman"/>
                          <a:cs typeface="Arial" pitchFamily="34" charset="0"/>
                        </a:rPr>
                        <a:t>(MÜHENDİSLİK FAKÜLTESİ </a:t>
                      </a:r>
                      <a:r>
                        <a:rPr lang="tr-TR" sz="900" dirty="0">
                          <a:solidFill>
                            <a:srgbClr val="333333"/>
                          </a:solidFill>
                          <a:effectLst/>
                          <a:latin typeface="Arial" pitchFamily="34" charset="0"/>
                          <a:ea typeface="Calibri"/>
                          <a:cs typeface="Arial" pitchFamily="34" charset="0"/>
                        </a:rPr>
                        <a:t>JEOLOJİ MÜHENDİSLİĞİ PR. 1. Öğretim)</a:t>
                      </a:r>
                      <a:endParaRPr lang="tr-TR" sz="900" dirty="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3+0</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5</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Z</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b="1">
                          <a:effectLst/>
                          <a:latin typeface="Arial" pitchFamily="34" charset="0"/>
                          <a:ea typeface="Times New Roman"/>
                          <a:cs typeface="Arial" pitchFamily="34" charset="0"/>
                        </a:rPr>
                        <a:t>3</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Prof. Dr. Ali Arslan ÖZKURT</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949">
                <a:tc>
                  <a:txBody>
                    <a:bodyPr/>
                    <a:lstStyle/>
                    <a:p>
                      <a:pPr>
                        <a:lnSpc>
                          <a:spcPct val="115000"/>
                        </a:lnSpc>
                        <a:spcAft>
                          <a:spcPts val="0"/>
                        </a:spcAft>
                      </a:pPr>
                      <a:r>
                        <a:rPr lang="tr-TR" sz="900">
                          <a:effectLst/>
                          <a:latin typeface="Arial" pitchFamily="34" charset="0"/>
                          <a:ea typeface="Times New Roman"/>
                          <a:cs typeface="Arial" pitchFamily="34" charset="0"/>
                        </a:rPr>
                        <a:t>OMZ 102</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a:effectLst/>
                          <a:latin typeface="Arial" pitchFamily="34" charset="0"/>
                          <a:ea typeface="Times New Roman"/>
                          <a:cs typeface="Arial" pitchFamily="34" charset="0"/>
                        </a:rPr>
                        <a:t>Mühendislik Matematiği II</a:t>
                      </a:r>
                      <a:endParaRPr lang="tr-TR" sz="900" dirty="0">
                        <a:effectLst/>
                        <a:latin typeface="Arial" pitchFamily="34" charset="0"/>
                        <a:ea typeface="Calibri"/>
                        <a:cs typeface="Arial" pitchFamily="34" charset="0"/>
                      </a:endParaRPr>
                    </a:p>
                    <a:p>
                      <a:pPr>
                        <a:lnSpc>
                          <a:spcPct val="115000"/>
                        </a:lnSpc>
                        <a:spcAft>
                          <a:spcPts val="0"/>
                        </a:spcAft>
                      </a:pPr>
                      <a:r>
                        <a:rPr lang="tr-TR" sz="900" dirty="0">
                          <a:effectLst/>
                          <a:latin typeface="Arial" pitchFamily="34" charset="0"/>
                          <a:ea typeface="Times New Roman"/>
                          <a:cs typeface="Arial" pitchFamily="34" charset="0"/>
                        </a:rPr>
                        <a:t>Otomotiv Mühendisliği-1. öğretim</a:t>
                      </a:r>
                      <a:endParaRPr lang="tr-TR" sz="900" dirty="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3+0</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4</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Z</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b="1">
                          <a:effectLst/>
                          <a:latin typeface="Arial" pitchFamily="34" charset="0"/>
                          <a:ea typeface="Times New Roman"/>
                          <a:cs typeface="Arial" pitchFamily="34" charset="0"/>
                        </a:rPr>
                        <a:t>100</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Doç. Dr. Dilek ERSALAN</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949">
                <a:tc>
                  <a:txBody>
                    <a:bodyPr/>
                    <a:lstStyle/>
                    <a:p>
                      <a:pPr>
                        <a:lnSpc>
                          <a:spcPct val="115000"/>
                        </a:lnSpc>
                        <a:spcAft>
                          <a:spcPts val="0"/>
                        </a:spcAft>
                      </a:pPr>
                      <a:r>
                        <a:rPr lang="tr-TR" sz="900">
                          <a:effectLst/>
                          <a:latin typeface="Arial" pitchFamily="34" charset="0"/>
                          <a:ea typeface="Times New Roman"/>
                          <a:cs typeface="Arial" pitchFamily="34" charset="0"/>
                        </a:rPr>
                        <a:t>BMM 120</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a:effectLst/>
                          <a:latin typeface="Arial" pitchFamily="34" charset="0"/>
                          <a:ea typeface="Times New Roman"/>
                          <a:cs typeface="Arial" pitchFamily="34" charset="0"/>
                        </a:rPr>
                        <a:t>Lineer Cebir</a:t>
                      </a:r>
                      <a:endParaRPr lang="tr-TR" sz="900" dirty="0">
                        <a:effectLst/>
                        <a:latin typeface="Arial" pitchFamily="34" charset="0"/>
                        <a:ea typeface="Calibri"/>
                        <a:cs typeface="Arial" pitchFamily="34" charset="0"/>
                      </a:endParaRPr>
                    </a:p>
                    <a:p>
                      <a:pPr>
                        <a:lnSpc>
                          <a:spcPct val="115000"/>
                        </a:lnSpc>
                        <a:spcAft>
                          <a:spcPts val="0"/>
                        </a:spcAft>
                      </a:pPr>
                      <a:r>
                        <a:rPr lang="tr-TR" sz="900" dirty="0">
                          <a:effectLst/>
                          <a:latin typeface="Arial" pitchFamily="34" charset="0"/>
                          <a:ea typeface="Times New Roman"/>
                          <a:cs typeface="Arial" pitchFamily="34" charset="0"/>
                        </a:rPr>
                        <a:t>Biyomedikal Mühendisliği-1.Öğretim</a:t>
                      </a:r>
                      <a:endParaRPr lang="tr-TR" sz="900" dirty="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3+0</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4</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Z</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b="1">
                          <a:effectLst/>
                          <a:latin typeface="Arial" pitchFamily="34" charset="0"/>
                          <a:ea typeface="Times New Roman"/>
                          <a:cs typeface="Arial" pitchFamily="34" charset="0"/>
                        </a:rPr>
                        <a:t>85</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Doç. Dr. Dilek ERSALAN</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924">
                <a:tc>
                  <a:txBody>
                    <a:bodyPr/>
                    <a:lstStyle/>
                    <a:p>
                      <a:pPr>
                        <a:lnSpc>
                          <a:spcPct val="115000"/>
                        </a:lnSpc>
                        <a:spcAft>
                          <a:spcPts val="0"/>
                        </a:spcAft>
                      </a:pPr>
                      <a:r>
                        <a:rPr lang="tr-TR" sz="900">
                          <a:effectLst/>
                          <a:latin typeface="Arial" pitchFamily="34" charset="0"/>
                          <a:ea typeface="Times New Roman"/>
                          <a:cs typeface="Arial" pitchFamily="34" charset="0"/>
                        </a:rPr>
                        <a:t>MATZ106</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a:effectLst/>
                          <a:latin typeface="Arial" pitchFamily="34" charset="0"/>
                          <a:ea typeface="Times New Roman"/>
                          <a:cs typeface="Arial" pitchFamily="34" charset="0"/>
                        </a:rPr>
                        <a:t>Soyut Matematik</a:t>
                      </a:r>
                      <a:endParaRPr lang="tr-TR" sz="900" dirty="0">
                        <a:effectLst/>
                        <a:latin typeface="Arial" pitchFamily="34" charset="0"/>
                        <a:ea typeface="Calibri"/>
                        <a:cs typeface="Arial" pitchFamily="34" charset="0"/>
                      </a:endParaRPr>
                    </a:p>
                    <a:p>
                      <a:pPr>
                        <a:lnSpc>
                          <a:spcPct val="115000"/>
                        </a:lnSpc>
                        <a:spcAft>
                          <a:spcPts val="0"/>
                        </a:spcAft>
                      </a:pPr>
                      <a:r>
                        <a:rPr lang="tr-TR" sz="900" dirty="0">
                          <a:effectLst/>
                          <a:latin typeface="Arial" pitchFamily="34" charset="0"/>
                          <a:ea typeface="Times New Roman"/>
                          <a:cs typeface="Arial" pitchFamily="34" charset="0"/>
                        </a:rPr>
                        <a:t>İlköğretim Matematik Öğretmenliği-1.öğretim</a:t>
                      </a:r>
                      <a:endParaRPr lang="tr-TR" sz="900" dirty="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3+0</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4</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Z</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b="1">
                          <a:effectLst/>
                          <a:latin typeface="Arial" pitchFamily="34" charset="0"/>
                          <a:ea typeface="Times New Roman"/>
                          <a:cs typeface="Arial" pitchFamily="34" charset="0"/>
                        </a:rPr>
                        <a:t>60</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Doç. Dr. Dilek ERSALAN</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924">
                <a:tc>
                  <a:txBody>
                    <a:bodyPr/>
                    <a:lstStyle/>
                    <a:p>
                      <a:pPr>
                        <a:lnSpc>
                          <a:spcPct val="115000"/>
                        </a:lnSpc>
                        <a:spcAft>
                          <a:spcPts val="0"/>
                        </a:spcAft>
                      </a:pPr>
                      <a:r>
                        <a:rPr lang="tr-TR" sz="900">
                          <a:effectLst/>
                          <a:latin typeface="Arial" pitchFamily="34" charset="0"/>
                          <a:ea typeface="Times New Roman"/>
                          <a:cs typeface="Arial" pitchFamily="34" charset="0"/>
                        </a:rPr>
                        <a:t>CEN 106</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err="1">
                          <a:effectLst/>
                          <a:latin typeface="Arial" pitchFamily="34" charset="0"/>
                          <a:ea typeface="Times New Roman"/>
                          <a:cs typeface="Arial" pitchFamily="34" charset="0"/>
                        </a:rPr>
                        <a:t>Mathematics</a:t>
                      </a:r>
                      <a:r>
                        <a:rPr lang="tr-TR" sz="900" dirty="0">
                          <a:effectLst/>
                          <a:latin typeface="Arial" pitchFamily="34" charset="0"/>
                          <a:ea typeface="Times New Roman"/>
                          <a:cs typeface="Arial" pitchFamily="34" charset="0"/>
                        </a:rPr>
                        <a:t> II </a:t>
                      </a:r>
                      <a:endParaRPr lang="tr-TR" sz="900" dirty="0">
                        <a:effectLst/>
                        <a:latin typeface="Arial" pitchFamily="34" charset="0"/>
                        <a:ea typeface="Calibri"/>
                        <a:cs typeface="Arial" pitchFamily="34" charset="0"/>
                      </a:endParaRPr>
                    </a:p>
                    <a:p>
                      <a:pPr>
                        <a:lnSpc>
                          <a:spcPct val="115000"/>
                        </a:lnSpc>
                        <a:spcAft>
                          <a:spcPts val="0"/>
                        </a:spcAft>
                      </a:pPr>
                      <a:r>
                        <a:rPr lang="tr-TR" sz="900" dirty="0">
                          <a:effectLst/>
                          <a:latin typeface="Arial" pitchFamily="34" charset="0"/>
                          <a:ea typeface="Times New Roman"/>
                          <a:cs typeface="Arial" pitchFamily="34" charset="0"/>
                        </a:rPr>
                        <a:t>(BİLGİSAYAR </a:t>
                      </a:r>
                      <a:r>
                        <a:rPr lang="tr-TR" sz="900" dirty="0">
                          <a:effectLst/>
                          <a:latin typeface="Arial" pitchFamily="34" charset="0"/>
                          <a:ea typeface="Calibri"/>
                          <a:cs typeface="Arial" pitchFamily="34" charset="0"/>
                        </a:rPr>
                        <a:t>MÜHENDİSLİĞİ PR. (İNGİLİZCE) 1. Öğretim)</a:t>
                      </a: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4+0</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5</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Z</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b="1">
                          <a:effectLst/>
                          <a:latin typeface="Arial" pitchFamily="34" charset="0"/>
                          <a:ea typeface="Times New Roman"/>
                          <a:cs typeface="Arial" pitchFamily="34" charset="0"/>
                        </a:rPr>
                        <a:t>81</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Doç. Dr. Şehmus Fındık</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924">
                <a:tc>
                  <a:txBody>
                    <a:bodyPr/>
                    <a:lstStyle/>
                    <a:p>
                      <a:pPr>
                        <a:lnSpc>
                          <a:spcPct val="115000"/>
                        </a:lnSpc>
                        <a:spcAft>
                          <a:spcPts val="0"/>
                        </a:spcAft>
                      </a:pPr>
                      <a:r>
                        <a:rPr lang="tr-TR" sz="900">
                          <a:effectLst/>
                          <a:latin typeface="Arial" pitchFamily="34" charset="0"/>
                          <a:ea typeface="Times New Roman"/>
                          <a:cs typeface="Arial" pitchFamily="34" charset="0"/>
                        </a:rPr>
                        <a:t>CEN 106</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err="1">
                          <a:effectLst/>
                          <a:latin typeface="Arial" pitchFamily="34" charset="0"/>
                          <a:ea typeface="Times New Roman"/>
                          <a:cs typeface="Arial" pitchFamily="34" charset="0"/>
                        </a:rPr>
                        <a:t>Mathematics</a:t>
                      </a:r>
                      <a:r>
                        <a:rPr lang="tr-TR" sz="900" dirty="0">
                          <a:effectLst/>
                          <a:latin typeface="Arial" pitchFamily="34" charset="0"/>
                          <a:ea typeface="Times New Roman"/>
                          <a:cs typeface="Arial" pitchFamily="34" charset="0"/>
                        </a:rPr>
                        <a:t> II </a:t>
                      </a:r>
                      <a:endParaRPr lang="tr-TR" sz="900" dirty="0">
                        <a:effectLst/>
                        <a:latin typeface="Arial" pitchFamily="34" charset="0"/>
                        <a:ea typeface="Calibri"/>
                        <a:cs typeface="Arial" pitchFamily="34" charset="0"/>
                      </a:endParaRPr>
                    </a:p>
                    <a:p>
                      <a:pPr>
                        <a:lnSpc>
                          <a:spcPct val="115000"/>
                        </a:lnSpc>
                        <a:spcAft>
                          <a:spcPts val="0"/>
                        </a:spcAft>
                      </a:pPr>
                      <a:r>
                        <a:rPr lang="tr-TR" sz="900" dirty="0">
                          <a:effectLst/>
                          <a:latin typeface="Arial" pitchFamily="34" charset="0"/>
                          <a:ea typeface="Times New Roman"/>
                          <a:cs typeface="Arial" pitchFamily="34" charset="0"/>
                        </a:rPr>
                        <a:t>(BİLGİSAYAR </a:t>
                      </a:r>
                      <a:r>
                        <a:rPr lang="tr-TR" sz="900" dirty="0">
                          <a:effectLst/>
                          <a:latin typeface="Arial" pitchFamily="34" charset="0"/>
                          <a:ea typeface="Calibri"/>
                          <a:cs typeface="Arial" pitchFamily="34" charset="0"/>
                        </a:rPr>
                        <a:t>MÜHENDİSLİĞİ PR. (İNGİLİZCE) 2. Öğretim)</a:t>
                      </a: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4+0</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5</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Z</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b="1">
                          <a:effectLst/>
                          <a:latin typeface="Arial" pitchFamily="34" charset="0"/>
                          <a:ea typeface="Times New Roman"/>
                          <a:cs typeface="Arial" pitchFamily="34" charset="0"/>
                        </a:rPr>
                        <a:t>60</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dirty="0">
                          <a:effectLst/>
                          <a:latin typeface="Arial" pitchFamily="34" charset="0"/>
                          <a:ea typeface="Times New Roman"/>
                          <a:cs typeface="Arial" pitchFamily="34" charset="0"/>
                        </a:rPr>
                        <a:t>Doç. Dr. </a:t>
                      </a:r>
                      <a:r>
                        <a:rPr lang="tr-TR" sz="900" b="1" dirty="0" err="1">
                          <a:effectLst/>
                          <a:latin typeface="Arial" pitchFamily="34" charset="0"/>
                          <a:ea typeface="Times New Roman"/>
                          <a:cs typeface="Arial" pitchFamily="34" charset="0"/>
                        </a:rPr>
                        <a:t>Şehmus</a:t>
                      </a:r>
                      <a:r>
                        <a:rPr lang="tr-TR" sz="900" b="1" dirty="0">
                          <a:effectLst/>
                          <a:latin typeface="Arial" pitchFamily="34" charset="0"/>
                          <a:ea typeface="Times New Roman"/>
                          <a:cs typeface="Arial" pitchFamily="34" charset="0"/>
                        </a:rPr>
                        <a:t> Fındık</a:t>
                      </a:r>
                      <a:endParaRPr lang="tr-TR" sz="900" dirty="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37812342"/>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93019" y="59971"/>
            <a:ext cx="8229600" cy="863600"/>
          </a:xfrm>
        </p:spPr>
        <p:txBody>
          <a:bodyPr/>
          <a:lstStyle/>
          <a:p>
            <a:r>
              <a:rPr lang="tr-TR" sz="1600" b="1" dirty="0"/>
              <a:t>2021-2022 Bahar Dönemi Matematik Bölümü Öğretim Üyelerinin Verdiği </a:t>
            </a:r>
            <a:r>
              <a:rPr lang="tr-TR" sz="1600" dirty="0"/>
              <a:t/>
            </a:r>
            <a:br>
              <a:rPr lang="tr-TR" sz="1600" dirty="0"/>
            </a:br>
            <a:r>
              <a:rPr lang="tr-TR" sz="1600" b="1" dirty="0"/>
              <a:t>Temel Bilimler Dersleri </a:t>
            </a:r>
            <a:endParaRPr lang="tr-TR" sz="1600" dirty="0"/>
          </a:p>
        </p:txBody>
      </p:sp>
      <p:sp>
        <p:nvSpPr>
          <p:cNvPr id="14339" name="Rectangle 4"/>
          <p:cNvSpPr>
            <a:spLocks noChangeArrowheads="1"/>
          </p:cNvSpPr>
          <p:nvPr/>
        </p:nvSpPr>
        <p:spPr bwMode="auto">
          <a:xfrm>
            <a:off x="612368" y="116632"/>
            <a:ext cx="7993260" cy="720080"/>
          </a:xfrm>
          <a:prstGeom prst="rect">
            <a:avLst/>
          </a:prstGeom>
          <a:noFill/>
          <a:ln w="114300" cmpd="tri">
            <a:solidFill>
              <a:srgbClr val="333300"/>
            </a:solidFill>
            <a:miter lim="800000"/>
            <a:headEnd/>
            <a:tailEnd/>
          </a:ln>
        </p:spPr>
        <p:txBody>
          <a:bodyPr wrap="none" anchor="ctr"/>
          <a:lstStyle/>
          <a:p>
            <a:endParaRPr lang="tr-TR"/>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11</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graphicFrame>
        <p:nvGraphicFramePr>
          <p:cNvPr id="2" name="Tablo 1"/>
          <p:cNvGraphicFramePr>
            <a:graphicFrameLocks noGrp="1"/>
          </p:cNvGraphicFramePr>
          <p:nvPr>
            <p:extLst>
              <p:ext uri="{D42A27DB-BD31-4B8C-83A1-F6EECF244321}">
                <p14:modId xmlns:p14="http://schemas.microsoft.com/office/powerpoint/2010/main" val="461057442"/>
              </p:ext>
            </p:extLst>
          </p:nvPr>
        </p:nvGraphicFramePr>
        <p:xfrm>
          <a:off x="612370" y="1052735"/>
          <a:ext cx="8208100" cy="4732020"/>
        </p:xfrm>
        <a:graphic>
          <a:graphicData uri="http://schemas.openxmlformats.org/drawingml/2006/table">
            <a:tbl>
              <a:tblPr firstRow="1" firstCol="1" bandRow="1"/>
              <a:tblGrid>
                <a:gridCol w="845813"/>
                <a:gridCol w="2314118"/>
                <a:gridCol w="736005"/>
                <a:gridCol w="526036"/>
                <a:gridCol w="736005"/>
                <a:gridCol w="736005"/>
                <a:gridCol w="2314118"/>
              </a:tblGrid>
              <a:tr h="225612">
                <a:tc>
                  <a:txBody>
                    <a:bodyPr/>
                    <a:lstStyle/>
                    <a:p>
                      <a:pPr>
                        <a:lnSpc>
                          <a:spcPct val="115000"/>
                        </a:lnSpc>
                        <a:spcAft>
                          <a:spcPts val="0"/>
                        </a:spcAft>
                      </a:pPr>
                      <a:r>
                        <a:rPr lang="tr-TR" sz="900" b="1" dirty="0">
                          <a:effectLst/>
                          <a:latin typeface="Arial" pitchFamily="34" charset="0"/>
                          <a:ea typeface="Times New Roman"/>
                          <a:cs typeface="Arial" pitchFamily="34" charset="0"/>
                        </a:rPr>
                        <a:t>Dersin Kodu</a:t>
                      </a:r>
                      <a:endParaRPr lang="tr-TR" sz="900" dirty="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Dersin Adı-</a:t>
                      </a:r>
                      <a:endParaRPr lang="tr-TR" sz="900">
                        <a:effectLst/>
                        <a:latin typeface="Arial" pitchFamily="34" charset="0"/>
                        <a:ea typeface="Calibri"/>
                        <a:cs typeface="Arial" pitchFamily="34" charset="0"/>
                      </a:endParaRPr>
                    </a:p>
                    <a:p>
                      <a:pPr>
                        <a:lnSpc>
                          <a:spcPct val="115000"/>
                        </a:lnSpc>
                        <a:spcAft>
                          <a:spcPts val="0"/>
                        </a:spcAft>
                      </a:pPr>
                      <a:r>
                        <a:rPr lang="tr-TR" sz="900" b="1">
                          <a:effectLst/>
                          <a:latin typeface="Arial" pitchFamily="34" charset="0"/>
                          <a:ea typeface="Times New Roman"/>
                          <a:cs typeface="Arial" pitchFamily="34" charset="0"/>
                        </a:rPr>
                        <a:t>(Bölümü- (Eğitim Dili) 1./2.Öğretim)</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Teorik Uygulama</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AKTS</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Zorunlu</a:t>
                      </a:r>
                      <a:endParaRPr lang="tr-TR" sz="900">
                        <a:effectLst/>
                        <a:latin typeface="Arial" pitchFamily="34" charset="0"/>
                        <a:ea typeface="Calibri"/>
                        <a:cs typeface="Arial" pitchFamily="34" charset="0"/>
                      </a:endParaRPr>
                    </a:p>
                    <a:p>
                      <a:pPr>
                        <a:lnSpc>
                          <a:spcPct val="115000"/>
                        </a:lnSpc>
                        <a:spcAft>
                          <a:spcPts val="0"/>
                        </a:spcAft>
                      </a:pPr>
                      <a:r>
                        <a:rPr lang="tr-TR" sz="900" b="1">
                          <a:effectLst/>
                          <a:latin typeface="Arial" pitchFamily="34" charset="0"/>
                          <a:ea typeface="Times New Roman"/>
                          <a:cs typeface="Arial" pitchFamily="34" charset="0"/>
                        </a:rPr>
                        <a:t>Seçmeli</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Dersin Mevcudu</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Dersi Veren Öğretim Üyesi</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924">
                <a:tc>
                  <a:txBody>
                    <a:bodyPr/>
                    <a:lstStyle/>
                    <a:p>
                      <a:pPr>
                        <a:lnSpc>
                          <a:spcPct val="115000"/>
                        </a:lnSpc>
                        <a:spcAft>
                          <a:spcPts val="0"/>
                        </a:spcAft>
                      </a:pPr>
                      <a:r>
                        <a:rPr lang="tr-TR" sz="900" dirty="0">
                          <a:effectLst/>
                          <a:latin typeface="Arial" pitchFamily="34" charset="0"/>
                          <a:ea typeface="Times New Roman"/>
                          <a:cs typeface="Arial" pitchFamily="34" charset="0"/>
                        </a:rPr>
                        <a:t>MDZ 102</a:t>
                      </a:r>
                      <a:endParaRPr lang="tr-TR" sz="900" dirty="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a:effectLst/>
                          <a:latin typeface="Arial" pitchFamily="34" charset="0"/>
                          <a:ea typeface="Times New Roman"/>
                          <a:cs typeface="Arial" pitchFamily="34" charset="0"/>
                        </a:rPr>
                        <a:t>Matematik II </a:t>
                      </a:r>
                      <a:endParaRPr lang="tr-TR" sz="900" dirty="0">
                        <a:effectLst/>
                        <a:latin typeface="Arial" pitchFamily="34" charset="0"/>
                        <a:ea typeface="Calibri"/>
                        <a:cs typeface="Arial" pitchFamily="34" charset="0"/>
                      </a:endParaRPr>
                    </a:p>
                    <a:p>
                      <a:pPr>
                        <a:lnSpc>
                          <a:spcPct val="115000"/>
                        </a:lnSpc>
                        <a:spcAft>
                          <a:spcPts val="0"/>
                        </a:spcAft>
                      </a:pPr>
                      <a:r>
                        <a:rPr lang="tr-TR" sz="900" dirty="0">
                          <a:effectLst/>
                          <a:latin typeface="Arial" pitchFamily="34" charset="0"/>
                          <a:ea typeface="Times New Roman"/>
                          <a:cs typeface="Arial" pitchFamily="34" charset="0"/>
                        </a:rPr>
                        <a:t>(MADEN </a:t>
                      </a:r>
                      <a:r>
                        <a:rPr lang="tr-TR" sz="900" dirty="0">
                          <a:effectLst/>
                          <a:latin typeface="Arial" pitchFamily="34" charset="0"/>
                          <a:ea typeface="Calibri"/>
                          <a:cs typeface="Arial" pitchFamily="34" charset="0"/>
                        </a:rPr>
                        <a:t>MÜHENDİSLİĞİ PR. (TÜRKÇE) 1. Öğretim)</a:t>
                      </a: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Arial" pitchFamily="34" charset="0"/>
                          <a:ea typeface="Times New Roman"/>
                          <a:cs typeface="Arial" pitchFamily="34" charset="0"/>
                        </a:rPr>
                        <a:t>2+0</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Arial" pitchFamily="34" charset="0"/>
                          <a:ea typeface="Times New Roman"/>
                          <a:cs typeface="Arial" pitchFamily="34" charset="0"/>
                        </a:rPr>
                        <a:t>5</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Arial" pitchFamily="34" charset="0"/>
                          <a:ea typeface="Times New Roman"/>
                          <a:cs typeface="Arial" pitchFamily="34" charset="0"/>
                        </a:rPr>
                        <a:t>Z</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4</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dirty="0">
                          <a:effectLst/>
                          <a:latin typeface="Arial" pitchFamily="34" charset="0"/>
                          <a:ea typeface="Times New Roman"/>
                          <a:cs typeface="Arial" pitchFamily="34" charset="0"/>
                        </a:rPr>
                        <a:t>Doç. Dr. </a:t>
                      </a:r>
                      <a:r>
                        <a:rPr lang="tr-TR" sz="900" b="1" dirty="0" err="1">
                          <a:effectLst/>
                          <a:latin typeface="Arial" pitchFamily="34" charset="0"/>
                          <a:ea typeface="Times New Roman"/>
                          <a:cs typeface="Arial" pitchFamily="34" charset="0"/>
                        </a:rPr>
                        <a:t>Şehmus</a:t>
                      </a:r>
                      <a:r>
                        <a:rPr lang="tr-TR" sz="900" b="1" dirty="0">
                          <a:effectLst/>
                          <a:latin typeface="Arial" pitchFamily="34" charset="0"/>
                          <a:ea typeface="Times New Roman"/>
                          <a:cs typeface="Arial" pitchFamily="34" charset="0"/>
                        </a:rPr>
                        <a:t> Fındık</a:t>
                      </a:r>
                      <a:endParaRPr lang="tr-TR" sz="900" dirty="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425">
                <a:tc>
                  <a:txBody>
                    <a:bodyPr/>
                    <a:lstStyle/>
                    <a:p>
                      <a:pPr>
                        <a:lnSpc>
                          <a:spcPct val="115000"/>
                        </a:lnSpc>
                        <a:spcAft>
                          <a:spcPts val="0"/>
                        </a:spcAft>
                      </a:pPr>
                      <a:r>
                        <a:rPr lang="tr-TR" sz="900">
                          <a:effectLst/>
                          <a:latin typeface="Arial" pitchFamily="34" charset="0"/>
                          <a:ea typeface="Calibri"/>
                          <a:cs typeface="Arial" pitchFamily="34" charset="0"/>
                        </a:rPr>
                        <a:t>ENM 252</a:t>
                      </a:r>
                    </a:p>
                  </a:txBody>
                  <a:tcPr marL="30792" marR="30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Arial" pitchFamily="34" charset="0"/>
                          <a:ea typeface="Calibri"/>
                          <a:cs typeface="Arial" pitchFamily="34" charset="0"/>
                        </a:rPr>
                        <a:t>Nümerik Analiz(Endüstri Müh.)</a:t>
                      </a:r>
                    </a:p>
                  </a:txBody>
                  <a:tcPr marL="30792" marR="30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Calibri"/>
                          <a:cs typeface="Arial" pitchFamily="34" charset="0"/>
                        </a:rPr>
                        <a:t>2+0</a:t>
                      </a:r>
                    </a:p>
                  </a:txBody>
                  <a:tcPr marL="30792" marR="30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Calibri"/>
                          <a:cs typeface="Arial" pitchFamily="34" charset="0"/>
                        </a:rPr>
                        <a:t>3</a:t>
                      </a:r>
                    </a:p>
                  </a:txBody>
                  <a:tcPr marL="30792" marR="30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Calibri"/>
                          <a:cs typeface="Arial" pitchFamily="34" charset="0"/>
                        </a:rPr>
                        <a:t>Z</a:t>
                      </a:r>
                    </a:p>
                  </a:txBody>
                  <a:tcPr marL="30792" marR="30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Calibri"/>
                          <a:cs typeface="Arial" pitchFamily="34" charset="0"/>
                        </a:rPr>
                        <a:t>78</a:t>
                      </a:r>
                    </a:p>
                  </a:txBody>
                  <a:tcPr marL="30792" marR="30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Calibri"/>
                          <a:cs typeface="Arial" pitchFamily="34" charset="0"/>
                        </a:rPr>
                        <a:t>Doç.Dr. Zeynep Özkurt</a:t>
                      </a:r>
                      <a:endParaRPr lang="tr-TR" sz="900">
                        <a:effectLst/>
                        <a:latin typeface="Arial" pitchFamily="34" charset="0"/>
                        <a:ea typeface="Calibri"/>
                        <a:cs typeface="Arial" pitchFamily="34" charset="0"/>
                      </a:endParaRPr>
                    </a:p>
                  </a:txBody>
                  <a:tcPr marL="30792" marR="30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949">
                <a:tc>
                  <a:txBody>
                    <a:bodyPr/>
                    <a:lstStyle/>
                    <a:p>
                      <a:pPr>
                        <a:lnSpc>
                          <a:spcPct val="115000"/>
                        </a:lnSpc>
                        <a:spcAft>
                          <a:spcPts val="0"/>
                        </a:spcAft>
                      </a:pPr>
                      <a:r>
                        <a:rPr lang="tr-TR" sz="900">
                          <a:effectLst/>
                          <a:latin typeface="Arial" pitchFamily="34" charset="0"/>
                          <a:ea typeface="Times New Roman"/>
                          <a:cs typeface="Arial" pitchFamily="34" charset="0"/>
                        </a:rPr>
                        <a:t>BMM104</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a:effectLst/>
                          <a:latin typeface="Arial" pitchFamily="34" charset="0"/>
                          <a:ea typeface="Times New Roman"/>
                          <a:cs typeface="Arial" pitchFamily="34" charset="0"/>
                        </a:rPr>
                        <a:t>Mühendisler İçin Matematik 2</a:t>
                      </a:r>
                      <a:endParaRPr lang="tr-TR" sz="900" dirty="0">
                        <a:effectLst/>
                        <a:latin typeface="Arial" pitchFamily="34" charset="0"/>
                        <a:ea typeface="Calibri"/>
                        <a:cs typeface="Arial" pitchFamily="34" charset="0"/>
                      </a:endParaRPr>
                    </a:p>
                    <a:p>
                      <a:pPr>
                        <a:lnSpc>
                          <a:spcPct val="115000"/>
                        </a:lnSpc>
                        <a:spcAft>
                          <a:spcPts val="0"/>
                        </a:spcAft>
                      </a:pPr>
                      <a:r>
                        <a:rPr lang="tr-TR" sz="900" dirty="0">
                          <a:effectLst/>
                          <a:latin typeface="Arial" pitchFamily="34" charset="0"/>
                          <a:ea typeface="Times New Roman"/>
                          <a:cs typeface="Arial" pitchFamily="34" charset="0"/>
                        </a:rPr>
                        <a:t>(</a:t>
                      </a:r>
                      <a:r>
                        <a:rPr lang="tr-TR" sz="900" dirty="0">
                          <a:solidFill>
                            <a:srgbClr val="333333"/>
                          </a:solidFill>
                          <a:effectLst/>
                          <a:latin typeface="Arial" pitchFamily="34" charset="0"/>
                          <a:ea typeface="Calibri"/>
                          <a:cs typeface="Arial" pitchFamily="34" charset="0"/>
                        </a:rPr>
                        <a:t>BİYOMEDİKAL MÜHENDİSLİĞİ</a:t>
                      </a:r>
                      <a:r>
                        <a:rPr lang="tr-TR" sz="900" dirty="0">
                          <a:effectLst/>
                          <a:latin typeface="Arial" pitchFamily="34" charset="0"/>
                          <a:ea typeface="Times New Roman"/>
                          <a:cs typeface="Arial" pitchFamily="34" charset="0"/>
                        </a:rPr>
                        <a:t>)</a:t>
                      </a:r>
                      <a:endParaRPr lang="tr-TR" sz="900" dirty="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4+0</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5</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Z</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b="1">
                          <a:effectLst/>
                          <a:latin typeface="Arial" pitchFamily="34" charset="0"/>
                          <a:ea typeface="Times New Roman"/>
                          <a:cs typeface="Arial" pitchFamily="34" charset="0"/>
                        </a:rPr>
                        <a:t>54</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Doç. Dr. Nazar Şahin ÖĞÜŞLÜ</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949">
                <a:tc>
                  <a:txBody>
                    <a:bodyPr/>
                    <a:lstStyle/>
                    <a:p>
                      <a:pPr>
                        <a:lnSpc>
                          <a:spcPct val="115000"/>
                        </a:lnSpc>
                        <a:spcAft>
                          <a:spcPts val="0"/>
                        </a:spcAft>
                      </a:pPr>
                      <a:r>
                        <a:rPr lang="tr-TR" sz="900">
                          <a:effectLst/>
                          <a:latin typeface="Arial" pitchFamily="34" charset="0"/>
                          <a:ea typeface="Times New Roman"/>
                          <a:cs typeface="Arial" pitchFamily="34" charset="0"/>
                        </a:rPr>
                        <a:t>MAT132</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a:effectLst/>
                          <a:latin typeface="Arial" pitchFamily="34" charset="0"/>
                          <a:ea typeface="Times New Roman"/>
                          <a:cs typeface="Arial" pitchFamily="34" charset="0"/>
                        </a:rPr>
                        <a:t>Matematik 2</a:t>
                      </a:r>
                      <a:endParaRPr lang="tr-TR" sz="900" dirty="0">
                        <a:effectLst/>
                        <a:latin typeface="Arial" pitchFamily="34" charset="0"/>
                        <a:ea typeface="Calibri"/>
                        <a:cs typeface="Arial" pitchFamily="34" charset="0"/>
                      </a:endParaRPr>
                    </a:p>
                    <a:p>
                      <a:pPr>
                        <a:lnSpc>
                          <a:spcPct val="115000"/>
                        </a:lnSpc>
                        <a:spcAft>
                          <a:spcPts val="0"/>
                        </a:spcAft>
                      </a:pPr>
                      <a:r>
                        <a:rPr lang="tr-TR" sz="900" dirty="0">
                          <a:effectLst/>
                          <a:latin typeface="Arial" pitchFamily="34" charset="0"/>
                          <a:ea typeface="Times New Roman"/>
                          <a:cs typeface="Arial" pitchFamily="34" charset="0"/>
                        </a:rPr>
                        <a:t>(</a:t>
                      </a:r>
                      <a:r>
                        <a:rPr lang="tr-TR" sz="900" dirty="0">
                          <a:solidFill>
                            <a:srgbClr val="333333"/>
                          </a:solidFill>
                          <a:effectLst/>
                          <a:latin typeface="Arial" pitchFamily="34" charset="0"/>
                          <a:ea typeface="Calibri"/>
                          <a:cs typeface="Arial" pitchFamily="34" charset="0"/>
                        </a:rPr>
                        <a:t>İSTATİSTİK BÖLÜMÜ)</a:t>
                      </a:r>
                      <a:endParaRPr lang="tr-TR" sz="900" dirty="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4+2</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7</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Z</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b="1">
                          <a:effectLst/>
                          <a:latin typeface="Arial" pitchFamily="34" charset="0"/>
                          <a:ea typeface="Times New Roman"/>
                          <a:cs typeface="Arial" pitchFamily="34" charset="0"/>
                        </a:rPr>
                        <a:t>31</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Doç. Dr. Nazar Şahin ÖĞÜŞLÜ</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898">
                <a:tc>
                  <a:txBody>
                    <a:bodyPr/>
                    <a:lstStyle/>
                    <a:p>
                      <a:pPr>
                        <a:lnSpc>
                          <a:spcPct val="115000"/>
                        </a:lnSpc>
                        <a:spcAft>
                          <a:spcPts val="0"/>
                        </a:spcAft>
                      </a:pPr>
                      <a:r>
                        <a:rPr lang="tr-TR" sz="900">
                          <a:solidFill>
                            <a:srgbClr val="333333"/>
                          </a:solidFill>
                          <a:effectLst/>
                          <a:latin typeface="Arial" pitchFamily="34" charset="0"/>
                          <a:ea typeface="Calibri"/>
                          <a:cs typeface="Arial" pitchFamily="34" charset="0"/>
                        </a:rPr>
                        <a:t>TLZ102</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a:solidFill>
                            <a:srgbClr val="333333"/>
                          </a:solidFill>
                          <a:effectLst/>
                          <a:latin typeface="Arial" pitchFamily="34" charset="0"/>
                          <a:ea typeface="Calibri"/>
                          <a:cs typeface="Arial" pitchFamily="34" charset="0"/>
                        </a:rPr>
                        <a:t>Matematik II </a:t>
                      </a:r>
                      <a:endParaRPr lang="tr-TR" sz="900" dirty="0">
                        <a:effectLst/>
                        <a:latin typeface="Arial" pitchFamily="34" charset="0"/>
                        <a:ea typeface="Calibri"/>
                        <a:cs typeface="Arial" pitchFamily="34" charset="0"/>
                      </a:endParaRPr>
                    </a:p>
                    <a:p>
                      <a:pPr>
                        <a:lnSpc>
                          <a:spcPct val="115000"/>
                        </a:lnSpc>
                        <a:spcAft>
                          <a:spcPts val="0"/>
                        </a:spcAft>
                      </a:pPr>
                      <a:r>
                        <a:rPr lang="tr-TR" sz="900" dirty="0">
                          <a:solidFill>
                            <a:srgbClr val="333333"/>
                          </a:solidFill>
                          <a:effectLst/>
                          <a:latin typeface="Arial" pitchFamily="34" charset="0"/>
                          <a:ea typeface="Calibri"/>
                          <a:cs typeface="Arial" pitchFamily="34" charset="0"/>
                        </a:rPr>
                        <a:t>(MÜHENDİSLİK FAKÜLTESİ- TEKSTİL MÜHENDİSLİĞİ PR. –</a:t>
                      </a:r>
                      <a:endParaRPr lang="tr-TR" sz="900" dirty="0">
                        <a:effectLst/>
                        <a:latin typeface="Arial" pitchFamily="34" charset="0"/>
                        <a:ea typeface="Calibri"/>
                        <a:cs typeface="Arial" pitchFamily="34" charset="0"/>
                      </a:endParaRPr>
                    </a:p>
                    <a:p>
                      <a:pPr>
                        <a:lnSpc>
                          <a:spcPct val="115000"/>
                        </a:lnSpc>
                        <a:spcAft>
                          <a:spcPts val="0"/>
                        </a:spcAft>
                      </a:pPr>
                      <a:r>
                        <a:rPr lang="tr-TR" sz="900" dirty="0">
                          <a:solidFill>
                            <a:srgbClr val="333333"/>
                          </a:solidFill>
                          <a:effectLst/>
                          <a:latin typeface="Arial" pitchFamily="34" charset="0"/>
                          <a:ea typeface="Calibri"/>
                          <a:cs typeface="Arial" pitchFamily="34" charset="0"/>
                        </a:rPr>
                        <a:t>1. Öğretim)</a:t>
                      </a:r>
                      <a:endParaRPr lang="tr-TR" sz="900" dirty="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3+0</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5</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Z</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b="1">
                          <a:effectLst/>
                          <a:latin typeface="Arial" pitchFamily="34" charset="0"/>
                          <a:ea typeface="Times New Roman"/>
                          <a:cs typeface="Arial" pitchFamily="34" charset="0"/>
                        </a:rPr>
                        <a:t>14</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Doç. Dr. Leyla BUGAY</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924">
                <a:tc>
                  <a:txBody>
                    <a:bodyPr/>
                    <a:lstStyle/>
                    <a:p>
                      <a:pPr>
                        <a:lnSpc>
                          <a:spcPct val="115000"/>
                        </a:lnSpc>
                        <a:spcAft>
                          <a:spcPts val="0"/>
                        </a:spcAft>
                      </a:pPr>
                      <a:r>
                        <a:rPr lang="tr-TR" sz="900">
                          <a:effectLst/>
                          <a:latin typeface="Arial" pitchFamily="34" charset="0"/>
                          <a:ea typeface="Times New Roman"/>
                          <a:cs typeface="Arial" pitchFamily="34" charset="0"/>
                        </a:rPr>
                        <a:t>FZK 106</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a:effectLst/>
                          <a:latin typeface="Arial" pitchFamily="34" charset="0"/>
                          <a:ea typeface="Times New Roman"/>
                          <a:cs typeface="Arial" pitchFamily="34" charset="0"/>
                        </a:rPr>
                        <a:t>Analiz II </a:t>
                      </a:r>
                      <a:endParaRPr lang="tr-TR" sz="900" dirty="0">
                        <a:effectLst/>
                        <a:latin typeface="Arial" pitchFamily="34" charset="0"/>
                        <a:ea typeface="Calibri"/>
                        <a:cs typeface="Arial" pitchFamily="34" charset="0"/>
                      </a:endParaRPr>
                    </a:p>
                    <a:p>
                      <a:pPr>
                        <a:lnSpc>
                          <a:spcPct val="115000"/>
                        </a:lnSpc>
                        <a:spcAft>
                          <a:spcPts val="0"/>
                        </a:spcAft>
                      </a:pPr>
                      <a:r>
                        <a:rPr lang="tr-TR" sz="900" dirty="0">
                          <a:effectLst/>
                          <a:latin typeface="Arial" pitchFamily="34" charset="0"/>
                          <a:ea typeface="Times New Roman"/>
                          <a:cs typeface="Arial" pitchFamily="34" charset="0"/>
                        </a:rPr>
                        <a:t>(</a:t>
                      </a:r>
                      <a:r>
                        <a:rPr lang="tr-TR" sz="900" dirty="0">
                          <a:solidFill>
                            <a:srgbClr val="333333"/>
                          </a:solidFill>
                          <a:effectLst/>
                          <a:latin typeface="Arial" pitchFamily="34" charset="0"/>
                          <a:ea typeface="Calibri"/>
                          <a:cs typeface="Arial" pitchFamily="34" charset="0"/>
                        </a:rPr>
                        <a:t>FEN-EDEBİYAT FAKÜLTESİ 1. Öğretim)</a:t>
                      </a:r>
                      <a:endParaRPr lang="tr-TR" sz="900" dirty="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4+2</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7</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Z</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b="1">
                          <a:effectLst/>
                          <a:latin typeface="Arial" pitchFamily="34" charset="0"/>
                          <a:ea typeface="Times New Roman"/>
                          <a:cs typeface="Arial" pitchFamily="34" charset="0"/>
                        </a:rPr>
                        <a:t>30</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Doç. Dr. NERGİZ POYRAZ</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949">
                <a:tc>
                  <a:txBody>
                    <a:bodyPr/>
                    <a:lstStyle/>
                    <a:p>
                      <a:pPr>
                        <a:lnSpc>
                          <a:spcPct val="115000"/>
                        </a:lnSpc>
                        <a:spcAft>
                          <a:spcPts val="0"/>
                        </a:spcAft>
                      </a:pPr>
                      <a:r>
                        <a:rPr lang="tr-TR" sz="900">
                          <a:effectLst/>
                          <a:latin typeface="Arial" pitchFamily="34" charset="0"/>
                          <a:ea typeface="Times New Roman"/>
                          <a:cs typeface="Arial" pitchFamily="34" charset="0"/>
                        </a:rPr>
                        <a:t>TYP 108</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a:effectLst/>
                          <a:latin typeface="Arial" pitchFamily="34" charset="0"/>
                          <a:ea typeface="Times New Roman"/>
                          <a:cs typeface="Arial" pitchFamily="34" charset="0"/>
                        </a:rPr>
                        <a:t>Matematik 2</a:t>
                      </a:r>
                      <a:endParaRPr lang="tr-TR" sz="900" dirty="0">
                        <a:effectLst/>
                        <a:latin typeface="Arial" pitchFamily="34" charset="0"/>
                        <a:ea typeface="Calibri"/>
                        <a:cs typeface="Arial" pitchFamily="34" charset="0"/>
                      </a:endParaRPr>
                    </a:p>
                    <a:p>
                      <a:pPr>
                        <a:lnSpc>
                          <a:spcPct val="115000"/>
                        </a:lnSpc>
                        <a:spcAft>
                          <a:spcPts val="0"/>
                        </a:spcAft>
                      </a:pPr>
                      <a:r>
                        <a:rPr lang="tr-TR" sz="900" dirty="0">
                          <a:effectLst/>
                          <a:latin typeface="Arial" pitchFamily="34" charset="0"/>
                          <a:ea typeface="Times New Roman"/>
                          <a:cs typeface="Arial" pitchFamily="34" charset="0"/>
                        </a:rPr>
                        <a:t>(</a:t>
                      </a:r>
                      <a:r>
                        <a:rPr lang="tr-TR" sz="900" dirty="0">
                          <a:solidFill>
                            <a:srgbClr val="333333"/>
                          </a:solidFill>
                          <a:effectLst/>
                          <a:latin typeface="Arial" pitchFamily="34" charset="0"/>
                          <a:ea typeface="Calibri"/>
                          <a:cs typeface="Arial" pitchFamily="34" charset="0"/>
                        </a:rPr>
                        <a:t>ZİRAAT FAKÜLTESİ 1. Öğretim)</a:t>
                      </a:r>
                      <a:endParaRPr lang="tr-TR" sz="900" dirty="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2+2</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4</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Z</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b="1">
                          <a:effectLst/>
                          <a:latin typeface="Arial" pitchFamily="34" charset="0"/>
                          <a:ea typeface="Times New Roman"/>
                          <a:cs typeface="Arial" pitchFamily="34" charset="0"/>
                        </a:rPr>
                        <a:t>2</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Doç. Dr. NERGİZ POYRAZ</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949">
                <a:tc>
                  <a:txBody>
                    <a:bodyPr/>
                    <a:lstStyle/>
                    <a:p>
                      <a:pPr>
                        <a:lnSpc>
                          <a:spcPct val="115000"/>
                        </a:lnSpc>
                        <a:spcAft>
                          <a:spcPts val="0"/>
                        </a:spcAft>
                      </a:pPr>
                      <a:r>
                        <a:rPr lang="tr-TR" sz="900">
                          <a:effectLst/>
                          <a:latin typeface="Arial" pitchFamily="34" charset="0"/>
                          <a:ea typeface="Times New Roman"/>
                          <a:cs typeface="Arial" pitchFamily="34" charset="0"/>
                        </a:rPr>
                        <a:t>TMT 132</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a:effectLst/>
                          <a:latin typeface="Arial" pitchFamily="34" charset="0"/>
                          <a:ea typeface="Times New Roman"/>
                          <a:cs typeface="Arial" pitchFamily="34" charset="0"/>
                        </a:rPr>
                        <a:t>Matematik II </a:t>
                      </a:r>
                      <a:endParaRPr lang="tr-TR" sz="900" dirty="0">
                        <a:effectLst/>
                        <a:latin typeface="Arial" pitchFamily="34" charset="0"/>
                        <a:ea typeface="Calibri"/>
                        <a:cs typeface="Arial" pitchFamily="34" charset="0"/>
                      </a:endParaRPr>
                    </a:p>
                    <a:p>
                      <a:pPr>
                        <a:lnSpc>
                          <a:spcPct val="115000"/>
                        </a:lnSpc>
                        <a:spcAft>
                          <a:spcPts val="0"/>
                        </a:spcAft>
                      </a:pPr>
                      <a:r>
                        <a:rPr lang="tr-TR" sz="900" dirty="0">
                          <a:effectLst/>
                          <a:latin typeface="Arial" pitchFamily="34" charset="0"/>
                          <a:ea typeface="Times New Roman"/>
                          <a:cs typeface="Arial" pitchFamily="34" charset="0"/>
                        </a:rPr>
                        <a:t>(</a:t>
                      </a:r>
                      <a:r>
                        <a:rPr lang="tr-TR" sz="900" dirty="0">
                          <a:solidFill>
                            <a:srgbClr val="333333"/>
                          </a:solidFill>
                          <a:effectLst/>
                          <a:latin typeface="Arial" pitchFamily="34" charset="0"/>
                          <a:ea typeface="Calibri"/>
                          <a:cs typeface="Arial" pitchFamily="34" charset="0"/>
                        </a:rPr>
                        <a:t>ZİRAAT FAKÜLTESİ 1. Öğretim)</a:t>
                      </a:r>
                      <a:endParaRPr lang="tr-TR" sz="900" dirty="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3+1</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5</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Z</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b="1">
                          <a:effectLst/>
                          <a:latin typeface="Arial" pitchFamily="34" charset="0"/>
                          <a:ea typeface="Times New Roman"/>
                          <a:cs typeface="Arial" pitchFamily="34" charset="0"/>
                        </a:rPr>
                        <a:t>16</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Doç. Dr. NERGİZ POYRAZ</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425">
                <a:tc>
                  <a:txBody>
                    <a:bodyPr/>
                    <a:lstStyle/>
                    <a:p>
                      <a:pPr>
                        <a:lnSpc>
                          <a:spcPct val="115000"/>
                        </a:lnSpc>
                        <a:spcAft>
                          <a:spcPts val="0"/>
                        </a:spcAft>
                      </a:pPr>
                      <a:r>
                        <a:rPr lang="tr-TR" sz="900">
                          <a:effectLst/>
                          <a:latin typeface="Arial" pitchFamily="34" charset="0"/>
                          <a:ea typeface="Times New Roman"/>
                          <a:cs typeface="Arial" pitchFamily="34" charset="0"/>
                        </a:rPr>
                        <a:t>MAT 112 </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a:effectLst/>
                          <a:latin typeface="Arial" pitchFamily="34" charset="0"/>
                          <a:ea typeface="Times New Roman"/>
                          <a:cs typeface="Arial" pitchFamily="34" charset="0"/>
                        </a:rPr>
                        <a:t>LİNEER CEBİR II İstatistik Bölümü</a:t>
                      </a:r>
                      <a:endParaRPr lang="tr-TR" sz="900" dirty="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3+0</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5</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Z</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b="1">
                          <a:effectLst/>
                          <a:latin typeface="Arial" pitchFamily="34" charset="0"/>
                          <a:ea typeface="Times New Roman"/>
                          <a:cs typeface="Arial" pitchFamily="34" charset="0"/>
                        </a:rPr>
                        <a:t>30</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Dr. Öğr. Üyesi ELA AYDIN</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924">
                <a:tc>
                  <a:txBody>
                    <a:bodyPr/>
                    <a:lstStyle/>
                    <a:p>
                      <a:pPr>
                        <a:lnSpc>
                          <a:spcPct val="115000"/>
                        </a:lnSpc>
                        <a:spcAft>
                          <a:spcPts val="0"/>
                        </a:spcAft>
                      </a:pPr>
                      <a:r>
                        <a:rPr lang="tr-TR" sz="900">
                          <a:effectLst/>
                          <a:latin typeface="Arial" pitchFamily="34" charset="0"/>
                          <a:ea typeface="Times New Roman"/>
                          <a:cs typeface="Arial" pitchFamily="34" charset="0"/>
                        </a:rPr>
                        <a:t>ENM 112</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a:effectLst/>
                          <a:latin typeface="Arial" pitchFamily="34" charset="0"/>
                          <a:ea typeface="Times New Roman"/>
                          <a:cs typeface="Arial" pitchFamily="34" charset="0"/>
                        </a:rPr>
                        <a:t>Yüksek Matematik 2 </a:t>
                      </a:r>
                      <a:endParaRPr lang="tr-TR" sz="900" dirty="0">
                        <a:effectLst/>
                        <a:latin typeface="Arial" pitchFamily="34" charset="0"/>
                        <a:ea typeface="Calibri"/>
                        <a:cs typeface="Arial" pitchFamily="34" charset="0"/>
                      </a:endParaRPr>
                    </a:p>
                    <a:p>
                      <a:pPr>
                        <a:lnSpc>
                          <a:spcPct val="115000"/>
                        </a:lnSpc>
                        <a:spcAft>
                          <a:spcPts val="0"/>
                        </a:spcAft>
                      </a:pPr>
                      <a:r>
                        <a:rPr lang="tr-TR" sz="900" dirty="0">
                          <a:effectLst/>
                          <a:latin typeface="Arial" pitchFamily="34" charset="0"/>
                          <a:ea typeface="Times New Roman"/>
                          <a:cs typeface="Arial" pitchFamily="34" charset="0"/>
                        </a:rPr>
                        <a:t>(</a:t>
                      </a:r>
                      <a:r>
                        <a:rPr lang="tr-TR" sz="900" dirty="0">
                          <a:solidFill>
                            <a:srgbClr val="333333"/>
                          </a:solidFill>
                          <a:effectLst/>
                          <a:latin typeface="Arial" pitchFamily="34" charset="0"/>
                          <a:ea typeface="Calibri"/>
                          <a:cs typeface="Arial" pitchFamily="34" charset="0"/>
                        </a:rPr>
                        <a:t>ENDÜSTRİ MÜHENDİSLİĞİ PR. (TÜRKÇE) 1. Öğretim)</a:t>
                      </a:r>
                      <a:endParaRPr lang="tr-TR" sz="900" dirty="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3+1</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5</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Z</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b="1">
                          <a:effectLst/>
                          <a:latin typeface="Arial" pitchFamily="34" charset="0"/>
                          <a:ea typeface="Times New Roman"/>
                          <a:cs typeface="Arial" pitchFamily="34" charset="0"/>
                        </a:rPr>
                        <a:t>91</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Dr. Öğr. Üyesi DOĞA CAN SERTBAŞ</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365">
                <a:tc>
                  <a:txBody>
                    <a:bodyPr/>
                    <a:lstStyle/>
                    <a:p>
                      <a:pPr>
                        <a:lnSpc>
                          <a:spcPct val="115000"/>
                        </a:lnSpc>
                        <a:spcAft>
                          <a:spcPts val="0"/>
                        </a:spcAft>
                      </a:pPr>
                      <a:r>
                        <a:rPr lang="tr-TR" sz="900">
                          <a:effectLst/>
                          <a:latin typeface="Arial" pitchFamily="34" charset="0"/>
                          <a:ea typeface="Times New Roman"/>
                          <a:cs typeface="Arial" pitchFamily="34" charset="0"/>
                        </a:rPr>
                        <a:t>G152</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a:effectLst/>
                          <a:latin typeface="Arial" pitchFamily="34" charset="0"/>
                          <a:ea typeface="Times New Roman"/>
                          <a:cs typeface="Arial" pitchFamily="34" charset="0"/>
                        </a:rPr>
                        <a:t>Matematik2, GIDA</a:t>
                      </a:r>
                      <a:r>
                        <a:rPr lang="tr-TR" sz="900" dirty="0">
                          <a:solidFill>
                            <a:srgbClr val="333333"/>
                          </a:solidFill>
                          <a:effectLst/>
                          <a:latin typeface="Arial" pitchFamily="34" charset="0"/>
                          <a:ea typeface="Calibri"/>
                          <a:cs typeface="Arial" pitchFamily="34" charset="0"/>
                        </a:rPr>
                        <a:t> MÜHENDİSLİĞİ PR. (TÜRKÇE)(1.. Öğretim)</a:t>
                      </a:r>
                      <a:endParaRPr lang="tr-TR" sz="900" dirty="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3+0</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5</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Z</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b="1">
                          <a:effectLst/>
                          <a:latin typeface="Arial" pitchFamily="34" charset="0"/>
                          <a:ea typeface="Times New Roman"/>
                          <a:cs typeface="Arial" pitchFamily="34" charset="0"/>
                        </a:rPr>
                        <a:t>19</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Arş.Gör.Dr.Ayşe ÇOBANKAYA </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8">
                <a:tc>
                  <a:txBody>
                    <a:bodyPr/>
                    <a:lstStyle/>
                    <a:p>
                      <a:pPr>
                        <a:lnSpc>
                          <a:spcPct val="115000"/>
                        </a:lnSpc>
                        <a:spcAft>
                          <a:spcPts val="0"/>
                        </a:spcAft>
                      </a:pPr>
                      <a:r>
                        <a:rPr lang="tr-TR" sz="900">
                          <a:effectLst/>
                          <a:latin typeface="Arial" pitchFamily="34" charset="0"/>
                          <a:ea typeface="Times New Roman"/>
                          <a:cs typeface="Arial" pitchFamily="34" charset="0"/>
                        </a:rPr>
                        <a:t>TLZ202</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a:effectLst/>
                          <a:latin typeface="Arial" pitchFamily="34" charset="0"/>
                          <a:ea typeface="Times New Roman"/>
                          <a:cs typeface="Arial" pitchFamily="34" charset="0"/>
                        </a:rPr>
                        <a:t>Matematik4,TEKSTiL</a:t>
                      </a:r>
                      <a:endParaRPr lang="tr-TR" sz="900" dirty="0">
                        <a:effectLst/>
                        <a:latin typeface="Arial" pitchFamily="34" charset="0"/>
                        <a:ea typeface="Calibri"/>
                        <a:cs typeface="Arial" pitchFamily="34" charset="0"/>
                      </a:endParaRPr>
                    </a:p>
                    <a:p>
                      <a:pPr>
                        <a:lnSpc>
                          <a:spcPct val="115000"/>
                        </a:lnSpc>
                        <a:spcAft>
                          <a:spcPts val="0"/>
                        </a:spcAft>
                      </a:pPr>
                      <a:r>
                        <a:rPr lang="tr-TR" sz="900" dirty="0">
                          <a:effectLst/>
                          <a:latin typeface="Arial" pitchFamily="34" charset="0"/>
                          <a:ea typeface="Times New Roman"/>
                          <a:cs typeface="Arial" pitchFamily="34" charset="0"/>
                        </a:rPr>
                        <a:t>(</a:t>
                      </a:r>
                      <a:r>
                        <a:rPr lang="tr-TR" sz="900" dirty="0">
                          <a:solidFill>
                            <a:srgbClr val="333333"/>
                          </a:solidFill>
                          <a:effectLst/>
                          <a:latin typeface="Arial" pitchFamily="34" charset="0"/>
                          <a:ea typeface="Calibri"/>
                          <a:cs typeface="Arial" pitchFamily="34" charset="0"/>
                        </a:rPr>
                        <a:t> MÜHENDİSLİĞİ PR. (TÜRKCE) (1.Öğretim)</a:t>
                      </a:r>
                      <a:endParaRPr lang="tr-TR" sz="900" dirty="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3+0</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5</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effectLst/>
                          <a:latin typeface="Arial" pitchFamily="34" charset="0"/>
                          <a:ea typeface="Times New Roman"/>
                          <a:cs typeface="Arial" pitchFamily="34" charset="0"/>
                        </a:rPr>
                        <a:t>Z</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b="1">
                          <a:effectLst/>
                          <a:latin typeface="Arial" pitchFamily="34" charset="0"/>
                          <a:ea typeface="Times New Roman"/>
                          <a:cs typeface="Arial" pitchFamily="34" charset="0"/>
                        </a:rPr>
                        <a:t>18</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a:effectLst/>
                          <a:latin typeface="Arial" pitchFamily="34" charset="0"/>
                          <a:ea typeface="Times New Roman"/>
                          <a:cs typeface="Arial" pitchFamily="34" charset="0"/>
                        </a:rPr>
                        <a:t>Arş.Gör.Dr.Ayşe ÇOBANKAYA </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425">
                <a:tc>
                  <a:txBody>
                    <a:bodyPr/>
                    <a:lstStyle/>
                    <a:p>
                      <a:pPr>
                        <a:lnSpc>
                          <a:spcPct val="115000"/>
                        </a:lnSpc>
                        <a:spcAft>
                          <a:spcPts val="0"/>
                        </a:spcAft>
                      </a:pPr>
                      <a:r>
                        <a:rPr lang="tr-TR" sz="900">
                          <a:effectLst/>
                          <a:latin typeface="Arial" pitchFamily="34" charset="0"/>
                          <a:ea typeface="Times New Roman"/>
                          <a:cs typeface="Arial" pitchFamily="34" charset="0"/>
                        </a:rPr>
                        <a:t> </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tr-TR" sz="900">
                          <a:effectLst/>
                          <a:latin typeface="Arial" pitchFamily="34" charset="0"/>
                          <a:ea typeface="Times New Roman"/>
                          <a:cs typeface="Arial" pitchFamily="34" charset="0"/>
                        </a:rPr>
                        <a:t> </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900">
                          <a:effectLst/>
                          <a:latin typeface="Arial" pitchFamily="34" charset="0"/>
                          <a:ea typeface="Times New Roman"/>
                          <a:cs typeface="Arial" pitchFamily="34" charset="0"/>
                        </a:rPr>
                        <a:t> </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900">
                          <a:effectLst/>
                          <a:latin typeface="Arial" pitchFamily="34" charset="0"/>
                          <a:ea typeface="Times New Roman"/>
                          <a:cs typeface="Arial" pitchFamily="34" charset="0"/>
                        </a:rPr>
                        <a:t> </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900" b="1">
                          <a:effectLst/>
                          <a:latin typeface="Arial" pitchFamily="34" charset="0"/>
                          <a:ea typeface="Times New Roman"/>
                          <a:cs typeface="Arial" pitchFamily="34" charset="0"/>
                        </a:rPr>
                        <a:t>TOPLAM</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900" b="1">
                          <a:effectLst/>
                          <a:latin typeface="Arial" pitchFamily="34" charset="0"/>
                          <a:ea typeface="Times New Roman"/>
                          <a:cs typeface="Arial" pitchFamily="34" charset="0"/>
                        </a:rPr>
                        <a:t>933</a:t>
                      </a:r>
                      <a:endParaRPr lang="tr-TR" sz="90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tr-TR" sz="900" b="1" dirty="0">
                          <a:effectLst/>
                          <a:latin typeface="Arial" pitchFamily="34" charset="0"/>
                          <a:ea typeface="Times New Roman"/>
                          <a:cs typeface="Arial" pitchFamily="34" charset="0"/>
                        </a:rPr>
                        <a:t> </a:t>
                      </a:r>
                      <a:endParaRPr lang="tr-TR" sz="900" dirty="0">
                        <a:effectLst/>
                        <a:latin typeface="Arial" pitchFamily="34" charset="0"/>
                        <a:ea typeface="Calibri"/>
                        <a:cs typeface="Arial" pitchFamily="34" charset="0"/>
                      </a:endParaRPr>
                    </a:p>
                  </a:txBody>
                  <a:tcPr marL="30792" marR="30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487511552"/>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93019" y="59971"/>
            <a:ext cx="8229600" cy="863600"/>
          </a:xfrm>
        </p:spPr>
        <p:txBody>
          <a:bodyPr/>
          <a:lstStyle/>
          <a:p>
            <a:r>
              <a:rPr lang="tr-TR" sz="1600" b="1" dirty="0" smtClean="0"/>
              <a:t>2022-2023 Güz </a:t>
            </a:r>
            <a:r>
              <a:rPr lang="tr-TR" sz="1600" b="1" dirty="0"/>
              <a:t>Dönemi Matematik Bölümü Öğretim Üyelerinin Verdiği </a:t>
            </a:r>
            <a:r>
              <a:rPr lang="tr-TR" sz="1600" dirty="0"/>
              <a:t/>
            </a:r>
            <a:br>
              <a:rPr lang="tr-TR" sz="1600" dirty="0"/>
            </a:br>
            <a:r>
              <a:rPr lang="tr-TR" sz="1600" b="1" dirty="0"/>
              <a:t>Temel Bilimler Dersleri </a:t>
            </a:r>
            <a:endParaRPr lang="tr-TR" sz="1600" dirty="0"/>
          </a:p>
        </p:txBody>
      </p:sp>
      <p:sp>
        <p:nvSpPr>
          <p:cNvPr id="14339" name="Rectangle 4"/>
          <p:cNvSpPr>
            <a:spLocks noChangeArrowheads="1"/>
          </p:cNvSpPr>
          <p:nvPr/>
        </p:nvSpPr>
        <p:spPr bwMode="auto">
          <a:xfrm>
            <a:off x="612368" y="116632"/>
            <a:ext cx="7993260" cy="720080"/>
          </a:xfrm>
          <a:prstGeom prst="rect">
            <a:avLst/>
          </a:prstGeom>
          <a:noFill/>
          <a:ln w="114300" cmpd="tri">
            <a:solidFill>
              <a:srgbClr val="333300"/>
            </a:solidFill>
            <a:miter lim="800000"/>
            <a:headEnd/>
            <a:tailEnd/>
          </a:ln>
        </p:spPr>
        <p:txBody>
          <a:bodyPr wrap="none" anchor="ctr"/>
          <a:lstStyle/>
          <a:p>
            <a:endParaRPr lang="tr-TR"/>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12</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graphicFrame>
        <p:nvGraphicFramePr>
          <p:cNvPr id="3" name="Tablo 2"/>
          <p:cNvGraphicFramePr>
            <a:graphicFrameLocks noGrp="1"/>
          </p:cNvGraphicFramePr>
          <p:nvPr>
            <p:extLst>
              <p:ext uri="{D42A27DB-BD31-4B8C-83A1-F6EECF244321}">
                <p14:modId xmlns:p14="http://schemas.microsoft.com/office/powerpoint/2010/main" val="1978516541"/>
              </p:ext>
            </p:extLst>
          </p:nvPr>
        </p:nvGraphicFramePr>
        <p:xfrm>
          <a:off x="755574" y="980722"/>
          <a:ext cx="7704857" cy="5608320"/>
        </p:xfrm>
        <a:graphic>
          <a:graphicData uri="http://schemas.openxmlformats.org/drawingml/2006/table">
            <a:tbl>
              <a:tblPr firstRow="1" firstCol="1" bandRow="1"/>
              <a:tblGrid>
                <a:gridCol w="787268"/>
                <a:gridCol w="2153932"/>
                <a:gridCol w="685061"/>
                <a:gridCol w="489626"/>
                <a:gridCol w="685061"/>
                <a:gridCol w="685061"/>
                <a:gridCol w="2218848"/>
              </a:tblGrid>
              <a:tr h="172864">
                <a:tc>
                  <a:txBody>
                    <a:bodyPr/>
                    <a:lstStyle/>
                    <a:p>
                      <a:pPr>
                        <a:lnSpc>
                          <a:spcPct val="115000"/>
                        </a:lnSpc>
                        <a:spcAft>
                          <a:spcPts val="0"/>
                        </a:spcAft>
                      </a:pPr>
                      <a:r>
                        <a:rPr lang="tr-TR" sz="1000" b="1" dirty="0">
                          <a:effectLst/>
                          <a:latin typeface="Arial" pitchFamily="34" charset="0"/>
                          <a:ea typeface="Times New Roman"/>
                          <a:cs typeface="Arial" pitchFamily="34" charset="0"/>
                        </a:rPr>
                        <a:t>Dersin Kodu</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Dersin Adı-</a:t>
                      </a:r>
                      <a:endParaRPr lang="tr-TR" sz="1000">
                        <a:effectLst/>
                        <a:latin typeface="Arial" pitchFamily="34" charset="0"/>
                        <a:ea typeface="Calibri"/>
                        <a:cs typeface="Arial" pitchFamily="34" charset="0"/>
                      </a:endParaRPr>
                    </a:p>
                    <a:p>
                      <a:pPr>
                        <a:lnSpc>
                          <a:spcPct val="115000"/>
                        </a:lnSpc>
                        <a:spcAft>
                          <a:spcPts val="0"/>
                        </a:spcAft>
                      </a:pPr>
                      <a:r>
                        <a:rPr lang="tr-TR" sz="1000" b="1">
                          <a:effectLst/>
                          <a:latin typeface="Arial" pitchFamily="34" charset="0"/>
                          <a:ea typeface="Times New Roman"/>
                          <a:cs typeface="Arial" pitchFamily="34" charset="0"/>
                        </a:rPr>
                        <a:t>(Bölümü- (Eğitim Dili) 1./2.Öğretim)</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Teorik Uygulama</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AKTS</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Zorunlu</a:t>
                      </a:r>
                      <a:endParaRPr lang="tr-TR" sz="1000">
                        <a:effectLst/>
                        <a:latin typeface="Arial" pitchFamily="34" charset="0"/>
                        <a:ea typeface="Calibri"/>
                        <a:cs typeface="Arial" pitchFamily="34" charset="0"/>
                      </a:endParaRPr>
                    </a:p>
                    <a:p>
                      <a:pPr>
                        <a:lnSpc>
                          <a:spcPct val="115000"/>
                        </a:lnSpc>
                        <a:spcAft>
                          <a:spcPts val="0"/>
                        </a:spcAft>
                      </a:pPr>
                      <a:r>
                        <a:rPr lang="tr-TR" sz="1000" b="1">
                          <a:effectLst/>
                          <a:latin typeface="Arial" pitchFamily="34" charset="0"/>
                          <a:ea typeface="Times New Roman"/>
                          <a:cs typeface="Arial" pitchFamily="34" charset="0"/>
                        </a:rPr>
                        <a:t>Seçmeli</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Dersin Mevcudu</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Dersi Veren Öğretim Üyesi</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8">
                <a:tc>
                  <a:txBody>
                    <a:bodyPr/>
                    <a:lstStyle/>
                    <a:p>
                      <a:pPr>
                        <a:lnSpc>
                          <a:spcPct val="115000"/>
                        </a:lnSpc>
                        <a:spcAft>
                          <a:spcPts val="0"/>
                        </a:spcAft>
                      </a:pPr>
                      <a:r>
                        <a:rPr lang="tr-TR" sz="1000">
                          <a:solidFill>
                            <a:srgbClr val="333333"/>
                          </a:solidFill>
                          <a:effectLst/>
                          <a:latin typeface="Arial" pitchFamily="34" charset="0"/>
                          <a:ea typeface="Calibri"/>
                          <a:cs typeface="Arial" pitchFamily="34" charset="0"/>
                        </a:rPr>
                        <a:t>CEN209</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err="1">
                          <a:solidFill>
                            <a:srgbClr val="333333"/>
                          </a:solidFill>
                          <a:effectLst/>
                          <a:latin typeface="Arial" pitchFamily="34" charset="0"/>
                          <a:ea typeface="Calibri"/>
                          <a:cs typeface="Arial" pitchFamily="34" charset="0"/>
                        </a:rPr>
                        <a:t>Differential</a:t>
                      </a:r>
                      <a:r>
                        <a:rPr lang="tr-TR" sz="1000" dirty="0">
                          <a:solidFill>
                            <a:srgbClr val="333333"/>
                          </a:solidFill>
                          <a:effectLst/>
                          <a:latin typeface="Arial" pitchFamily="34" charset="0"/>
                          <a:ea typeface="Calibri"/>
                          <a:cs typeface="Arial" pitchFamily="34" charset="0"/>
                        </a:rPr>
                        <a:t> </a:t>
                      </a:r>
                      <a:r>
                        <a:rPr lang="tr-TR" sz="1000" dirty="0" err="1">
                          <a:solidFill>
                            <a:srgbClr val="333333"/>
                          </a:solidFill>
                          <a:effectLst/>
                          <a:latin typeface="Arial" pitchFamily="34" charset="0"/>
                          <a:ea typeface="Calibri"/>
                          <a:cs typeface="Arial" pitchFamily="34" charset="0"/>
                        </a:rPr>
                        <a:t>Equations</a:t>
                      </a:r>
                      <a:endParaRPr lang="tr-TR" sz="1000" dirty="0">
                        <a:effectLst/>
                        <a:latin typeface="Arial" pitchFamily="34" charset="0"/>
                        <a:ea typeface="Calibri"/>
                        <a:cs typeface="Arial" pitchFamily="34" charset="0"/>
                      </a:endParaRPr>
                    </a:p>
                    <a:p>
                      <a:pPr>
                        <a:lnSpc>
                          <a:spcPct val="115000"/>
                        </a:lnSpc>
                        <a:spcAft>
                          <a:spcPts val="0"/>
                        </a:spcAft>
                      </a:pPr>
                      <a:r>
                        <a:rPr lang="tr-TR" sz="1000" dirty="0">
                          <a:solidFill>
                            <a:srgbClr val="333333"/>
                          </a:solidFill>
                          <a:effectLst/>
                          <a:latin typeface="Arial" pitchFamily="34" charset="0"/>
                          <a:ea typeface="Calibri"/>
                          <a:cs typeface="Arial" pitchFamily="34" charset="0"/>
                        </a:rPr>
                        <a:t>(BİLGİSAYAR MÜHENDİSLİĞİ (İNGİLİZCE)- 1. Öğretim)</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3+0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4</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118</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Prof. Dr. HAYRULLAH AYIK</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8">
                <a:tc>
                  <a:txBody>
                    <a:bodyPr/>
                    <a:lstStyle/>
                    <a:p>
                      <a:pPr>
                        <a:lnSpc>
                          <a:spcPct val="115000"/>
                        </a:lnSpc>
                        <a:spcAft>
                          <a:spcPts val="0"/>
                        </a:spcAft>
                      </a:pPr>
                      <a:r>
                        <a:rPr lang="tr-TR" sz="1000">
                          <a:solidFill>
                            <a:srgbClr val="333333"/>
                          </a:solidFill>
                          <a:effectLst/>
                          <a:latin typeface="Arial" pitchFamily="34" charset="0"/>
                          <a:ea typeface="Calibri"/>
                          <a:cs typeface="Arial" pitchFamily="34" charset="0"/>
                        </a:rPr>
                        <a:t>CEN209</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err="1">
                          <a:solidFill>
                            <a:srgbClr val="333333"/>
                          </a:solidFill>
                          <a:effectLst/>
                          <a:latin typeface="Arial" pitchFamily="34" charset="0"/>
                          <a:ea typeface="Calibri"/>
                          <a:cs typeface="Arial" pitchFamily="34" charset="0"/>
                        </a:rPr>
                        <a:t>Differential</a:t>
                      </a:r>
                      <a:r>
                        <a:rPr lang="tr-TR" sz="1000" dirty="0">
                          <a:solidFill>
                            <a:srgbClr val="333333"/>
                          </a:solidFill>
                          <a:effectLst/>
                          <a:latin typeface="Arial" pitchFamily="34" charset="0"/>
                          <a:ea typeface="Calibri"/>
                          <a:cs typeface="Arial" pitchFamily="34" charset="0"/>
                        </a:rPr>
                        <a:t> </a:t>
                      </a:r>
                      <a:r>
                        <a:rPr lang="tr-TR" sz="1000" dirty="0" err="1">
                          <a:solidFill>
                            <a:srgbClr val="333333"/>
                          </a:solidFill>
                          <a:effectLst/>
                          <a:latin typeface="Arial" pitchFamily="34" charset="0"/>
                          <a:ea typeface="Calibri"/>
                          <a:cs typeface="Arial" pitchFamily="34" charset="0"/>
                        </a:rPr>
                        <a:t>Equations</a:t>
                      </a:r>
                      <a:r>
                        <a:rPr lang="tr-TR" sz="1000" dirty="0">
                          <a:solidFill>
                            <a:srgbClr val="333333"/>
                          </a:solidFill>
                          <a:effectLst/>
                          <a:latin typeface="Arial" pitchFamily="34" charset="0"/>
                          <a:ea typeface="Calibri"/>
                          <a:cs typeface="Arial" pitchFamily="34" charset="0"/>
                        </a:rPr>
                        <a:t> </a:t>
                      </a:r>
                      <a:endParaRPr lang="tr-TR" sz="1000" dirty="0">
                        <a:effectLst/>
                        <a:latin typeface="Arial" pitchFamily="34" charset="0"/>
                        <a:ea typeface="Calibri"/>
                        <a:cs typeface="Arial" pitchFamily="34" charset="0"/>
                      </a:endParaRPr>
                    </a:p>
                    <a:p>
                      <a:pPr>
                        <a:lnSpc>
                          <a:spcPct val="115000"/>
                        </a:lnSpc>
                        <a:spcAft>
                          <a:spcPts val="0"/>
                        </a:spcAft>
                      </a:pPr>
                      <a:r>
                        <a:rPr lang="tr-TR" sz="1000" dirty="0">
                          <a:solidFill>
                            <a:srgbClr val="333333"/>
                          </a:solidFill>
                          <a:effectLst/>
                          <a:latin typeface="Arial" pitchFamily="34" charset="0"/>
                          <a:ea typeface="Calibri"/>
                          <a:cs typeface="Arial" pitchFamily="34" charset="0"/>
                        </a:rPr>
                        <a:t>(BİLGİSAYAR MÜHENDİSLİĞİ (İNGİLİZCE)- 2. Öğretim)</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3+0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4</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113</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Prof. Dr. HAYRULLAH AYIK</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089">
                <a:tc>
                  <a:txBody>
                    <a:bodyPr/>
                    <a:lstStyle/>
                    <a:p>
                      <a:pPr>
                        <a:lnSpc>
                          <a:spcPct val="115000"/>
                        </a:lnSpc>
                        <a:spcAft>
                          <a:spcPts val="0"/>
                        </a:spcAft>
                      </a:pPr>
                      <a:r>
                        <a:rPr lang="tr-TR" sz="1000">
                          <a:effectLst/>
                          <a:latin typeface="Arial" pitchFamily="34" charset="0"/>
                          <a:ea typeface="Times New Roman"/>
                          <a:cs typeface="Arial" pitchFamily="34" charset="0"/>
                        </a:rPr>
                        <a:t>EEE 103</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err="1">
                          <a:effectLst/>
                          <a:latin typeface="Arial" pitchFamily="34" charset="0"/>
                          <a:ea typeface="Times New Roman"/>
                          <a:cs typeface="Arial" pitchFamily="34" charset="0"/>
                        </a:rPr>
                        <a:t>Calculus</a:t>
                      </a:r>
                      <a:r>
                        <a:rPr lang="tr-TR" sz="1000" dirty="0">
                          <a:effectLst/>
                          <a:latin typeface="Arial" pitchFamily="34" charset="0"/>
                          <a:ea typeface="Times New Roman"/>
                          <a:cs typeface="Arial" pitchFamily="34" charset="0"/>
                        </a:rPr>
                        <a:t> I </a:t>
                      </a:r>
                      <a:endParaRPr lang="tr-TR" sz="1000" dirty="0">
                        <a:effectLst/>
                        <a:latin typeface="Arial" pitchFamily="34" charset="0"/>
                        <a:ea typeface="Calibri"/>
                        <a:cs typeface="Arial" pitchFamily="34" charset="0"/>
                      </a:endParaRPr>
                    </a:p>
                    <a:p>
                      <a:pPr>
                        <a:lnSpc>
                          <a:spcPct val="115000"/>
                        </a:lnSpc>
                        <a:spcAft>
                          <a:spcPts val="0"/>
                        </a:spcAft>
                      </a:pPr>
                      <a:r>
                        <a:rPr lang="tr-TR" sz="1000" dirty="0">
                          <a:effectLst/>
                          <a:latin typeface="Arial" pitchFamily="34" charset="0"/>
                          <a:ea typeface="Times New Roman"/>
                          <a:cs typeface="Arial" pitchFamily="34" charset="0"/>
                        </a:rPr>
                        <a:t>(</a:t>
                      </a:r>
                      <a:r>
                        <a:rPr lang="tr-TR" sz="1000" dirty="0">
                          <a:solidFill>
                            <a:srgbClr val="333333"/>
                          </a:solidFill>
                          <a:effectLst/>
                          <a:latin typeface="Arial" pitchFamily="34" charset="0"/>
                          <a:ea typeface="Calibri"/>
                          <a:cs typeface="Arial" pitchFamily="34" charset="0"/>
                        </a:rPr>
                        <a:t>ELEKTRİK-ELEKTRONİK MÜHENDİSLİĞİ PR. (İNGİLİZCE) 1. Öğretim)</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4+0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81</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Prof. Dr. HAYRULLAH AYIK</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089">
                <a:tc>
                  <a:txBody>
                    <a:bodyPr/>
                    <a:lstStyle/>
                    <a:p>
                      <a:pPr>
                        <a:lnSpc>
                          <a:spcPct val="115000"/>
                        </a:lnSpc>
                        <a:spcAft>
                          <a:spcPts val="0"/>
                        </a:spcAft>
                      </a:pPr>
                      <a:r>
                        <a:rPr lang="tr-TR" sz="1000">
                          <a:effectLst/>
                          <a:latin typeface="Arial" pitchFamily="34" charset="0"/>
                          <a:ea typeface="Times New Roman"/>
                          <a:cs typeface="Arial" pitchFamily="34" charset="0"/>
                        </a:rPr>
                        <a:t>EEE 103</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err="1">
                          <a:effectLst/>
                          <a:latin typeface="Arial" pitchFamily="34" charset="0"/>
                          <a:ea typeface="Times New Roman"/>
                          <a:cs typeface="Arial" pitchFamily="34" charset="0"/>
                        </a:rPr>
                        <a:t>Calculus</a:t>
                      </a:r>
                      <a:r>
                        <a:rPr lang="tr-TR" sz="1000" dirty="0">
                          <a:effectLst/>
                          <a:latin typeface="Arial" pitchFamily="34" charset="0"/>
                          <a:ea typeface="Times New Roman"/>
                          <a:cs typeface="Arial" pitchFamily="34" charset="0"/>
                        </a:rPr>
                        <a:t> I </a:t>
                      </a:r>
                      <a:endParaRPr lang="tr-TR" sz="1000" dirty="0">
                        <a:effectLst/>
                        <a:latin typeface="Arial" pitchFamily="34" charset="0"/>
                        <a:ea typeface="Calibri"/>
                        <a:cs typeface="Arial" pitchFamily="34" charset="0"/>
                      </a:endParaRPr>
                    </a:p>
                    <a:p>
                      <a:pPr>
                        <a:lnSpc>
                          <a:spcPct val="115000"/>
                        </a:lnSpc>
                        <a:spcAft>
                          <a:spcPts val="0"/>
                        </a:spcAft>
                      </a:pPr>
                      <a:r>
                        <a:rPr lang="tr-TR" sz="1000" dirty="0">
                          <a:effectLst/>
                          <a:latin typeface="Arial" pitchFamily="34" charset="0"/>
                          <a:ea typeface="Times New Roman"/>
                          <a:cs typeface="Arial" pitchFamily="34" charset="0"/>
                        </a:rPr>
                        <a:t>(</a:t>
                      </a:r>
                      <a:r>
                        <a:rPr lang="tr-TR" sz="1000" dirty="0">
                          <a:solidFill>
                            <a:srgbClr val="333333"/>
                          </a:solidFill>
                          <a:effectLst/>
                          <a:latin typeface="Arial" pitchFamily="34" charset="0"/>
                          <a:ea typeface="Calibri"/>
                          <a:cs typeface="Arial" pitchFamily="34" charset="0"/>
                        </a:rPr>
                        <a:t>ELEKTRİK-ELEKTRONİK MÜHENDİSLİĞİ PR. (İNGİLİZCE) 2. Öğretim)</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4+0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72</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Prof. Dr. HAYRULLAH AYIK</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045">
                <a:tc>
                  <a:txBody>
                    <a:bodyPr/>
                    <a:lstStyle/>
                    <a:p>
                      <a:pPr>
                        <a:lnSpc>
                          <a:spcPct val="115000"/>
                        </a:lnSpc>
                        <a:spcAft>
                          <a:spcPts val="0"/>
                        </a:spcAft>
                      </a:pPr>
                      <a:r>
                        <a:rPr lang="tr-TR" sz="1000">
                          <a:effectLst/>
                          <a:latin typeface="Arial" pitchFamily="34" charset="0"/>
                          <a:ea typeface="Times New Roman"/>
                          <a:cs typeface="Arial" pitchFamily="34" charset="0"/>
                        </a:rPr>
                        <a:t>MK 135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effectLst/>
                          <a:latin typeface="Arial" pitchFamily="34" charset="0"/>
                          <a:ea typeface="Times New Roman"/>
                          <a:cs typeface="Arial" pitchFamily="34" charset="0"/>
                        </a:rPr>
                        <a:t>MATEMATİK I</a:t>
                      </a:r>
                      <a:endParaRPr lang="tr-TR" sz="1000" dirty="0">
                        <a:effectLst/>
                        <a:latin typeface="Arial" pitchFamily="34" charset="0"/>
                        <a:ea typeface="Calibri"/>
                        <a:cs typeface="Arial" pitchFamily="34" charset="0"/>
                      </a:endParaRPr>
                    </a:p>
                    <a:p>
                      <a:pPr>
                        <a:lnSpc>
                          <a:spcPct val="115000"/>
                        </a:lnSpc>
                        <a:spcAft>
                          <a:spcPts val="0"/>
                        </a:spcAft>
                      </a:pPr>
                      <a:r>
                        <a:rPr lang="tr-TR" sz="1000" dirty="0">
                          <a:effectLst/>
                          <a:latin typeface="Arial" pitchFamily="34" charset="0"/>
                          <a:ea typeface="Times New Roman"/>
                          <a:cs typeface="Arial" pitchFamily="34" charset="0"/>
                        </a:rPr>
                        <a:t>Kimya Bölümü (FEF)</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4+0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41</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Prof. Dr. Zerrin ESMERLİGİL</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045">
                <a:tc>
                  <a:txBody>
                    <a:bodyPr/>
                    <a:lstStyle/>
                    <a:p>
                      <a:pPr>
                        <a:lnSpc>
                          <a:spcPct val="115000"/>
                        </a:lnSpc>
                        <a:spcAft>
                          <a:spcPts val="0"/>
                        </a:spcAft>
                      </a:pPr>
                      <a:r>
                        <a:rPr lang="tr-TR" sz="1000">
                          <a:solidFill>
                            <a:srgbClr val="333333"/>
                          </a:solidFill>
                          <a:effectLst/>
                          <a:latin typeface="Arial" pitchFamily="34" charset="0"/>
                          <a:ea typeface="Calibri"/>
                          <a:cs typeface="Arial" pitchFamily="34" charset="0"/>
                        </a:rPr>
                        <a:t>BL 137 </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effectLst/>
                          <a:latin typeface="Arial" pitchFamily="34" charset="0"/>
                          <a:ea typeface="Times New Roman"/>
                          <a:cs typeface="Arial" pitchFamily="34" charset="0"/>
                        </a:rPr>
                        <a:t>MATEMATİK </a:t>
                      </a:r>
                      <a:endParaRPr lang="tr-TR" sz="1000" dirty="0">
                        <a:effectLst/>
                        <a:latin typeface="Arial" pitchFamily="34" charset="0"/>
                        <a:ea typeface="Calibri"/>
                        <a:cs typeface="Arial" pitchFamily="34" charset="0"/>
                      </a:endParaRPr>
                    </a:p>
                    <a:p>
                      <a:pPr>
                        <a:lnSpc>
                          <a:spcPct val="115000"/>
                        </a:lnSpc>
                        <a:spcAft>
                          <a:spcPts val="0"/>
                        </a:spcAft>
                      </a:pPr>
                      <a:r>
                        <a:rPr lang="tr-TR" sz="1000" dirty="0">
                          <a:effectLst/>
                          <a:latin typeface="Arial" pitchFamily="34" charset="0"/>
                          <a:ea typeface="Times New Roman"/>
                          <a:cs typeface="Arial" pitchFamily="34" charset="0"/>
                        </a:rPr>
                        <a:t>Biyoloji Bölümü (FEF)</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2+0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2</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99</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Prof. Dr. Zerrin ESMERLİGİL</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045">
                <a:tc>
                  <a:txBody>
                    <a:bodyPr/>
                    <a:lstStyle/>
                    <a:p>
                      <a:pPr>
                        <a:lnSpc>
                          <a:spcPct val="115000"/>
                        </a:lnSpc>
                        <a:spcAft>
                          <a:spcPts val="0"/>
                        </a:spcAft>
                      </a:pPr>
                      <a:r>
                        <a:rPr lang="tr-TR" sz="1000">
                          <a:effectLst/>
                          <a:latin typeface="Arial" pitchFamily="34" charset="0"/>
                          <a:ea typeface="Times New Roman"/>
                          <a:cs typeface="Arial" pitchFamily="34" charset="0"/>
                        </a:rPr>
                        <a:t>CMZ 123</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effectLst/>
                          <a:latin typeface="Arial" pitchFamily="34" charset="0"/>
                          <a:ea typeface="Times New Roman"/>
                          <a:cs typeface="Arial" pitchFamily="34" charset="0"/>
                        </a:rPr>
                        <a:t>MATEMATİK I</a:t>
                      </a:r>
                      <a:endParaRPr lang="tr-TR" sz="1000" dirty="0">
                        <a:effectLst/>
                        <a:latin typeface="Arial" pitchFamily="34" charset="0"/>
                        <a:ea typeface="Calibri"/>
                        <a:cs typeface="Arial" pitchFamily="34" charset="0"/>
                      </a:endParaRPr>
                    </a:p>
                    <a:p>
                      <a:pPr>
                        <a:lnSpc>
                          <a:spcPct val="115000"/>
                        </a:lnSpc>
                        <a:spcAft>
                          <a:spcPts val="0"/>
                        </a:spcAft>
                      </a:pPr>
                      <a:r>
                        <a:rPr lang="tr-TR" sz="1000" dirty="0">
                          <a:effectLst/>
                          <a:latin typeface="Arial" pitchFamily="34" charset="0"/>
                          <a:ea typeface="Times New Roman"/>
                          <a:cs typeface="Arial" pitchFamily="34" charset="0"/>
                        </a:rPr>
                        <a:t>(Çevre Mühendisliği Bölümü )</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4+0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6</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Prof. Dr. Zerrin ESMERLİGİL</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045">
                <a:tc>
                  <a:txBody>
                    <a:bodyPr/>
                    <a:lstStyle/>
                    <a:p>
                      <a:pPr>
                        <a:lnSpc>
                          <a:spcPct val="115000"/>
                        </a:lnSpc>
                        <a:spcAft>
                          <a:spcPts val="0"/>
                        </a:spcAft>
                      </a:pPr>
                      <a:r>
                        <a:rPr lang="tr-TR" sz="1000">
                          <a:effectLst/>
                          <a:latin typeface="Arial" pitchFamily="34" charset="0"/>
                          <a:ea typeface="Times New Roman"/>
                          <a:cs typeface="Arial" pitchFamily="34" charset="0"/>
                        </a:rPr>
                        <a:t>CMZ 201 </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effectLst/>
                          <a:latin typeface="Arial" pitchFamily="34" charset="0"/>
                          <a:ea typeface="Times New Roman"/>
                          <a:cs typeface="Arial" pitchFamily="34" charset="0"/>
                        </a:rPr>
                        <a:t>DİFERANSİYEL DENKLEMLER</a:t>
                      </a:r>
                      <a:endParaRPr lang="tr-TR" sz="1000" dirty="0">
                        <a:effectLst/>
                        <a:latin typeface="Arial" pitchFamily="34" charset="0"/>
                        <a:ea typeface="Calibri"/>
                        <a:cs typeface="Arial" pitchFamily="34" charset="0"/>
                      </a:endParaRPr>
                    </a:p>
                    <a:p>
                      <a:pPr>
                        <a:lnSpc>
                          <a:spcPct val="115000"/>
                        </a:lnSpc>
                        <a:spcAft>
                          <a:spcPts val="0"/>
                        </a:spcAft>
                      </a:pPr>
                      <a:r>
                        <a:rPr lang="tr-TR" sz="1000" dirty="0">
                          <a:effectLst/>
                          <a:latin typeface="Arial" pitchFamily="34" charset="0"/>
                          <a:ea typeface="Times New Roman"/>
                          <a:cs typeface="Arial" pitchFamily="34" charset="0"/>
                        </a:rPr>
                        <a:t>(Çevre </a:t>
                      </a:r>
                      <a:r>
                        <a:rPr lang="tr-TR" sz="1000" dirty="0" err="1">
                          <a:effectLst/>
                          <a:latin typeface="Arial" pitchFamily="34" charset="0"/>
                          <a:ea typeface="Times New Roman"/>
                          <a:cs typeface="Arial" pitchFamily="34" charset="0"/>
                        </a:rPr>
                        <a:t>Müendisliği</a:t>
                      </a:r>
                      <a:r>
                        <a:rPr lang="tr-TR" sz="1000" dirty="0">
                          <a:effectLst/>
                          <a:latin typeface="Arial" pitchFamily="34" charset="0"/>
                          <a:ea typeface="Times New Roman"/>
                          <a:cs typeface="Arial" pitchFamily="34" charset="0"/>
                        </a:rPr>
                        <a:t> Bölümü)</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3+0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Prof. Dr. Zerrin ESMERLİGİL</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8">
                <a:tc>
                  <a:txBody>
                    <a:bodyPr/>
                    <a:lstStyle/>
                    <a:p>
                      <a:pPr>
                        <a:lnSpc>
                          <a:spcPct val="115000"/>
                        </a:lnSpc>
                        <a:spcAft>
                          <a:spcPts val="0"/>
                        </a:spcAft>
                      </a:pPr>
                      <a:r>
                        <a:rPr lang="tr-TR" sz="1000">
                          <a:solidFill>
                            <a:srgbClr val="333333"/>
                          </a:solidFill>
                          <a:effectLst/>
                          <a:latin typeface="Arial" pitchFamily="34" charset="0"/>
                          <a:ea typeface="Calibri"/>
                          <a:cs typeface="Arial" pitchFamily="34" charset="0"/>
                        </a:rPr>
                        <a:t>MATZ 205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solidFill>
                            <a:srgbClr val="333333"/>
                          </a:solidFill>
                          <a:effectLst/>
                          <a:latin typeface="Arial" pitchFamily="34" charset="0"/>
                          <a:ea typeface="Calibri"/>
                          <a:cs typeface="Arial" pitchFamily="34" charset="0"/>
                        </a:rPr>
                        <a:t>Analitik Geometri</a:t>
                      </a:r>
                      <a:endParaRPr lang="tr-TR" sz="1000" dirty="0">
                        <a:effectLst/>
                        <a:latin typeface="Arial" pitchFamily="34" charset="0"/>
                        <a:ea typeface="Calibri"/>
                        <a:cs typeface="Arial" pitchFamily="34" charset="0"/>
                      </a:endParaRPr>
                    </a:p>
                    <a:p>
                      <a:pPr>
                        <a:lnSpc>
                          <a:spcPct val="115000"/>
                        </a:lnSpc>
                        <a:spcAft>
                          <a:spcPts val="0"/>
                        </a:spcAft>
                      </a:pPr>
                      <a:r>
                        <a:rPr lang="tr-TR" sz="1000" dirty="0">
                          <a:solidFill>
                            <a:srgbClr val="333333"/>
                          </a:solidFill>
                          <a:effectLst/>
                          <a:latin typeface="Arial" pitchFamily="34" charset="0"/>
                          <a:ea typeface="Calibri"/>
                          <a:cs typeface="Arial" pitchFamily="34" charset="0"/>
                        </a:rPr>
                        <a:t>(İLKÖĞRETİM MATEMATİK ÖĞRETMENLİĞİ-1. Öğretim)</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2+0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4</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52</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Prof. Dr. Ali Arslan ÖZKURT</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8">
                <a:tc>
                  <a:txBody>
                    <a:bodyPr/>
                    <a:lstStyle/>
                    <a:p>
                      <a:pPr>
                        <a:lnSpc>
                          <a:spcPct val="115000"/>
                        </a:lnSpc>
                        <a:spcAft>
                          <a:spcPts val="0"/>
                        </a:spcAft>
                      </a:pPr>
                      <a:r>
                        <a:rPr lang="tr-TR" sz="1000">
                          <a:solidFill>
                            <a:srgbClr val="333333"/>
                          </a:solidFill>
                          <a:effectLst/>
                          <a:latin typeface="Arial" pitchFamily="34" charset="0"/>
                          <a:ea typeface="Calibri"/>
                          <a:cs typeface="Arial" pitchFamily="34" charset="0"/>
                        </a:rPr>
                        <a:t>ENM 103</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solidFill>
                            <a:srgbClr val="333333"/>
                          </a:solidFill>
                          <a:effectLst/>
                          <a:latin typeface="Arial" pitchFamily="34" charset="0"/>
                          <a:ea typeface="Calibri"/>
                          <a:cs typeface="Arial" pitchFamily="34" charset="0"/>
                        </a:rPr>
                        <a:t>Yüksek Matematik I</a:t>
                      </a:r>
                      <a:endParaRPr lang="tr-TR" sz="1000" dirty="0">
                        <a:effectLst/>
                        <a:latin typeface="Arial" pitchFamily="34" charset="0"/>
                        <a:ea typeface="Calibri"/>
                        <a:cs typeface="Arial" pitchFamily="34" charset="0"/>
                      </a:endParaRPr>
                    </a:p>
                    <a:p>
                      <a:pPr>
                        <a:lnSpc>
                          <a:spcPct val="115000"/>
                        </a:lnSpc>
                        <a:spcAft>
                          <a:spcPts val="0"/>
                        </a:spcAft>
                      </a:pPr>
                      <a:r>
                        <a:rPr lang="tr-TR" sz="1000" dirty="0">
                          <a:effectLst/>
                          <a:latin typeface="Arial" pitchFamily="34" charset="0"/>
                          <a:ea typeface="Times New Roman"/>
                          <a:cs typeface="Arial" pitchFamily="34" charset="0"/>
                        </a:rPr>
                        <a:t>(</a:t>
                      </a:r>
                      <a:r>
                        <a:rPr lang="tr-TR" sz="1000" dirty="0">
                          <a:solidFill>
                            <a:srgbClr val="333333"/>
                          </a:solidFill>
                          <a:effectLst/>
                          <a:latin typeface="Arial" pitchFamily="34" charset="0"/>
                          <a:ea typeface="Calibri"/>
                          <a:cs typeface="Arial" pitchFamily="34" charset="0"/>
                        </a:rPr>
                        <a:t>ENDÜSTRİ MÜHENDİSLİĞİ-1. Öğretim)</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3+1</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6</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100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Prof. Dr. Ali Arslan ÖZKURT</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045">
                <a:tc>
                  <a:txBody>
                    <a:bodyPr/>
                    <a:lstStyle/>
                    <a:p>
                      <a:pPr>
                        <a:lnSpc>
                          <a:spcPct val="115000"/>
                        </a:lnSpc>
                        <a:spcAft>
                          <a:spcPts val="0"/>
                        </a:spcAft>
                      </a:pPr>
                      <a:r>
                        <a:rPr lang="tr-TR" sz="1000">
                          <a:solidFill>
                            <a:srgbClr val="333333"/>
                          </a:solidFill>
                          <a:effectLst/>
                          <a:latin typeface="Arial" pitchFamily="34" charset="0"/>
                          <a:ea typeface="Calibri"/>
                          <a:cs typeface="Arial" pitchFamily="34" charset="0"/>
                        </a:rPr>
                        <a:t>OMZ 101</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solidFill>
                            <a:srgbClr val="333333"/>
                          </a:solidFill>
                          <a:effectLst/>
                          <a:latin typeface="Arial" pitchFamily="34" charset="0"/>
                          <a:ea typeface="Calibri"/>
                          <a:cs typeface="Arial" pitchFamily="34" charset="0"/>
                        </a:rPr>
                        <a:t>Mühendislik Matematiği I</a:t>
                      </a:r>
                      <a:endParaRPr lang="tr-TR" sz="1000" dirty="0">
                        <a:effectLst/>
                        <a:latin typeface="Arial" pitchFamily="34" charset="0"/>
                        <a:ea typeface="Calibri"/>
                        <a:cs typeface="Arial" pitchFamily="34" charset="0"/>
                      </a:endParaRPr>
                    </a:p>
                    <a:p>
                      <a:pPr>
                        <a:lnSpc>
                          <a:spcPct val="115000"/>
                        </a:lnSpc>
                        <a:spcAft>
                          <a:spcPts val="0"/>
                        </a:spcAft>
                      </a:pPr>
                      <a:r>
                        <a:rPr lang="tr-TR" sz="1000" dirty="0">
                          <a:solidFill>
                            <a:srgbClr val="333333"/>
                          </a:solidFill>
                          <a:effectLst/>
                          <a:latin typeface="Arial" pitchFamily="34" charset="0"/>
                          <a:ea typeface="Calibri"/>
                          <a:cs typeface="Arial" pitchFamily="34" charset="0"/>
                        </a:rPr>
                        <a:t>Otomotiv Mühendisliği-1.öğretim</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3+0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4</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101</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effectLst/>
                          <a:latin typeface="Arial" pitchFamily="34" charset="0"/>
                          <a:ea typeface="Times New Roman"/>
                          <a:cs typeface="Arial" pitchFamily="34" charset="0"/>
                        </a:rPr>
                        <a:t>Doç. Dr. Dilek ERSALAN</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41177234"/>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93019" y="59971"/>
            <a:ext cx="8229600" cy="863600"/>
          </a:xfrm>
        </p:spPr>
        <p:txBody>
          <a:bodyPr/>
          <a:lstStyle/>
          <a:p>
            <a:r>
              <a:rPr lang="tr-TR" sz="1600" b="1" dirty="0" smtClean="0"/>
              <a:t>2022-2023 Güz </a:t>
            </a:r>
            <a:r>
              <a:rPr lang="tr-TR" sz="1600" b="1" dirty="0"/>
              <a:t>Dönemi Matematik Bölümü Öğretim Üyelerinin Verdiği </a:t>
            </a:r>
            <a:r>
              <a:rPr lang="tr-TR" sz="1600" dirty="0"/>
              <a:t/>
            </a:r>
            <a:br>
              <a:rPr lang="tr-TR" sz="1600" dirty="0"/>
            </a:br>
            <a:r>
              <a:rPr lang="tr-TR" sz="1600" b="1" dirty="0"/>
              <a:t>Temel Bilimler Dersleri </a:t>
            </a:r>
            <a:endParaRPr lang="tr-TR" sz="1600" dirty="0"/>
          </a:p>
        </p:txBody>
      </p:sp>
      <p:sp>
        <p:nvSpPr>
          <p:cNvPr id="14339" name="Rectangle 4"/>
          <p:cNvSpPr>
            <a:spLocks noChangeArrowheads="1"/>
          </p:cNvSpPr>
          <p:nvPr/>
        </p:nvSpPr>
        <p:spPr bwMode="auto">
          <a:xfrm>
            <a:off x="612368" y="116632"/>
            <a:ext cx="7993260" cy="720080"/>
          </a:xfrm>
          <a:prstGeom prst="rect">
            <a:avLst/>
          </a:prstGeom>
          <a:noFill/>
          <a:ln w="114300" cmpd="tri">
            <a:solidFill>
              <a:srgbClr val="333300"/>
            </a:solidFill>
            <a:miter lim="800000"/>
            <a:headEnd/>
            <a:tailEnd/>
          </a:ln>
        </p:spPr>
        <p:txBody>
          <a:bodyPr wrap="none" anchor="ctr"/>
          <a:lstStyle/>
          <a:p>
            <a:endParaRPr lang="tr-TR"/>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13</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graphicFrame>
        <p:nvGraphicFramePr>
          <p:cNvPr id="3" name="Tablo 2"/>
          <p:cNvGraphicFramePr>
            <a:graphicFrameLocks noGrp="1"/>
          </p:cNvGraphicFramePr>
          <p:nvPr>
            <p:extLst>
              <p:ext uri="{D42A27DB-BD31-4B8C-83A1-F6EECF244321}">
                <p14:modId xmlns:p14="http://schemas.microsoft.com/office/powerpoint/2010/main" val="995566269"/>
              </p:ext>
            </p:extLst>
          </p:nvPr>
        </p:nvGraphicFramePr>
        <p:xfrm>
          <a:off x="755574" y="980722"/>
          <a:ext cx="7704857" cy="5149567"/>
        </p:xfrm>
        <a:graphic>
          <a:graphicData uri="http://schemas.openxmlformats.org/drawingml/2006/table">
            <a:tbl>
              <a:tblPr firstRow="1" firstCol="1" bandRow="1"/>
              <a:tblGrid>
                <a:gridCol w="787268"/>
                <a:gridCol w="2153932"/>
                <a:gridCol w="685061"/>
                <a:gridCol w="489626"/>
                <a:gridCol w="685061"/>
                <a:gridCol w="685061"/>
                <a:gridCol w="2218848"/>
              </a:tblGrid>
              <a:tr h="172864">
                <a:tc>
                  <a:txBody>
                    <a:bodyPr/>
                    <a:lstStyle/>
                    <a:p>
                      <a:pPr>
                        <a:lnSpc>
                          <a:spcPct val="115000"/>
                        </a:lnSpc>
                        <a:spcAft>
                          <a:spcPts val="0"/>
                        </a:spcAft>
                      </a:pPr>
                      <a:r>
                        <a:rPr lang="tr-TR" sz="1000" b="1" dirty="0">
                          <a:effectLst/>
                          <a:latin typeface="Arial" pitchFamily="34" charset="0"/>
                          <a:ea typeface="Times New Roman"/>
                          <a:cs typeface="Arial" pitchFamily="34" charset="0"/>
                        </a:rPr>
                        <a:t>Dersin Kodu</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Dersin Adı-</a:t>
                      </a:r>
                      <a:endParaRPr lang="tr-TR" sz="1000">
                        <a:effectLst/>
                        <a:latin typeface="Arial" pitchFamily="34" charset="0"/>
                        <a:ea typeface="Calibri"/>
                        <a:cs typeface="Arial" pitchFamily="34" charset="0"/>
                      </a:endParaRPr>
                    </a:p>
                    <a:p>
                      <a:pPr>
                        <a:lnSpc>
                          <a:spcPct val="115000"/>
                        </a:lnSpc>
                        <a:spcAft>
                          <a:spcPts val="0"/>
                        </a:spcAft>
                      </a:pPr>
                      <a:r>
                        <a:rPr lang="tr-TR" sz="1000" b="1">
                          <a:effectLst/>
                          <a:latin typeface="Arial" pitchFamily="34" charset="0"/>
                          <a:ea typeface="Times New Roman"/>
                          <a:cs typeface="Arial" pitchFamily="34" charset="0"/>
                        </a:rPr>
                        <a:t>(Bölümü- (Eğitim Dili) 1./2.Öğretim)</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Teorik Uygulama</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AKTS</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Zorunlu</a:t>
                      </a:r>
                      <a:endParaRPr lang="tr-TR" sz="1000">
                        <a:effectLst/>
                        <a:latin typeface="Arial" pitchFamily="34" charset="0"/>
                        <a:ea typeface="Calibri"/>
                        <a:cs typeface="Arial" pitchFamily="34" charset="0"/>
                      </a:endParaRPr>
                    </a:p>
                    <a:p>
                      <a:pPr>
                        <a:lnSpc>
                          <a:spcPct val="115000"/>
                        </a:lnSpc>
                        <a:spcAft>
                          <a:spcPts val="0"/>
                        </a:spcAft>
                      </a:pPr>
                      <a:r>
                        <a:rPr lang="tr-TR" sz="1000" b="1">
                          <a:effectLst/>
                          <a:latin typeface="Arial" pitchFamily="34" charset="0"/>
                          <a:ea typeface="Times New Roman"/>
                          <a:cs typeface="Arial" pitchFamily="34" charset="0"/>
                        </a:rPr>
                        <a:t>Seçmeli</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Dersin Mevcudu</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Dersi Veren Öğretim Üyesi</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045">
                <a:tc>
                  <a:txBody>
                    <a:bodyPr/>
                    <a:lstStyle/>
                    <a:p>
                      <a:pPr>
                        <a:lnSpc>
                          <a:spcPct val="115000"/>
                        </a:lnSpc>
                        <a:spcAft>
                          <a:spcPts val="0"/>
                        </a:spcAft>
                      </a:pPr>
                      <a:r>
                        <a:rPr lang="tr-TR" sz="1000" dirty="0">
                          <a:solidFill>
                            <a:srgbClr val="333333"/>
                          </a:solidFill>
                          <a:effectLst/>
                          <a:latin typeface="Arial" pitchFamily="34" charset="0"/>
                          <a:ea typeface="Calibri"/>
                          <a:cs typeface="Arial" pitchFamily="34" charset="0"/>
                        </a:rPr>
                        <a:t>OMZ 201</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solidFill>
                            <a:srgbClr val="333333"/>
                          </a:solidFill>
                          <a:effectLst/>
                          <a:latin typeface="Arial" pitchFamily="34" charset="0"/>
                          <a:ea typeface="Calibri"/>
                          <a:cs typeface="Arial" pitchFamily="34" charset="0"/>
                        </a:rPr>
                        <a:t>Uygulama Mühendislik Matematiği</a:t>
                      </a:r>
                      <a:endParaRPr lang="tr-TR" sz="1000" dirty="0">
                        <a:effectLst/>
                        <a:latin typeface="Arial" pitchFamily="34" charset="0"/>
                        <a:ea typeface="Calibri"/>
                        <a:cs typeface="Arial" pitchFamily="34" charset="0"/>
                      </a:endParaRPr>
                    </a:p>
                    <a:p>
                      <a:pPr>
                        <a:lnSpc>
                          <a:spcPct val="115000"/>
                        </a:lnSpc>
                        <a:spcAft>
                          <a:spcPts val="0"/>
                        </a:spcAft>
                      </a:pPr>
                      <a:r>
                        <a:rPr lang="tr-TR" sz="1000" dirty="0">
                          <a:solidFill>
                            <a:srgbClr val="333333"/>
                          </a:solidFill>
                          <a:effectLst/>
                          <a:latin typeface="Arial" pitchFamily="34" charset="0"/>
                          <a:ea typeface="Calibri"/>
                          <a:cs typeface="Arial" pitchFamily="34" charset="0"/>
                        </a:rPr>
                        <a:t>Otomotiv Mühendisliği-1.öğretim</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3+0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4</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90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Doç. Dr. Dilek ERSALAN</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045">
                <a:tc>
                  <a:txBody>
                    <a:bodyPr/>
                    <a:lstStyle/>
                    <a:p>
                      <a:pPr>
                        <a:lnSpc>
                          <a:spcPct val="115000"/>
                        </a:lnSpc>
                        <a:spcAft>
                          <a:spcPts val="0"/>
                        </a:spcAft>
                      </a:pPr>
                      <a:r>
                        <a:rPr lang="tr-TR" sz="1000">
                          <a:effectLst/>
                          <a:latin typeface="Arial" pitchFamily="34" charset="0"/>
                          <a:ea typeface="Times New Roman"/>
                          <a:cs typeface="Arial" pitchFamily="34" charset="0"/>
                        </a:rPr>
                        <a:t>ENM 105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effectLst/>
                          <a:latin typeface="Arial" pitchFamily="34" charset="0"/>
                          <a:ea typeface="Times New Roman"/>
                          <a:cs typeface="Arial" pitchFamily="34" charset="0"/>
                        </a:rPr>
                        <a:t>Lineer Cebir </a:t>
                      </a:r>
                      <a:endParaRPr lang="tr-TR" sz="1000" dirty="0">
                        <a:effectLst/>
                        <a:latin typeface="Arial" pitchFamily="34" charset="0"/>
                        <a:ea typeface="Calibri"/>
                        <a:cs typeface="Arial" pitchFamily="34" charset="0"/>
                      </a:endParaRPr>
                    </a:p>
                    <a:p>
                      <a:pPr>
                        <a:lnSpc>
                          <a:spcPct val="115000"/>
                        </a:lnSpc>
                        <a:spcAft>
                          <a:spcPts val="0"/>
                        </a:spcAft>
                      </a:pPr>
                      <a:r>
                        <a:rPr lang="tr-TR" sz="1000" dirty="0">
                          <a:effectLst/>
                          <a:latin typeface="Arial" pitchFamily="34" charset="0"/>
                          <a:ea typeface="Times New Roman"/>
                          <a:cs typeface="Arial" pitchFamily="34" charset="0"/>
                        </a:rPr>
                        <a:t>Endüstri Mühendisliği 1.öğretim</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4+0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117</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Doç. Dr. Dilek ERSALAN </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045">
                <a:tc>
                  <a:txBody>
                    <a:bodyPr/>
                    <a:lstStyle/>
                    <a:p>
                      <a:pPr>
                        <a:lnSpc>
                          <a:spcPct val="115000"/>
                        </a:lnSpc>
                        <a:spcAft>
                          <a:spcPts val="0"/>
                        </a:spcAft>
                      </a:pPr>
                      <a:r>
                        <a:rPr lang="tr-TR" sz="1000">
                          <a:effectLst/>
                          <a:latin typeface="Arial" pitchFamily="34" charset="0"/>
                          <a:ea typeface="Times New Roman"/>
                          <a:cs typeface="Arial" pitchFamily="34" charset="0"/>
                        </a:rPr>
                        <a:t>G 101</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effectLst/>
                          <a:latin typeface="Arial" pitchFamily="34" charset="0"/>
                          <a:ea typeface="Times New Roman"/>
                          <a:cs typeface="Arial" pitchFamily="34" charset="0"/>
                        </a:rPr>
                        <a:t>Matematik I</a:t>
                      </a:r>
                      <a:endParaRPr lang="tr-TR" sz="1000" dirty="0">
                        <a:effectLst/>
                        <a:latin typeface="Arial" pitchFamily="34" charset="0"/>
                        <a:ea typeface="Calibri"/>
                        <a:cs typeface="Arial" pitchFamily="34" charset="0"/>
                      </a:endParaRPr>
                    </a:p>
                    <a:p>
                      <a:pPr>
                        <a:lnSpc>
                          <a:spcPct val="115000"/>
                        </a:lnSpc>
                        <a:spcAft>
                          <a:spcPts val="0"/>
                        </a:spcAft>
                      </a:pPr>
                      <a:r>
                        <a:rPr lang="tr-TR" sz="1000" dirty="0">
                          <a:effectLst/>
                          <a:latin typeface="Arial" pitchFamily="34" charset="0"/>
                          <a:ea typeface="Times New Roman"/>
                          <a:cs typeface="Arial" pitchFamily="34" charset="0"/>
                        </a:rPr>
                        <a:t>Gıda Mühendisliği 1.öğretim</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3+0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4</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15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Doç. Dr. Dilek ERSALAN </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8">
                <a:tc>
                  <a:txBody>
                    <a:bodyPr/>
                    <a:lstStyle/>
                    <a:p>
                      <a:pPr>
                        <a:lnSpc>
                          <a:spcPct val="115000"/>
                        </a:lnSpc>
                        <a:spcAft>
                          <a:spcPts val="0"/>
                        </a:spcAft>
                      </a:pPr>
                      <a:r>
                        <a:rPr lang="tr-TR" sz="1000">
                          <a:effectLst/>
                          <a:latin typeface="Arial" pitchFamily="34" charset="0"/>
                          <a:ea typeface="Times New Roman"/>
                          <a:cs typeface="Arial" pitchFamily="34" charset="0"/>
                        </a:rPr>
                        <a:t>CEN 107</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err="1">
                          <a:effectLst/>
                          <a:latin typeface="Arial" pitchFamily="34" charset="0"/>
                          <a:ea typeface="Times New Roman"/>
                          <a:cs typeface="Arial" pitchFamily="34" charset="0"/>
                        </a:rPr>
                        <a:t>Mathematics</a:t>
                      </a:r>
                      <a:r>
                        <a:rPr lang="tr-TR" sz="1000" dirty="0">
                          <a:effectLst/>
                          <a:latin typeface="Arial" pitchFamily="34" charset="0"/>
                          <a:ea typeface="Times New Roman"/>
                          <a:cs typeface="Arial" pitchFamily="34" charset="0"/>
                        </a:rPr>
                        <a:t> I </a:t>
                      </a:r>
                      <a:endParaRPr lang="tr-TR" sz="1000" dirty="0">
                        <a:effectLst/>
                        <a:latin typeface="Arial" pitchFamily="34" charset="0"/>
                        <a:ea typeface="Calibri"/>
                        <a:cs typeface="Arial" pitchFamily="34" charset="0"/>
                      </a:endParaRPr>
                    </a:p>
                    <a:p>
                      <a:pPr>
                        <a:lnSpc>
                          <a:spcPct val="115000"/>
                        </a:lnSpc>
                        <a:spcAft>
                          <a:spcPts val="0"/>
                        </a:spcAft>
                      </a:pPr>
                      <a:r>
                        <a:rPr lang="tr-TR" sz="1000" dirty="0">
                          <a:effectLst/>
                          <a:latin typeface="Arial" pitchFamily="34" charset="0"/>
                          <a:ea typeface="Times New Roman"/>
                          <a:cs typeface="Arial" pitchFamily="34" charset="0"/>
                        </a:rPr>
                        <a:t>(BİLGİSAYAR </a:t>
                      </a:r>
                      <a:r>
                        <a:rPr lang="tr-TR" sz="1000" dirty="0">
                          <a:effectLst/>
                          <a:latin typeface="Arial" pitchFamily="34" charset="0"/>
                          <a:ea typeface="Calibri"/>
                          <a:cs typeface="Arial" pitchFamily="34" charset="0"/>
                        </a:rPr>
                        <a:t>MÜHENDİSLİĞİ - (İNGİLİZCE) 1. Öğretim)</a:t>
                      </a: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4+0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84</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Doç. Dr. Şehmus Fındık</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8">
                <a:tc>
                  <a:txBody>
                    <a:bodyPr/>
                    <a:lstStyle/>
                    <a:p>
                      <a:pPr>
                        <a:lnSpc>
                          <a:spcPct val="115000"/>
                        </a:lnSpc>
                        <a:spcAft>
                          <a:spcPts val="0"/>
                        </a:spcAft>
                      </a:pPr>
                      <a:r>
                        <a:rPr lang="tr-TR" sz="1000">
                          <a:effectLst/>
                          <a:latin typeface="Arial" pitchFamily="34" charset="0"/>
                          <a:ea typeface="Times New Roman"/>
                          <a:cs typeface="Arial" pitchFamily="34" charset="0"/>
                        </a:rPr>
                        <a:t>CEN 107</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err="1">
                          <a:effectLst/>
                          <a:latin typeface="Arial" pitchFamily="34" charset="0"/>
                          <a:ea typeface="Times New Roman"/>
                          <a:cs typeface="Arial" pitchFamily="34" charset="0"/>
                        </a:rPr>
                        <a:t>Mathematics</a:t>
                      </a:r>
                      <a:r>
                        <a:rPr lang="tr-TR" sz="1000" dirty="0">
                          <a:effectLst/>
                          <a:latin typeface="Arial" pitchFamily="34" charset="0"/>
                          <a:ea typeface="Times New Roman"/>
                          <a:cs typeface="Arial" pitchFamily="34" charset="0"/>
                        </a:rPr>
                        <a:t> I</a:t>
                      </a:r>
                      <a:endParaRPr lang="tr-TR" sz="1000" dirty="0">
                        <a:effectLst/>
                        <a:latin typeface="Arial" pitchFamily="34" charset="0"/>
                        <a:ea typeface="Calibri"/>
                        <a:cs typeface="Arial" pitchFamily="34" charset="0"/>
                      </a:endParaRPr>
                    </a:p>
                    <a:p>
                      <a:pPr>
                        <a:lnSpc>
                          <a:spcPct val="115000"/>
                        </a:lnSpc>
                        <a:spcAft>
                          <a:spcPts val="0"/>
                        </a:spcAft>
                      </a:pPr>
                      <a:r>
                        <a:rPr lang="tr-TR" sz="1000" dirty="0">
                          <a:effectLst/>
                          <a:latin typeface="Arial" pitchFamily="34" charset="0"/>
                          <a:ea typeface="Times New Roman"/>
                          <a:cs typeface="Arial" pitchFamily="34" charset="0"/>
                        </a:rPr>
                        <a:t>(BİLGİSAYAR </a:t>
                      </a:r>
                      <a:r>
                        <a:rPr lang="tr-TR" sz="1000" dirty="0">
                          <a:effectLst/>
                          <a:latin typeface="Arial" pitchFamily="34" charset="0"/>
                          <a:ea typeface="Calibri"/>
                          <a:cs typeface="Arial" pitchFamily="34" charset="0"/>
                        </a:rPr>
                        <a:t>MÜHENDİSLİĞİ - (İNGİLİZCE) 2. Öğretim)</a:t>
                      </a: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4+0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94</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Doç. Dr. Şehmus Fındık</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8">
                <a:tc>
                  <a:txBody>
                    <a:bodyPr/>
                    <a:lstStyle/>
                    <a:p>
                      <a:pPr>
                        <a:lnSpc>
                          <a:spcPct val="115000"/>
                        </a:lnSpc>
                        <a:spcAft>
                          <a:spcPts val="0"/>
                        </a:spcAft>
                      </a:pPr>
                      <a:r>
                        <a:rPr lang="tr-TR" sz="1000">
                          <a:effectLst/>
                          <a:latin typeface="Arial" pitchFamily="34" charset="0"/>
                          <a:ea typeface="Times New Roman"/>
                          <a:cs typeface="Arial" pitchFamily="34" charset="0"/>
                        </a:rPr>
                        <a:t>MDZ 101</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effectLst/>
                          <a:latin typeface="Arial" pitchFamily="34" charset="0"/>
                          <a:ea typeface="Times New Roman"/>
                          <a:cs typeface="Arial" pitchFamily="34" charset="0"/>
                        </a:rPr>
                        <a:t>Matematik I</a:t>
                      </a:r>
                      <a:endParaRPr lang="tr-TR" sz="1000" dirty="0">
                        <a:effectLst/>
                        <a:latin typeface="Arial" pitchFamily="34" charset="0"/>
                        <a:ea typeface="Calibri"/>
                        <a:cs typeface="Arial" pitchFamily="34" charset="0"/>
                      </a:endParaRPr>
                    </a:p>
                    <a:p>
                      <a:pPr>
                        <a:lnSpc>
                          <a:spcPct val="115000"/>
                        </a:lnSpc>
                        <a:spcAft>
                          <a:spcPts val="0"/>
                        </a:spcAft>
                      </a:pPr>
                      <a:r>
                        <a:rPr lang="tr-TR" sz="1000" dirty="0">
                          <a:effectLst/>
                          <a:latin typeface="Arial" pitchFamily="34" charset="0"/>
                          <a:ea typeface="Times New Roman"/>
                          <a:cs typeface="Arial" pitchFamily="34" charset="0"/>
                        </a:rPr>
                        <a:t>(MADEN </a:t>
                      </a:r>
                      <a:r>
                        <a:rPr lang="tr-TR" sz="1000" dirty="0">
                          <a:effectLst/>
                          <a:latin typeface="Arial" pitchFamily="34" charset="0"/>
                          <a:ea typeface="Calibri"/>
                          <a:cs typeface="Arial" pitchFamily="34" charset="0"/>
                        </a:rPr>
                        <a:t>MÜHENDİSLİĞİ PR. (TÜRKÇE) 1. Öğretim)</a:t>
                      </a: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pitchFamily="34" charset="0"/>
                          <a:ea typeface="Times New Roman"/>
                          <a:cs typeface="Arial" pitchFamily="34" charset="0"/>
                        </a:rPr>
                        <a:t>2+0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pitchFamily="34" charset="0"/>
                          <a:ea typeface="Times New Roman"/>
                          <a:cs typeface="Arial" pitchFamily="34" charset="0"/>
                        </a:rPr>
                        <a:t>4</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6</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Doç. Dr. Şehmus Fındık</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547">
                <a:tc>
                  <a:txBody>
                    <a:bodyPr/>
                    <a:lstStyle/>
                    <a:p>
                      <a:pPr>
                        <a:lnSpc>
                          <a:spcPct val="115000"/>
                        </a:lnSpc>
                        <a:spcAft>
                          <a:spcPts val="0"/>
                        </a:spcAft>
                      </a:pPr>
                      <a:r>
                        <a:rPr lang="tr-TR" sz="1000">
                          <a:solidFill>
                            <a:srgbClr val="333333"/>
                          </a:solidFill>
                          <a:effectLst/>
                          <a:latin typeface="Arial" pitchFamily="34" charset="0"/>
                          <a:ea typeface="Calibri"/>
                          <a:cs typeface="Arial" pitchFamily="34" charset="0"/>
                        </a:rPr>
                        <a:t>ENM 215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Aft>
                          <a:spcPts val="0"/>
                        </a:spcAft>
                      </a:pPr>
                      <a:r>
                        <a:rPr lang="tr-TR" sz="1000" dirty="0">
                          <a:solidFill>
                            <a:srgbClr val="333333"/>
                          </a:solidFill>
                          <a:effectLst/>
                          <a:latin typeface="Arial" pitchFamily="34" charset="0"/>
                          <a:ea typeface="Calibri"/>
                          <a:cs typeface="Arial" pitchFamily="34" charset="0"/>
                        </a:rPr>
                        <a:t>Diferansiyel Denklemler(Endüstri Müh.)</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2+1</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4</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107</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Doç.Dr. Zeynep Özkurt</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045">
                <a:tc>
                  <a:txBody>
                    <a:bodyPr/>
                    <a:lstStyle/>
                    <a:p>
                      <a:pPr>
                        <a:lnSpc>
                          <a:spcPct val="115000"/>
                        </a:lnSpc>
                        <a:spcAft>
                          <a:spcPts val="0"/>
                        </a:spcAft>
                      </a:pPr>
                      <a:r>
                        <a:rPr lang="tr-TR" sz="1000">
                          <a:solidFill>
                            <a:srgbClr val="333333"/>
                          </a:solidFill>
                          <a:effectLst/>
                          <a:latin typeface="Arial" pitchFamily="34" charset="0"/>
                          <a:ea typeface="Calibri"/>
                          <a:cs typeface="Arial" pitchFamily="34" charset="0"/>
                        </a:rPr>
                        <a:t>MATZ 307</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solidFill>
                            <a:srgbClr val="333333"/>
                          </a:solidFill>
                          <a:effectLst/>
                          <a:latin typeface="Arial" pitchFamily="34" charset="0"/>
                          <a:ea typeface="Calibri"/>
                          <a:cs typeface="Arial" pitchFamily="34" charset="0"/>
                        </a:rPr>
                        <a:t>Cebir (İLKÖĞRETİM MATEMATİK ÖĞRETMENLİĞİ-1. Öğretim)</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2+0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3</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61</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Doç.Dr. Zeynep Özkurt</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789">
                <a:tc>
                  <a:txBody>
                    <a:bodyPr/>
                    <a:lstStyle/>
                    <a:p>
                      <a:pPr>
                        <a:lnSpc>
                          <a:spcPct val="115000"/>
                        </a:lnSpc>
                        <a:spcAft>
                          <a:spcPts val="0"/>
                        </a:spcAft>
                      </a:pPr>
                      <a:r>
                        <a:rPr lang="tr-TR" sz="1000">
                          <a:effectLst/>
                          <a:latin typeface="Arial" pitchFamily="34" charset="0"/>
                          <a:ea typeface="Times New Roman"/>
                          <a:cs typeface="Arial" pitchFamily="34" charset="0"/>
                        </a:rPr>
                        <a:t>OMZ 211</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effectLst/>
                          <a:latin typeface="Arial" pitchFamily="34" charset="0"/>
                          <a:ea typeface="Times New Roman"/>
                          <a:cs typeface="Arial" pitchFamily="34" charset="0"/>
                        </a:rPr>
                        <a:t>Sayısal Analiz (Otomotiv Müh.)</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3+0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4</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86</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Doç.Dr. Zeynep Özkurt</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045">
                <a:tc>
                  <a:txBody>
                    <a:bodyPr/>
                    <a:lstStyle/>
                    <a:p>
                      <a:pPr>
                        <a:lnSpc>
                          <a:spcPct val="115000"/>
                        </a:lnSpc>
                        <a:spcAft>
                          <a:spcPts val="0"/>
                        </a:spcAft>
                      </a:pPr>
                      <a:r>
                        <a:rPr lang="tr-TR" sz="1000">
                          <a:effectLst/>
                          <a:latin typeface="Arial" pitchFamily="34" charset="0"/>
                          <a:ea typeface="Times New Roman"/>
                          <a:cs typeface="Arial" pitchFamily="34" charset="0"/>
                        </a:rPr>
                        <a:t>BMM103</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effectLst/>
                          <a:latin typeface="Arial" pitchFamily="34" charset="0"/>
                          <a:ea typeface="Times New Roman"/>
                          <a:cs typeface="Arial" pitchFamily="34" charset="0"/>
                        </a:rPr>
                        <a:t>Mühendisler İçin Matematik 1</a:t>
                      </a:r>
                      <a:endParaRPr lang="tr-TR" sz="1000" dirty="0">
                        <a:effectLst/>
                        <a:latin typeface="Arial" pitchFamily="34" charset="0"/>
                        <a:ea typeface="Calibri"/>
                        <a:cs typeface="Arial" pitchFamily="34" charset="0"/>
                      </a:endParaRPr>
                    </a:p>
                    <a:p>
                      <a:pPr>
                        <a:lnSpc>
                          <a:spcPct val="115000"/>
                        </a:lnSpc>
                        <a:spcAft>
                          <a:spcPts val="0"/>
                        </a:spcAft>
                      </a:pPr>
                      <a:r>
                        <a:rPr lang="tr-TR" sz="1000" dirty="0">
                          <a:effectLst/>
                          <a:latin typeface="Arial" pitchFamily="34" charset="0"/>
                          <a:ea typeface="Times New Roman"/>
                          <a:cs typeface="Arial" pitchFamily="34" charset="0"/>
                        </a:rPr>
                        <a:t>(</a:t>
                      </a:r>
                      <a:r>
                        <a:rPr lang="tr-TR" sz="1000" dirty="0">
                          <a:solidFill>
                            <a:srgbClr val="333333"/>
                          </a:solidFill>
                          <a:effectLst/>
                          <a:latin typeface="Arial" pitchFamily="34" charset="0"/>
                          <a:ea typeface="Calibri"/>
                          <a:cs typeface="Arial" pitchFamily="34" charset="0"/>
                        </a:rPr>
                        <a:t>BİYOMEDİKAL MÜHENDİSLİĞİ</a:t>
                      </a:r>
                      <a:r>
                        <a:rPr lang="tr-TR" sz="1000" dirty="0">
                          <a:effectLst/>
                          <a:latin typeface="Arial" pitchFamily="34" charset="0"/>
                          <a:ea typeface="Times New Roman"/>
                          <a:cs typeface="Arial" pitchFamily="34" charset="0"/>
                        </a:rPr>
                        <a:t>)</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4+0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65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Doç. Dr. Nazar Şahin ÖĞÜŞLÜ</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045">
                <a:tc>
                  <a:txBody>
                    <a:bodyPr/>
                    <a:lstStyle/>
                    <a:p>
                      <a:pPr>
                        <a:lnSpc>
                          <a:spcPct val="115000"/>
                        </a:lnSpc>
                        <a:spcAft>
                          <a:spcPts val="0"/>
                        </a:spcAft>
                      </a:pPr>
                      <a:r>
                        <a:rPr lang="tr-TR" sz="1000">
                          <a:effectLst/>
                          <a:latin typeface="Arial" pitchFamily="34" charset="0"/>
                          <a:ea typeface="Times New Roman"/>
                          <a:cs typeface="Arial" pitchFamily="34" charset="0"/>
                        </a:rPr>
                        <a:t>MAT131</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effectLst/>
                          <a:latin typeface="Arial" pitchFamily="34" charset="0"/>
                          <a:ea typeface="Times New Roman"/>
                          <a:cs typeface="Arial" pitchFamily="34" charset="0"/>
                        </a:rPr>
                        <a:t>Matematik 1</a:t>
                      </a:r>
                      <a:endParaRPr lang="tr-TR" sz="1000" dirty="0">
                        <a:effectLst/>
                        <a:latin typeface="Arial" pitchFamily="34" charset="0"/>
                        <a:ea typeface="Calibri"/>
                        <a:cs typeface="Arial" pitchFamily="34" charset="0"/>
                      </a:endParaRPr>
                    </a:p>
                    <a:p>
                      <a:pPr>
                        <a:lnSpc>
                          <a:spcPct val="115000"/>
                        </a:lnSpc>
                        <a:spcAft>
                          <a:spcPts val="0"/>
                        </a:spcAft>
                      </a:pPr>
                      <a:r>
                        <a:rPr lang="tr-TR" sz="1000" dirty="0">
                          <a:effectLst/>
                          <a:latin typeface="Arial" pitchFamily="34" charset="0"/>
                          <a:ea typeface="Times New Roman"/>
                          <a:cs typeface="Arial" pitchFamily="34" charset="0"/>
                        </a:rPr>
                        <a:t>(</a:t>
                      </a:r>
                      <a:r>
                        <a:rPr lang="tr-TR" sz="1000" dirty="0">
                          <a:solidFill>
                            <a:srgbClr val="333333"/>
                          </a:solidFill>
                          <a:effectLst/>
                          <a:latin typeface="Arial" pitchFamily="34" charset="0"/>
                          <a:ea typeface="Calibri"/>
                          <a:cs typeface="Arial" pitchFamily="34" charset="0"/>
                        </a:rPr>
                        <a:t>İSTATİSTİK BÖLÜMÜ)</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4+2</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7</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51</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Doç. Dr. Nazar Şahin ÖĞÜŞLÜ</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8">
                <a:tc>
                  <a:txBody>
                    <a:bodyPr/>
                    <a:lstStyle/>
                    <a:p>
                      <a:pPr>
                        <a:lnSpc>
                          <a:spcPct val="115000"/>
                        </a:lnSpc>
                        <a:spcAft>
                          <a:spcPts val="0"/>
                        </a:spcAft>
                      </a:pPr>
                      <a:r>
                        <a:rPr lang="tr-TR" sz="1000">
                          <a:solidFill>
                            <a:srgbClr val="333333"/>
                          </a:solidFill>
                          <a:effectLst/>
                          <a:latin typeface="Arial" pitchFamily="34" charset="0"/>
                          <a:ea typeface="Calibri"/>
                          <a:cs typeface="Arial" pitchFamily="34" charset="0"/>
                        </a:rPr>
                        <a:t>MATZ203</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solidFill>
                            <a:srgbClr val="333333"/>
                          </a:solidFill>
                          <a:effectLst/>
                          <a:latin typeface="Arial" pitchFamily="34" charset="0"/>
                          <a:ea typeface="Calibri"/>
                          <a:cs typeface="Arial" pitchFamily="34" charset="0"/>
                        </a:rPr>
                        <a:t>Lineer Cebir I </a:t>
                      </a:r>
                      <a:endParaRPr lang="tr-TR" sz="1000" dirty="0">
                        <a:effectLst/>
                        <a:latin typeface="Arial" pitchFamily="34" charset="0"/>
                        <a:ea typeface="Calibri"/>
                        <a:cs typeface="Arial" pitchFamily="34" charset="0"/>
                      </a:endParaRPr>
                    </a:p>
                    <a:p>
                      <a:pPr>
                        <a:lnSpc>
                          <a:spcPct val="115000"/>
                        </a:lnSpc>
                        <a:spcAft>
                          <a:spcPts val="0"/>
                        </a:spcAft>
                      </a:pPr>
                      <a:r>
                        <a:rPr lang="tr-TR" sz="1000" dirty="0">
                          <a:solidFill>
                            <a:srgbClr val="333333"/>
                          </a:solidFill>
                          <a:effectLst/>
                          <a:latin typeface="Arial" pitchFamily="34" charset="0"/>
                          <a:ea typeface="Calibri"/>
                          <a:cs typeface="Arial" pitchFamily="34" charset="0"/>
                        </a:rPr>
                        <a:t>(İLKÖĞRETİM MATEMATİK ÖĞRETMENLİĞİ- 1. Öğretim)</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2+0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3</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49</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effectLst/>
                          <a:latin typeface="Arial" pitchFamily="34" charset="0"/>
                          <a:ea typeface="Times New Roman"/>
                          <a:cs typeface="Arial" pitchFamily="34" charset="0"/>
                        </a:rPr>
                        <a:t>Doç. Dr. Leyla BUGAY</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10429983"/>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93019" y="59971"/>
            <a:ext cx="8229600" cy="863600"/>
          </a:xfrm>
        </p:spPr>
        <p:txBody>
          <a:bodyPr/>
          <a:lstStyle/>
          <a:p>
            <a:r>
              <a:rPr lang="tr-TR" sz="1600" b="1" dirty="0"/>
              <a:t>Matematik Bölümü Etkinlikleri</a:t>
            </a:r>
            <a:endParaRPr lang="tr-TR" sz="1600" dirty="0"/>
          </a:p>
        </p:txBody>
      </p:sp>
      <p:sp>
        <p:nvSpPr>
          <p:cNvPr id="14339" name="Rectangle 4"/>
          <p:cNvSpPr>
            <a:spLocks noChangeArrowheads="1"/>
          </p:cNvSpPr>
          <p:nvPr/>
        </p:nvSpPr>
        <p:spPr bwMode="auto">
          <a:xfrm>
            <a:off x="612368" y="116632"/>
            <a:ext cx="7993260" cy="720080"/>
          </a:xfrm>
          <a:prstGeom prst="rect">
            <a:avLst/>
          </a:prstGeom>
          <a:noFill/>
          <a:ln w="114300" cmpd="tri">
            <a:solidFill>
              <a:srgbClr val="333300"/>
            </a:solidFill>
            <a:miter lim="800000"/>
            <a:headEnd/>
            <a:tailEnd/>
          </a:ln>
        </p:spPr>
        <p:txBody>
          <a:bodyPr wrap="none" anchor="ctr"/>
          <a:lstStyle/>
          <a:p>
            <a:endParaRPr lang="tr-TR"/>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14</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graphicFrame>
        <p:nvGraphicFramePr>
          <p:cNvPr id="3" name="Tablo 2"/>
          <p:cNvGraphicFramePr>
            <a:graphicFrameLocks noGrp="1"/>
          </p:cNvGraphicFramePr>
          <p:nvPr>
            <p:extLst>
              <p:ext uri="{D42A27DB-BD31-4B8C-83A1-F6EECF244321}">
                <p14:modId xmlns:p14="http://schemas.microsoft.com/office/powerpoint/2010/main" val="3222964077"/>
              </p:ext>
            </p:extLst>
          </p:nvPr>
        </p:nvGraphicFramePr>
        <p:xfrm>
          <a:off x="755574" y="980722"/>
          <a:ext cx="7704857" cy="3855720"/>
        </p:xfrm>
        <a:graphic>
          <a:graphicData uri="http://schemas.openxmlformats.org/drawingml/2006/table">
            <a:tbl>
              <a:tblPr firstRow="1" firstCol="1" bandRow="1"/>
              <a:tblGrid>
                <a:gridCol w="787268"/>
                <a:gridCol w="2153932"/>
                <a:gridCol w="685061"/>
                <a:gridCol w="489626"/>
                <a:gridCol w="685061"/>
                <a:gridCol w="685061"/>
                <a:gridCol w="2218848"/>
              </a:tblGrid>
              <a:tr h="172864">
                <a:tc>
                  <a:txBody>
                    <a:bodyPr/>
                    <a:lstStyle/>
                    <a:p>
                      <a:pPr>
                        <a:lnSpc>
                          <a:spcPct val="115000"/>
                        </a:lnSpc>
                        <a:spcAft>
                          <a:spcPts val="0"/>
                        </a:spcAft>
                      </a:pPr>
                      <a:r>
                        <a:rPr lang="tr-TR" sz="1000" b="1" dirty="0">
                          <a:effectLst/>
                          <a:latin typeface="Arial" pitchFamily="34" charset="0"/>
                          <a:ea typeface="Times New Roman"/>
                          <a:cs typeface="Arial" pitchFamily="34" charset="0"/>
                        </a:rPr>
                        <a:t>Dersin Kodu</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Dersin Adı-</a:t>
                      </a:r>
                      <a:endParaRPr lang="tr-TR" sz="1000">
                        <a:effectLst/>
                        <a:latin typeface="Arial" pitchFamily="34" charset="0"/>
                        <a:ea typeface="Calibri"/>
                        <a:cs typeface="Arial" pitchFamily="34" charset="0"/>
                      </a:endParaRPr>
                    </a:p>
                    <a:p>
                      <a:pPr>
                        <a:lnSpc>
                          <a:spcPct val="115000"/>
                        </a:lnSpc>
                        <a:spcAft>
                          <a:spcPts val="0"/>
                        </a:spcAft>
                      </a:pPr>
                      <a:r>
                        <a:rPr lang="tr-TR" sz="1000" b="1">
                          <a:effectLst/>
                          <a:latin typeface="Arial" pitchFamily="34" charset="0"/>
                          <a:ea typeface="Times New Roman"/>
                          <a:cs typeface="Arial" pitchFamily="34" charset="0"/>
                        </a:rPr>
                        <a:t>(Bölümü- (Eğitim Dili) 1./2.Öğretim)</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Teorik Uygulama</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AKTS</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Zorunlu</a:t>
                      </a:r>
                      <a:endParaRPr lang="tr-TR" sz="1000">
                        <a:effectLst/>
                        <a:latin typeface="Arial" pitchFamily="34" charset="0"/>
                        <a:ea typeface="Calibri"/>
                        <a:cs typeface="Arial" pitchFamily="34" charset="0"/>
                      </a:endParaRPr>
                    </a:p>
                    <a:p>
                      <a:pPr>
                        <a:lnSpc>
                          <a:spcPct val="115000"/>
                        </a:lnSpc>
                        <a:spcAft>
                          <a:spcPts val="0"/>
                        </a:spcAft>
                      </a:pPr>
                      <a:r>
                        <a:rPr lang="tr-TR" sz="1000" b="1">
                          <a:effectLst/>
                          <a:latin typeface="Arial" pitchFamily="34" charset="0"/>
                          <a:ea typeface="Times New Roman"/>
                          <a:cs typeface="Arial" pitchFamily="34" charset="0"/>
                        </a:rPr>
                        <a:t>Seçmeli</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Dersin Mevcudu</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pitchFamily="34" charset="0"/>
                          <a:ea typeface="Times New Roman"/>
                          <a:cs typeface="Arial" pitchFamily="34" charset="0"/>
                        </a:rPr>
                        <a:t>Dersi Veren Öğretim Üyesi</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8">
                <a:tc>
                  <a:txBody>
                    <a:bodyPr/>
                    <a:lstStyle/>
                    <a:p>
                      <a:pPr>
                        <a:lnSpc>
                          <a:spcPct val="115000"/>
                        </a:lnSpc>
                        <a:spcAft>
                          <a:spcPts val="0"/>
                        </a:spcAft>
                      </a:pPr>
                      <a:r>
                        <a:rPr lang="tr-TR" sz="1000" dirty="0">
                          <a:solidFill>
                            <a:srgbClr val="333333"/>
                          </a:solidFill>
                          <a:effectLst/>
                          <a:latin typeface="Arial" pitchFamily="34" charset="0"/>
                          <a:ea typeface="Calibri"/>
                          <a:cs typeface="Arial" pitchFamily="34" charset="0"/>
                        </a:rPr>
                        <a:t>TLZ101</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solidFill>
                            <a:srgbClr val="333333"/>
                          </a:solidFill>
                          <a:effectLst/>
                          <a:latin typeface="Arial" pitchFamily="34" charset="0"/>
                          <a:ea typeface="Calibri"/>
                          <a:cs typeface="Arial" pitchFamily="34" charset="0"/>
                        </a:rPr>
                        <a:t>Matematik I </a:t>
                      </a:r>
                      <a:endParaRPr lang="tr-TR" sz="1000" dirty="0">
                        <a:effectLst/>
                        <a:latin typeface="Arial" pitchFamily="34" charset="0"/>
                        <a:ea typeface="Calibri"/>
                        <a:cs typeface="Arial" pitchFamily="34" charset="0"/>
                      </a:endParaRPr>
                    </a:p>
                    <a:p>
                      <a:pPr>
                        <a:lnSpc>
                          <a:spcPct val="115000"/>
                        </a:lnSpc>
                        <a:spcAft>
                          <a:spcPts val="0"/>
                        </a:spcAft>
                      </a:pPr>
                      <a:r>
                        <a:rPr lang="tr-TR" sz="1000" dirty="0">
                          <a:solidFill>
                            <a:srgbClr val="333333"/>
                          </a:solidFill>
                          <a:effectLst/>
                          <a:latin typeface="Arial" pitchFamily="34" charset="0"/>
                          <a:ea typeface="Calibri"/>
                          <a:cs typeface="Arial" pitchFamily="34" charset="0"/>
                        </a:rPr>
                        <a:t>(TEKSTİL MÜHENDİSLİĞİ –</a:t>
                      </a:r>
                      <a:endParaRPr lang="tr-TR" sz="1000" dirty="0">
                        <a:effectLst/>
                        <a:latin typeface="Arial" pitchFamily="34" charset="0"/>
                        <a:ea typeface="Calibri"/>
                        <a:cs typeface="Arial" pitchFamily="34" charset="0"/>
                      </a:endParaRPr>
                    </a:p>
                    <a:p>
                      <a:pPr>
                        <a:lnSpc>
                          <a:spcPct val="115000"/>
                        </a:lnSpc>
                        <a:spcAft>
                          <a:spcPts val="0"/>
                        </a:spcAft>
                      </a:pPr>
                      <a:r>
                        <a:rPr lang="tr-TR" sz="1000" dirty="0">
                          <a:solidFill>
                            <a:srgbClr val="333333"/>
                          </a:solidFill>
                          <a:effectLst/>
                          <a:latin typeface="Arial" pitchFamily="34" charset="0"/>
                          <a:ea typeface="Calibri"/>
                          <a:cs typeface="Arial" pitchFamily="34" charset="0"/>
                        </a:rPr>
                        <a:t>1. Öğretim)</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3+0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36</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effectLst/>
                          <a:latin typeface="Arial" pitchFamily="34" charset="0"/>
                          <a:ea typeface="Times New Roman"/>
                          <a:cs typeface="Arial" pitchFamily="34" charset="0"/>
                        </a:rPr>
                        <a:t>Doç. Dr. Leyla BUGAY</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8">
                <a:tc>
                  <a:txBody>
                    <a:bodyPr/>
                    <a:lstStyle/>
                    <a:p>
                      <a:pPr>
                        <a:lnSpc>
                          <a:spcPct val="115000"/>
                        </a:lnSpc>
                        <a:spcAft>
                          <a:spcPts val="0"/>
                        </a:spcAft>
                      </a:pPr>
                      <a:r>
                        <a:rPr lang="tr-TR" sz="1000">
                          <a:solidFill>
                            <a:srgbClr val="333333"/>
                          </a:solidFill>
                          <a:effectLst/>
                          <a:latin typeface="Arial" pitchFamily="34" charset="0"/>
                          <a:ea typeface="Calibri"/>
                          <a:cs typeface="Arial" pitchFamily="34" charset="0"/>
                        </a:rPr>
                        <a:t>TLZ201</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solidFill>
                            <a:srgbClr val="333333"/>
                          </a:solidFill>
                          <a:effectLst/>
                          <a:latin typeface="Arial" pitchFamily="34" charset="0"/>
                          <a:ea typeface="Calibri"/>
                          <a:cs typeface="Arial" pitchFamily="34" charset="0"/>
                        </a:rPr>
                        <a:t>Matematik III </a:t>
                      </a:r>
                      <a:endParaRPr lang="tr-TR" sz="1000" dirty="0">
                        <a:effectLst/>
                        <a:latin typeface="Arial" pitchFamily="34" charset="0"/>
                        <a:ea typeface="Calibri"/>
                        <a:cs typeface="Arial" pitchFamily="34" charset="0"/>
                      </a:endParaRPr>
                    </a:p>
                    <a:p>
                      <a:pPr>
                        <a:lnSpc>
                          <a:spcPct val="115000"/>
                        </a:lnSpc>
                        <a:spcAft>
                          <a:spcPts val="0"/>
                        </a:spcAft>
                      </a:pPr>
                      <a:r>
                        <a:rPr lang="tr-TR" sz="1000" dirty="0">
                          <a:solidFill>
                            <a:srgbClr val="333333"/>
                          </a:solidFill>
                          <a:effectLst/>
                          <a:latin typeface="Arial" pitchFamily="34" charset="0"/>
                          <a:ea typeface="Calibri"/>
                          <a:cs typeface="Arial" pitchFamily="34" charset="0"/>
                        </a:rPr>
                        <a:t>(TEKSTİL MÜHENDİSLİĞİ PR. –</a:t>
                      </a:r>
                      <a:endParaRPr lang="tr-TR" sz="1000" dirty="0">
                        <a:effectLst/>
                        <a:latin typeface="Arial" pitchFamily="34" charset="0"/>
                        <a:ea typeface="Calibri"/>
                        <a:cs typeface="Arial" pitchFamily="34" charset="0"/>
                      </a:endParaRPr>
                    </a:p>
                    <a:p>
                      <a:pPr>
                        <a:lnSpc>
                          <a:spcPct val="115000"/>
                        </a:lnSpc>
                        <a:spcAft>
                          <a:spcPts val="0"/>
                        </a:spcAft>
                      </a:pPr>
                      <a:r>
                        <a:rPr lang="tr-TR" sz="1000" dirty="0">
                          <a:solidFill>
                            <a:srgbClr val="333333"/>
                          </a:solidFill>
                          <a:effectLst/>
                          <a:latin typeface="Arial" pitchFamily="34" charset="0"/>
                          <a:ea typeface="Calibri"/>
                          <a:cs typeface="Arial" pitchFamily="34" charset="0"/>
                        </a:rPr>
                        <a:t>1. Öğretim)</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3+0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37</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effectLst/>
                          <a:latin typeface="Arial" pitchFamily="34" charset="0"/>
                          <a:ea typeface="Times New Roman"/>
                          <a:cs typeface="Arial" pitchFamily="34" charset="0"/>
                        </a:rPr>
                        <a:t>Doç. Dr. Leyla BUGAY</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045">
                <a:tc>
                  <a:txBody>
                    <a:bodyPr/>
                    <a:lstStyle/>
                    <a:p>
                      <a:pPr>
                        <a:lnSpc>
                          <a:spcPct val="115000"/>
                        </a:lnSpc>
                        <a:spcAft>
                          <a:spcPts val="0"/>
                        </a:spcAft>
                      </a:pPr>
                      <a:r>
                        <a:rPr lang="tr-TR" sz="1000">
                          <a:effectLst/>
                          <a:latin typeface="Arial" pitchFamily="34" charset="0"/>
                          <a:ea typeface="Times New Roman"/>
                          <a:cs typeface="Arial" pitchFamily="34" charset="0"/>
                        </a:rPr>
                        <a:t>FZK 105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effectLst/>
                          <a:latin typeface="Arial" pitchFamily="34" charset="0"/>
                          <a:ea typeface="Times New Roman"/>
                          <a:cs typeface="Arial" pitchFamily="34" charset="0"/>
                        </a:rPr>
                        <a:t>Analiz I</a:t>
                      </a:r>
                      <a:endParaRPr lang="tr-TR" sz="1000" dirty="0">
                        <a:effectLst/>
                        <a:latin typeface="Arial" pitchFamily="34" charset="0"/>
                        <a:ea typeface="Calibri"/>
                        <a:cs typeface="Arial" pitchFamily="34" charset="0"/>
                      </a:endParaRPr>
                    </a:p>
                    <a:p>
                      <a:pPr>
                        <a:lnSpc>
                          <a:spcPct val="115000"/>
                        </a:lnSpc>
                        <a:spcAft>
                          <a:spcPts val="0"/>
                        </a:spcAft>
                      </a:pPr>
                      <a:r>
                        <a:rPr lang="tr-TR" sz="1000" dirty="0">
                          <a:effectLst/>
                          <a:latin typeface="Arial" pitchFamily="34" charset="0"/>
                          <a:ea typeface="Times New Roman"/>
                          <a:cs typeface="Arial" pitchFamily="34" charset="0"/>
                        </a:rPr>
                        <a:t>(</a:t>
                      </a:r>
                      <a:r>
                        <a:rPr lang="tr-TR" sz="1000" dirty="0">
                          <a:solidFill>
                            <a:srgbClr val="333333"/>
                          </a:solidFill>
                          <a:effectLst/>
                          <a:latin typeface="Arial" pitchFamily="34" charset="0"/>
                          <a:ea typeface="Calibri"/>
                          <a:cs typeface="Arial" pitchFamily="34" charset="0"/>
                        </a:rPr>
                        <a:t>Fizik-1. Öğretim)</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4+2</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7</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48</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effectLst/>
                          <a:latin typeface="Arial" pitchFamily="34" charset="0"/>
                          <a:ea typeface="Times New Roman"/>
                          <a:cs typeface="Arial" pitchFamily="34" charset="0"/>
                        </a:rPr>
                        <a:t>Doç. Dr. NERGİZ POYRAZ</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045">
                <a:tc>
                  <a:txBody>
                    <a:bodyPr/>
                    <a:lstStyle/>
                    <a:p>
                      <a:pPr>
                        <a:lnSpc>
                          <a:spcPct val="115000"/>
                        </a:lnSpc>
                        <a:spcAft>
                          <a:spcPts val="0"/>
                        </a:spcAft>
                      </a:pPr>
                      <a:r>
                        <a:rPr lang="tr-TR" sz="1000">
                          <a:effectLst/>
                          <a:latin typeface="Arial" pitchFamily="34" charset="0"/>
                          <a:ea typeface="Times New Roman"/>
                          <a:cs typeface="Arial" pitchFamily="34" charset="0"/>
                        </a:rPr>
                        <a:t>TYP 201</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effectLst/>
                          <a:latin typeface="Arial" pitchFamily="34" charset="0"/>
                          <a:ea typeface="Times New Roman"/>
                          <a:cs typeface="Arial" pitchFamily="34" charset="0"/>
                        </a:rPr>
                        <a:t>Diferansiyel Denklemler </a:t>
                      </a:r>
                      <a:endParaRPr lang="tr-TR" sz="1000" dirty="0">
                        <a:effectLst/>
                        <a:latin typeface="Arial" pitchFamily="34" charset="0"/>
                        <a:ea typeface="Calibri"/>
                        <a:cs typeface="Arial" pitchFamily="34" charset="0"/>
                      </a:endParaRPr>
                    </a:p>
                    <a:p>
                      <a:pPr>
                        <a:lnSpc>
                          <a:spcPct val="115000"/>
                        </a:lnSpc>
                        <a:spcAft>
                          <a:spcPts val="0"/>
                        </a:spcAft>
                      </a:pPr>
                      <a:r>
                        <a:rPr lang="tr-TR" sz="1000" dirty="0">
                          <a:effectLst/>
                          <a:latin typeface="Arial" pitchFamily="34" charset="0"/>
                          <a:ea typeface="Times New Roman"/>
                          <a:cs typeface="Arial" pitchFamily="34" charset="0"/>
                        </a:rPr>
                        <a:t>(</a:t>
                      </a:r>
                      <a:r>
                        <a:rPr lang="tr-TR" sz="1000" dirty="0">
                          <a:solidFill>
                            <a:srgbClr val="333333"/>
                          </a:solidFill>
                          <a:effectLst/>
                          <a:latin typeface="Arial" pitchFamily="34" charset="0"/>
                          <a:ea typeface="Calibri"/>
                          <a:cs typeface="Arial" pitchFamily="34" charset="0"/>
                        </a:rPr>
                        <a:t>ZİRAAT FAKÜLTESİ 1. Öğretim)</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2+2</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3</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effectLst/>
                          <a:latin typeface="Arial" pitchFamily="34" charset="0"/>
                          <a:ea typeface="Times New Roman"/>
                          <a:cs typeface="Arial" pitchFamily="34" charset="0"/>
                        </a:rPr>
                        <a:t>Doç. Dr. NERGİZ POYRAZ</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789">
                <a:tc>
                  <a:txBody>
                    <a:bodyPr/>
                    <a:lstStyle/>
                    <a:p>
                      <a:pPr>
                        <a:lnSpc>
                          <a:spcPct val="115000"/>
                        </a:lnSpc>
                        <a:spcAft>
                          <a:spcPts val="0"/>
                        </a:spcAft>
                      </a:pPr>
                      <a:r>
                        <a:rPr lang="tr-TR" sz="1000">
                          <a:effectLst/>
                          <a:latin typeface="Arial" pitchFamily="34" charset="0"/>
                          <a:ea typeface="Times New Roman"/>
                          <a:cs typeface="Arial" pitchFamily="34" charset="0"/>
                        </a:rPr>
                        <a:t>MT 111 </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effectLst/>
                          <a:latin typeface="Arial" pitchFamily="34" charset="0"/>
                          <a:ea typeface="Times New Roman"/>
                          <a:cs typeface="Arial" pitchFamily="34" charset="0"/>
                        </a:rPr>
                        <a:t>LİNEER CEBİR I İstatistik Bölümü</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3+0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4</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47</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effectLst/>
                          <a:latin typeface="Arial" pitchFamily="34" charset="0"/>
                          <a:ea typeface="Times New Roman"/>
                          <a:cs typeface="Arial" pitchFamily="34" charset="0"/>
                        </a:rPr>
                        <a:t>Dr. </a:t>
                      </a:r>
                      <a:r>
                        <a:rPr lang="tr-TR" sz="1000" b="1" dirty="0" err="1">
                          <a:effectLst/>
                          <a:latin typeface="Arial" pitchFamily="34" charset="0"/>
                          <a:ea typeface="Times New Roman"/>
                          <a:cs typeface="Arial" pitchFamily="34" charset="0"/>
                        </a:rPr>
                        <a:t>Öğr</a:t>
                      </a:r>
                      <a:r>
                        <a:rPr lang="tr-TR" sz="1000" b="1" dirty="0">
                          <a:effectLst/>
                          <a:latin typeface="Arial" pitchFamily="34" charset="0"/>
                          <a:ea typeface="Times New Roman"/>
                          <a:cs typeface="Arial" pitchFamily="34" charset="0"/>
                        </a:rPr>
                        <a:t>. Üyesi ELA AYDIN</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789">
                <a:tc>
                  <a:txBody>
                    <a:bodyPr/>
                    <a:lstStyle/>
                    <a:p>
                      <a:pPr>
                        <a:lnSpc>
                          <a:spcPct val="115000"/>
                        </a:lnSpc>
                        <a:spcAft>
                          <a:spcPts val="0"/>
                        </a:spcAft>
                      </a:pPr>
                      <a:r>
                        <a:rPr lang="tr-TR" sz="1000">
                          <a:effectLst/>
                          <a:latin typeface="Arial" pitchFamily="34" charset="0"/>
                          <a:ea typeface="Times New Roman"/>
                          <a:cs typeface="Arial" pitchFamily="34" charset="0"/>
                        </a:rPr>
                        <a:t>MDZ 201 </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effectLst/>
                          <a:latin typeface="Arial" pitchFamily="34" charset="0"/>
                          <a:ea typeface="Times New Roman"/>
                          <a:cs typeface="Arial" pitchFamily="34" charset="0"/>
                        </a:rPr>
                        <a:t>Lineer Cebir (Maden Müh.)</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2+0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7</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effectLst/>
                          <a:latin typeface="Arial" pitchFamily="34" charset="0"/>
                          <a:ea typeface="Times New Roman"/>
                          <a:cs typeface="Arial" pitchFamily="34" charset="0"/>
                        </a:rPr>
                        <a:t>Dr. </a:t>
                      </a:r>
                      <a:r>
                        <a:rPr lang="tr-TR" sz="1000" b="1" dirty="0" err="1">
                          <a:effectLst/>
                          <a:latin typeface="Arial" pitchFamily="34" charset="0"/>
                          <a:ea typeface="Times New Roman"/>
                          <a:cs typeface="Arial" pitchFamily="34" charset="0"/>
                        </a:rPr>
                        <a:t>Öğr</a:t>
                      </a:r>
                      <a:r>
                        <a:rPr lang="tr-TR" sz="1000" b="1" dirty="0">
                          <a:effectLst/>
                          <a:latin typeface="Arial" pitchFamily="34" charset="0"/>
                          <a:ea typeface="Times New Roman"/>
                          <a:cs typeface="Arial" pitchFamily="34" charset="0"/>
                        </a:rPr>
                        <a:t>. Üyesi ELA AYDIN</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789">
                <a:tc>
                  <a:txBody>
                    <a:bodyPr/>
                    <a:lstStyle/>
                    <a:p>
                      <a:pPr>
                        <a:lnSpc>
                          <a:spcPct val="115000"/>
                        </a:lnSpc>
                        <a:spcAft>
                          <a:spcPts val="0"/>
                        </a:spcAft>
                      </a:pPr>
                      <a:r>
                        <a:rPr lang="tr-TR" sz="1000">
                          <a:effectLst/>
                          <a:latin typeface="Arial" pitchFamily="34" charset="0"/>
                          <a:ea typeface="Times New Roman"/>
                          <a:cs typeface="Arial" pitchFamily="34" charset="0"/>
                        </a:rPr>
                        <a:t>P 147</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effectLst/>
                          <a:latin typeface="Arial" pitchFamily="34" charset="0"/>
                          <a:ea typeface="Times New Roman"/>
                          <a:cs typeface="Arial" pitchFamily="34" charset="0"/>
                        </a:rPr>
                        <a:t>Matematik (Peyzaj Mimarlığı)</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2+0</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2</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81</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effectLst/>
                          <a:latin typeface="Arial" pitchFamily="34" charset="0"/>
                          <a:ea typeface="Times New Roman"/>
                          <a:cs typeface="Arial" pitchFamily="34" charset="0"/>
                        </a:rPr>
                        <a:t>Dr. </a:t>
                      </a:r>
                      <a:r>
                        <a:rPr lang="tr-TR" sz="1000" b="1" dirty="0" err="1">
                          <a:effectLst/>
                          <a:latin typeface="Arial" pitchFamily="34" charset="0"/>
                          <a:ea typeface="Times New Roman"/>
                          <a:cs typeface="Arial" pitchFamily="34" charset="0"/>
                        </a:rPr>
                        <a:t>Öğr</a:t>
                      </a:r>
                      <a:r>
                        <a:rPr lang="tr-TR" sz="1000" b="1" dirty="0">
                          <a:effectLst/>
                          <a:latin typeface="Arial" pitchFamily="34" charset="0"/>
                          <a:ea typeface="Times New Roman"/>
                          <a:cs typeface="Arial" pitchFamily="34" charset="0"/>
                        </a:rPr>
                        <a:t>. Üyesi ELA AYDIN</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8">
                <a:tc>
                  <a:txBody>
                    <a:bodyPr/>
                    <a:lstStyle/>
                    <a:p>
                      <a:pPr>
                        <a:lnSpc>
                          <a:spcPct val="115000"/>
                        </a:lnSpc>
                        <a:spcAft>
                          <a:spcPts val="0"/>
                        </a:spcAft>
                      </a:pPr>
                      <a:r>
                        <a:rPr lang="tr-TR" sz="1000">
                          <a:solidFill>
                            <a:srgbClr val="333333"/>
                          </a:solidFill>
                          <a:effectLst/>
                          <a:latin typeface="Arial" pitchFamily="34" charset="0"/>
                          <a:ea typeface="Calibri"/>
                          <a:cs typeface="Arial" pitchFamily="34" charset="0"/>
                        </a:rPr>
                        <a:t>CEN125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err="1">
                          <a:solidFill>
                            <a:srgbClr val="333333"/>
                          </a:solidFill>
                          <a:effectLst/>
                          <a:latin typeface="Arial" pitchFamily="34" charset="0"/>
                          <a:ea typeface="Calibri"/>
                          <a:cs typeface="Arial" pitchFamily="34" charset="0"/>
                        </a:rPr>
                        <a:t>Linear</a:t>
                      </a:r>
                      <a:r>
                        <a:rPr lang="tr-TR" sz="1000" dirty="0">
                          <a:solidFill>
                            <a:srgbClr val="333333"/>
                          </a:solidFill>
                          <a:effectLst/>
                          <a:latin typeface="Arial" pitchFamily="34" charset="0"/>
                          <a:ea typeface="Calibri"/>
                          <a:cs typeface="Arial" pitchFamily="34" charset="0"/>
                        </a:rPr>
                        <a:t> </a:t>
                      </a:r>
                      <a:r>
                        <a:rPr lang="tr-TR" sz="1000" dirty="0" err="1">
                          <a:solidFill>
                            <a:srgbClr val="333333"/>
                          </a:solidFill>
                          <a:effectLst/>
                          <a:latin typeface="Arial" pitchFamily="34" charset="0"/>
                          <a:ea typeface="Calibri"/>
                          <a:cs typeface="Arial" pitchFamily="34" charset="0"/>
                        </a:rPr>
                        <a:t>Algebra</a:t>
                      </a:r>
                      <a:endParaRPr lang="tr-TR" sz="1000" dirty="0">
                        <a:effectLst/>
                        <a:latin typeface="Arial" pitchFamily="34" charset="0"/>
                        <a:ea typeface="Calibri"/>
                        <a:cs typeface="Arial" pitchFamily="34" charset="0"/>
                      </a:endParaRPr>
                    </a:p>
                    <a:p>
                      <a:pPr>
                        <a:lnSpc>
                          <a:spcPct val="115000"/>
                        </a:lnSpc>
                        <a:spcAft>
                          <a:spcPts val="0"/>
                        </a:spcAft>
                      </a:pPr>
                      <a:r>
                        <a:rPr lang="tr-TR" sz="1000" dirty="0">
                          <a:solidFill>
                            <a:srgbClr val="333333"/>
                          </a:solidFill>
                          <a:effectLst/>
                          <a:latin typeface="Arial" pitchFamily="34" charset="0"/>
                          <a:ea typeface="Calibri"/>
                          <a:cs typeface="Arial" pitchFamily="34" charset="0"/>
                        </a:rPr>
                        <a:t>(BİLGİSAYAR MÜHENDİSLİĞİ-(İNGİLİZCE)- 1. Öğretim)</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3+1</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121</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effectLst/>
                          <a:latin typeface="Arial" pitchFamily="34" charset="0"/>
                          <a:ea typeface="Times New Roman"/>
                          <a:cs typeface="Arial" pitchFamily="34" charset="0"/>
                        </a:rPr>
                        <a:t>Dr. </a:t>
                      </a:r>
                      <a:r>
                        <a:rPr lang="tr-TR" sz="1000" b="1" dirty="0" err="1">
                          <a:effectLst/>
                          <a:latin typeface="Arial" pitchFamily="34" charset="0"/>
                          <a:ea typeface="Times New Roman"/>
                          <a:cs typeface="Arial" pitchFamily="34" charset="0"/>
                        </a:rPr>
                        <a:t>Öğr</a:t>
                      </a:r>
                      <a:r>
                        <a:rPr lang="tr-TR" sz="1000" b="1" dirty="0">
                          <a:effectLst/>
                          <a:latin typeface="Arial" pitchFamily="34" charset="0"/>
                          <a:ea typeface="Times New Roman"/>
                          <a:cs typeface="Arial" pitchFamily="34" charset="0"/>
                        </a:rPr>
                        <a:t>. Üyesi DOĞA CAN SERTBAŞ</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8">
                <a:tc>
                  <a:txBody>
                    <a:bodyPr/>
                    <a:lstStyle/>
                    <a:p>
                      <a:pPr>
                        <a:lnSpc>
                          <a:spcPct val="115000"/>
                        </a:lnSpc>
                        <a:spcAft>
                          <a:spcPts val="0"/>
                        </a:spcAft>
                      </a:pPr>
                      <a:r>
                        <a:rPr lang="tr-TR" sz="1000">
                          <a:solidFill>
                            <a:srgbClr val="333333"/>
                          </a:solidFill>
                          <a:effectLst/>
                          <a:latin typeface="Arial" pitchFamily="34" charset="0"/>
                          <a:ea typeface="Calibri"/>
                          <a:cs typeface="Arial" pitchFamily="34" charset="0"/>
                        </a:rPr>
                        <a:t>CEN125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err="1">
                          <a:solidFill>
                            <a:srgbClr val="333333"/>
                          </a:solidFill>
                          <a:effectLst/>
                          <a:latin typeface="Arial" pitchFamily="34" charset="0"/>
                          <a:ea typeface="Calibri"/>
                          <a:cs typeface="Arial" pitchFamily="34" charset="0"/>
                        </a:rPr>
                        <a:t>Linear</a:t>
                      </a:r>
                      <a:r>
                        <a:rPr lang="tr-TR" sz="1000" dirty="0">
                          <a:solidFill>
                            <a:srgbClr val="333333"/>
                          </a:solidFill>
                          <a:effectLst/>
                          <a:latin typeface="Arial" pitchFamily="34" charset="0"/>
                          <a:ea typeface="Calibri"/>
                          <a:cs typeface="Arial" pitchFamily="34" charset="0"/>
                        </a:rPr>
                        <a:t> </a:t>
                      </a:r>
                      <a:r>
                        <a:rPr lang="tr-TR" sz="1000" dirty="0" err="1">
                          <a:solidFill>
                            <a:srgbClr val="333333"/>
                          </a:solidFill>
                          <a:effectLst/>
                          <a:latin typeface="Arial" pitchFamily="34" charset="0"/>
                          <a:ea typeface="Calibri"/>
                          <a:cs typeface="Arial" pitchFamily="34" charset="0"/>
                        </a:rPr>
                        <a:t>Algebra</a:t>
                      </a:r>
                      <a:r>
                        <a:rPr lang="tr-TR" sz="1000" dirty="0">
                          <a:solidFill>
                            <a:srgbClr val="333333"/>
                          </a:solidFill>
                          <a:effectLst/>
                          <a:latin typeface="Arial" pitchFamily="34" charset="0"/>
                          <a:ea typeface="Calibri"/>
                          <a:cs typeface="Arial" pitchFamily="34" charset="0"/>
                        </a:rPr>
                        <a:t> </a:t>
                      </a:r>
                      <a:endParaRPr lang="tr-TR" sz="1000" dirty="0">
                        <a:effectLst/>
                        <a:latin typeface="Arial" pitchFamily="34" charset="0"/>
                        <a:ea typeface="Calibri"/>
                        <a:cs typeface="Arial" pitchFamily="34" charset="0"/>
                      </a:endParaRPr>
                    </a:p>
                    <a:p>
                      <a:pPr>
                        <a:lnSpc>
                          <a:spcPct val="115000"/>
                        </a:lnSpc>
                        <a:spcAft>
                          <a:spcPts val="0"/>
                        </a:spcAft>
                      </a:pPr>
                      <a:r>
                        <a:rPr lang="tr-TR" sz="1000" dirty="0">
                          <a:solidFill>
                            <a:srgbClr val="333333"/>
                          </a:solidFill>
                          <a:effectLst/>
                          <a:latin typeface="Arial" pitchFamily="34" charset="0"/>
                          <a:ea typeface="Calibri"/>
                          <a:cs typeface="Arial" pitchFamily="34" charset="0"/>
                        </a:rPr>
                        <a:t>(BİLGİSAYAR MÜHENDİSLİĞİ - (İNGİLİZCE)- 2. Öğretim)</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3+1</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5</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effectLst/>
                          <a:latin typeface="Arial" pitchFamily="34" charset="0"/>
                          <a:ea typeface="Times New Roman"/>
                          <a:cs typeface="Arial" pitchFamily="34" charset="0"/>
                        </a:rPr>
                        <a:t>Z</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109</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effectLst/>
                          <a:latin typeface="Arial" pitchFamily="34" charset="0"/>
                          <a:ea typeface="Times New Roman"/>
                          <a:cs typeface="Arial" pitchFamily="34" charset="0"/>
                        </a:rPr>
                        <a:t>Dr. </a:t>
                      </a:r>
                      <a:r>
                        <a:rPr lang="tr-TR" sz="1000" b="1" dirty="0" err="1">
                          <a:effectLst/>
                          <a:latin typeface="Arial" pitchFamily="34" charset="0"/>
                          <a:ea typeface="Times New Roman"/>
                          <a:cs typeface="Arial" pitchFamily="34" charset="0"/>
                        </a:rPr>
                        <a:t>Öğr</a:t>
                      </a:r>
                      <a:r>
                        <a:rPr lang="tr-TR" sz="1000" b="1" dirty="0">
                          <a:effectLst/>
                          <a:latin typeface="Arial" pitchFamily="34" charset="0"/>
                          <a:ea typeface="Times New Roman"/>
                          <a:cs typeface="Arial" pitchFamily="34" charset="0"/>
                        </a:rPr>
                        <a:t>. Üyesi DOĞA CAN SERTBAŞ</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789">
                <a:tc>
                  <a:txBody>
                    <a:bodyPr/>
                    <a:lstStyle/>
                    <a:p>
                      <a:pPr>
                        <a:lnSpc>
                          <a:spcPct val="115000"/>
                        </a:lnSpc>
                        <a:spcAft>
                          <a:spcPts val="0"/>
                        </a:spcAft>
                      </a:pPr>
                      <a:r>
                        <a:rPr lang="tr-TR" sz="1000" b="1">
                          <a:solidFill>
                            <a:srgbClr val="333333"/>
                          </a:solidFill>
                          <a:effectLst/>
                          <a:latin typeface="Arial" pitchFamily="34" charset="0"/>
                          <a:ea typeface="Calibri"/>
                          <a:cs typeface="Arial" pitchFamily="34" charset="0"/>
                        </a:rPr>
                        <a:t> </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tr-TR" sz="1000" b="1">
                          <a:solidFill>
                            <a:srgbClr val="333333"/>
                          </a:solidFill>
                          <a:effectLst/>
                          <a:latin typeface="Arial" pitchFamily="34" charset="0"/>
                          <a:ea typeface="Calibri"/>
                          <a:cs typeface="Arial" pitchFamily="34" charset="0"/>
                        </a:rPr>
                        <a:t> </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 </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 </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TOPLAM</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000" b="1">
                          <a:effectLst/>
                          <a:latin typeface="Arial" pitchFamily="34" charset="0"/>
                          <a:ea typeface="Times New Roman"/>
                          <a:cs typeface="Arial" pitchFamily="34" charset="0"/>
                        </a:rPr>
                        <a:t>2101</a:t>
                      </a:r>
                      <a:endParaRPr lang="tr-TR" sz="100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tr-TR" sz="1000" b="1" dirty="0">
                          <a:effectLst/>
                          <a:latin typeface="Arial" pitchFamily="34" charset="0"/>
                          <a:ea typeface="Times New Roman"/>
                          <a:cs typeface="Arial" pitchFamily="34" charset="0"/>
                        </a:rPr>
                        <a:t> </a:t>
                      </a:r>
                      <a:endParaRPr lang="tr-TR" sz="1000" dirty="0">
                        <a:effectLst/>
                        <a:latin typeface="Arial" pitchFamily="34" charset="0"/>
                        <a:ea typeface="Calibri"/>
                        <a:cs typeface="Arial" pitchFamily="34" charset="0"/>
                      </a:endParaRPr>
                    </a:p>
                  </a:txBody>
                  <a:tcPr marL="23614" marR="23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4138750653"/>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68313" y="1052513"/>
            <a:ext cx="8229600" cy="863600"/>
          </a:xfrm>
        </p:spPr>
        <p:txBody>
          <a:bodyPr/>
          <a:lstStyle/>
          <a:p>
            <a:pPr eaLnBrk="1" hangingPunct="1"/>
            <a:r>
              <a:rPr lang="tr-TR" sz="4000" b="1" dirty="0" smtClean="0"/>
              <a:t>Matematik Bölümü</a:t>
            </a:r>
            <a:br>
              <a:rPr lang="tr-TR" sz="4000" b="1" dirty="0" smtClean="0"/>
            </a:br>
            <a:endParaRPr lang="tr-TR" sz="4000" b="1" dirty="0" smtClean="0"/>
          </a:p>
        </p:txBody>
      </p:sp>
      <p:sp>
        <p:nvSpPr>
          <p:cNvPr id="14338" name="Rectangle 3"/>
          <p:cNvSpPr>
            <a:spLocks noGrp="1" noChangeArrowheads="1"/>
          </p:cNvSpPr>
          <p:nvPr>
            <p:ph type="body" idx="1"/>
          </p:nvPr>
        </p:nvSpPr>
        <p:spPr>
          <a:xfrm>
            <a:off x="1331455" y="2348880"/>
            <a:ext cx="6552728" cy="1872208"/>
          </a:xfrm>
        </p:spPr>
        <p:txBody>
          <a:bodyPr/>
          <a:lstStyle/>
          <a:p>
            <a:pPr marL="0" indent="0" algn="just">
              <a:lnSpc>
                <a:spcPct val="80000"/>
              </a:lnSpc>
              <a:buNone/>
            </a:pPr>
            <a:r>
              <a:rPr lang="tr-TR" dirty="0" smtClean="0">
                <a:latin typeface="Arial" pitchFamily="34" charset="0"/>
                <a:cs typeface="Arial" pitchFamily="34" charset="0"/>
              </a:rPr>
              <a:t>Toplam 54 temel bilimler dersi ile 3034 öğrenciye </a:t>
            </a:r>
            <a:r>
              <a:rPr lang="tr-TR" dirty="0">
                <a:latin typeface="Arial" pitchFamily="34" charset="0"/>
                <a:cs typeface="Arial" pitchFamily="34" charset="0"/>
              </a:rPr>
              <a:t>eğitim öğretim </a:t>
            </a:r>
            <a:r>
              <a:rPr lang="tr-TR" dirty="0" smtClean="0">
                <a:latin typeface="Arial" pitchFamily="34" charset="0"/>
                <a:cs typeface="Arial" pitchFamily="34" charset="0"/>
              </a:rPr>
              <a:t>hizmeti verilmektedir.</a:t>
            </a:r>
          </a:p>
        </p:txBody>
      </p:sp>
      <p:sp>
        <p:nvSpPr>
          <p:cNvPr id="14339" name="Rectangle 4"/>
          <p:cNvSpPr>
            <a:spLocks noChangeArrowheads="1"/>
          </p:cNvSpPr>
          <p:nvPr/>
        </p:nvSpPr>
        <p:spPr bwMode="auto">
          <a:xfrm>
            <a:off x="611189" y="620688"/>
            <a:ext cx="7993260" cy="1080120"/>
          </a:xfrm>
          <a:prstGeom prst="rect">
            <a:avLst/>
          </a:prstGeom>
          <a:noFill/>
          <a:ln w="114300" cmpd="tri">
            <a:solidFill>
              <a:srgbClr val="333300"/>
            </a:solidFill>
            <a:miter lim="800000"/>
            <a:headEnd/>
            <a:tailEnd/>
          </a:ln>
        </p:spPr>
        <p:txBody>
          <a:bodyPr wrap="none" anchor="ctr"/>
          <a:lstStyle/>
          <a:p>
            <a:endParaRPr lang="tr-TR"/>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15</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spTree>
    <p:extLst>
      <p:ext uri="{BB962C8B-B14F-4D97-AF65-F5344CB8AC3E}">
        <p14:creationId xmlns:p14="http://schemas.microsoft.com/office/powerpoint/2010/main" val="1569085222"/>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4338">
                                            <p:txEl>
                                              <p:pRg st="0" end="0"/>
                                            </p:txEl>
                                          </p:spTgt>
                                        </p:tgtEl>
                                        <p:attrNameLst>
                                          <p:attrName>style.visibility</p:attrName>
                                        </p:attrNameLst>
                                      </p:cBhvr>
                                      <p:to>
                                        <p:strVal val="visible"/>
                                      </p:to>
                                    </p:set>
                                    <p:animEffect transition="in" filter="fade">
                                      <p:cBhvr>
                                        <p:cTn id="17" dur="1000"/>
                                        <p:tgtEl>
                                          <p:spTgt spid="14338">
                                            <p:txEl>
                                              <p:pRg st="0" end="0"/>
                                            </p:txEl>
                                          </p:spTgt>
                                        </p:tgtEl>
                                      </p:cBhvr>
                                    </p:animEffect>
                                    <p:anim calcmode="lin" valueType="num">
                                      <p:cBhvr>
                                        <p:cTn id="18" dur="10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433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68313" y="1052513"/>
            <a:ext cx="8229600" cy="863600"/>
          </a:xfrm>
        </p:spPr>
        <p:txBody>
          <a:bodyPr/>
          <a:lstStyle/>
          <a:p>
            <a:pPr eaLnBrk="1" hangingPunct="1"/>
            <a:r>
              <a:rPr lang="tr-TR" sz="4000" b="1" dirty="0" smtClean="0"/>
              <a:t>Matematik Bölümü</a:t>
            </a:r>
            <a:br>
              <a:rPr lang="tr-TR" sz="4000" b="1" dirty="0" smtClean="0"/>
            </a:br>
            <a:endParaRPr lang="tr-TR" sz="4000" b="1" dirty="0" smtClean="0"/>
          </a:p>
        </p:txBody>
      </p:sp>
      <p:sp>
        <p:nvSpPr>
          <p:cNvPr id="14338" name="Rectangle 3"/>
          <p:cNvSpPr>
            <a:spLocks noGrp="1" noChangeArrowheads="1"/>
          </p:cNvSpPr>
          <p:nvPr>
            <p:ph type="body" idx="1"/>
          </p:nvPr>
        </p:nvSpPr>
        <p:spPr>
          <a:xfrm>
            <a:off x="179512" y="2348880"/>
            <a:ext cx="8568952" cy="3888432"/>
          </a:xfrm>
        </p:spPr>
        <p:txBody>
          <a:bodyPr/>
          <a:lstStyle/>
          <a:p>
            <a:pPr algn="just"/>
            <a:r>
              <a:rPr lang="tr-TR" sz="2400" b="1" dirty="0">
                <a:latin typeface="Arial" pitchFamily="34" charset="0"/>
                <a:cs typeface="Arial" pitchFamily="34" charset="0"/>
              </a:rPr>
              <a:t>Çift </a:t>
            </a:r>
            <a:r>
              <a:rPr lang="tr-TR" sz="2400" b="1" dirty="0" err="1">
                <a:latin typeface="Arial" pitchFamily="34" charset="0"/>
                <a:cs typeface="Arial" pitchFamily="34" charset="0"/>
              </a:rPr>
              <a:t>Anadal</a:t>
            </a:r>
            <a:r>
              <a:rPr lang="tr-TR" sz="2400" b="1" dirty="0">
                <a:latin typeface="Arial" pitchFamily="34" charset="0"/>
                <a:cs typeface="Arial" pitchFamily="34" charset="0"/>
              </a:rPr>
              <a:t>, </a:t>
            </a:r>
            <a:r>
              <a:rPr lang="tr-TR" sz="2400" b="1" dirty="0" err="1">
                <a:latin typeface="Arial" pitchFamily="34" charset="0"/>
                <a:cs typeface="Arial" pitchFamily="34" charset="0"/>
              </a:rPr>
              <a:t>Yandal</a:t>
            </a:r>
            <a:r>
              <a:rPr lang="tr-TR" sz="2400" b="1" dirty="0">
                <a:latin typeface="Arial" pitchFamily="34" charset="0"/>
                <a:cs typeface="Arial" pitchFamily="34" charset="0"/>
              </a:rPr>
              <a:t> </a:t>
            </a:r>
            <a:r>
              <a:rPr lang="tr-TR" sz="2400" b="1" dirty="0" smtClean="0">
                <a:latin typeface="Arial" pitchFamily="34" charset="0"/>
                <a:cs typeface="Arial" pitchFamily="34" charset="0"/>
              </a:rPr>
              <a:t>Olanakları</a:t>
            </a:r>
            <a:endParaRPr lang="tr-TR" sz="2400" b="1" dirty="0">
              <a:latin typeface="Arial" pitchFamily="34" charset="0"/>
              <a:cs typeface="Arial" pitchFamily="34" charset="0"/>
            </a:endParaRPr>
          </a:p>
          <a:p>
            <a:pPr marL="0" indent="0" algn="just">
              <a:buNone/>
            </a:pPr>
            <a:r>
              <a:rPr lang="tr-TR" sz="2400" dirty="0" smtClean="0">
                <a:latin typeface="Arial" pitchFamily="34" charset="0"/>
                <a:cs typeface="Arial" pitchFamily="34" charset="0"/>
              </a:rPr>
              <a:t>	Matematik </a:t>
            </a:r>
            <a:r>
              <a:rPr lang="tr-TR" sz="2400" dirty="0">
                <a:latin typeface="Arial" pitchFamily="34" charset="0"/>
                <a:cs typeface="Arial" pitchFamily="34" charset="0"/>
              </a:rPr>
              <a:t>bölümü öğrencileri Fizik, Kimya İstatistik, Tarımsal Yapılar ve Sulama bölümlerinde çift </a:t>
            </a:r>
            <a:r>
              <a:rPr lang="tr-TR" sz="2400" dirty="0" err="1">
                <a:latin typeface="Arial" pitchFamily="34" charset="0"/>
                <a:cs typeface="Arial" pitchFamily="34" charset="0"/>
              </a:rPr>
              <a:t>anadal</a:t>
            </a:r>
            <a:r>
              <a:rPr lang="tr-TR" sz="2400" dirty="0">
                <a:latin typeface="Arial" pitchFamily="34" charset="0"/>
                <a:cs typeface="Arial" pitchFamily="34" charset="0"/>
              </a:rPr>
              <a:t> ile Fizik, istatistik, endüstri Mühendisliği ve Tarımsal Yapılar ve Sulama bölümlerinde </a:t>
            </a:r>
            <a:r>
              <a:rPr lang="tr-TR" sz="2400" dirty="0" err="1">
                <a:latin typeface="Arial" pitchFamily="34" charset="0"/>
                <a:cs typeface="Arial" pitchFamily="34" charset="0"/>
              </a:rPr>
              <a:t>yandal</a:t>
            </a:r>
            <a:r>
              <a:rPr lang="tr-TR" sz="2400" dirty="0">
                <a:latin typeface="Arial" pitchFamily="34" charset="0"/>
                <a:cs typeface="Arial" pitchFamily="34" charset="0"/>
              </a:rPr>
              <a:t> yapma imkanlarına sahiptir. </a:t>
            </a:r>
            <a:endParaRPr lang="tr-TR" sz="2400" dirty="0" smtClean="0">
              <a:latin typeface="Arial" pitchFamily="34" charset="0"/>
              <a:cs typeface="Arial" pitchFamily="34" charset="0"/>
            </a:endParaRPr>
          </a:p>
          <a:p>
            <a:pPr marL="0" indent="0" algn="just">
              <a:buNone/>
            </a:pPr>
            <a:r>
              <a:rPr lang="tr-TR" sz="2400" dirty="0">
                <a:latin typeface="Arial" pitchFamily="34" charset="0"/>
                <a:cs typeface="Arial" pitchFamily="34" charset="0"/>
              </a:rPr>
              <a:t>	</a:t>
            </a:r>
            <a:r>
              <a:rPr lang="tr-TR" sz="2400" dirty="0" smtClean="0">
                <a:latin typeface="Arial" pitchFamily="34" charset="0"/>
                <a:cs typeface="Arial" pitchFamily="34" charset="0"/>
              </a:rPr>
              <a:t>Elektrik-Elektronik </a:t>
            </a:r>
            <a:r>
              <a:rPr lang="tr-TR" sz="2400" dirty="0" err="1">
                <a:latin typeface="Arial" pitchFamily="34" charset="0"/>
                <a:cs typeface="Arial" pitchFamily="34" charset="0"/>
              </a:rPr>
              <a:t>Müh.,Makine</a:t>
            </a:r>
            <a:r>
              <a:rPr lang="tr-TR" sz="2400" dirty="0">
                <a:latin typeface="Arial" pitchFamily="34" charset="0"/>
                <a:cs typeface="Arial" pitchFamily="34" charset="0"/>
              </a:rPr>
              <a:t> </a:t>
            </a:r>
            <a:r>
              <a:rPr lang="tr-TR" sz="2400" dirty="0" err="1">
                <a:latin typeface="Arial" pitchFamily="34" charset="0"/>
                <a:cs typeface="Arial" pitchFamily="34" charset="0"/>
              </a:rPr>
              <a:t>Müh.,İnşaat</a:t>
            </a:r>
            <a:r>
              <a:rPr lang="tr-TR" sz="2400" dirty="0">
                <a:latin typeface="Arial" pitchFamily="34" charset="0"/>
                <a:cs typeface="Arial" pitchFamily="34" charset="0"/>
              </a:rPr>
              <a:t> </a:t>
            </a:r>
            <a:r>
              <a:rPr lang="tr-TR" sz="2400" dirty="0" err="1">
                <a:latin typeface="Arial" pitchFamily="34" charset="0"/>
                <a:cs typeface="Arial" pitchFamily="34" charset="0"/>
              </a:rPr>
              <a:t>Müh.,Endüstri</a:t>
            </a:r>
            <a:r>
              <a:rPr lang="tr-TR" sz="2400" dirty="0">
                <a:latin typeface="Arial" pitchFamily="34" charset="0"/>
                <a:cs typeface="Arial" pitchFamily="34" charset="0"/>
              </a:rPr>
              <a:t> </a:t>
            </a:r>
            <a:r>
              <a:rPr lang="tr-TR" sz="2400" dirty="0" err="1">
                <a:latin typeface="Arial" pitchFamily="34" charset="0"/>
                <a:cs typeface="Arial" pitchFamily="34" charset="0"/>
              </a:rPr>
              <a:t>Müh.,Bilgisayar</a:t>
            </a:r>
            <a:r>
              <a:rPr lang="tr-TR" sz="2400" dirty="0">
                <a:latin typeface="Arial" pitchFamily="34" charset="0"/>
                <a:cs typeface="Arial" pitchFamily="34" charset="0"/>
              </a:rPr>
              <a:t> </a:t>
            </a:r>
            <a:r>
              <a:rPr lang="tr-TR" sz="2400" dirty="0" err="1">
                <a:latin typeface="Arial" pitchFamily="34" charset="0"/>
                <a:cs typeface="Arial" pitchFamily="34" charset="0"/>
              </a:rPr>
              <a:t>Müh.,Fizik</a:t>
            </a:r>
            <a:r>
              <a:rPr lang="tr-TR" sz="2400" dirty="0">
                <a:latin typeface="Arial" pitchFamily="34" charset="0"/>
                <a:cs typeface="Arial" pitchFamily="34" charset="0"/>
              </a:rPr>
              <a:t>, İstatistik lisans programlarında okuyan öğrencilerin matematik bölümünde çift </a:t>
            </a:r>
            <a:r>
              <a:rPr lang="tr-TR" sz="2400" dirty="0" err="1">
                <a:latin typeface="Arial" pitchFamily="34" charset="0"/>
                <a:cs typeface="Arial" pitchFamily="34" charset="0"/>
              </a:rPr>
              <a:t>anadal</a:t>
            </a:r>
            <a:r>
              <a:rPr lang="tr-TR" sz="2400" dirty="0">
                <a:latin typeface="Arial" pitchFamily="34" charset="0"/>
                <a:cs typeface="Arial" pitchFamily="34" charset="0"/>
              </a:rPr>
              <a:t> ve yan dal yapma imkanları bulunmaktadır</a:t>
            </a:r>
            <a:r>
              <a:rPr lang="tr-TR" sz="2400" dirty="0" smtClean="0">
                <a:latin typeface="Arial" pitchFamily="34" charset="0"/>
                <a:cs typeface="Arial" pitchFamily="34" charset="0"/>
              </a:rPr>
              <a:t>.</a:t>
            </a:r>
          </a:p>
        </p:txBody>
      </p:sp>
      <p:sp>
        <p:nvSpPr>
          <p:cNvPr id="14339" name="Rectangle 4"/>
          <p:cNvSpPr>
            <a:spLocks noChangeArrowheads="1"/>
          </p:cNvSpPr>
          <p:nvPr/>
        </p:nvSpPr>
        <p:spPr bwMode="auto">
          <a:xfrm>
            <a:off x="611189" y="620688"/>
            <a:ext cx="7993260" cy="1080120"/>
          </a:xfrm>
          <a:prstGeom prst="rect">
            <a:avLst/>
          </a:prstGeom>
          <a:noFill/>
          <a:ln w="114300" cmpd="tri">
            <a:solidFill>
              <a:srgbClr val="333300"/>
            </a:solidFill>
            <a:miter lim="800000"/>
            <a:headEnd/>
            <a:tailEnd/>
          </a:ln>
        </p:spPr>
        <p:txBody>
          <a:bodyPr wrap="none" anchor="ctr"/>
          <a:lstStyle/>
          <a:p>
            <a:endParaRPr lang="tr-TR"/>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16</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spTree>
    <p:extLst>
      <p:ext uri="{BB962C8B-B14F-4D97-AF65-F5344CB8AC3E}">
        <p14:creationId xmlns:p14="http://schemas.microsoft.com/office/powerpoint/2010/main" val="921757888"/>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4338">
                                            <p:txEl>
                                              <p:pRg st="0" end="0"/>
                                            </p:txEl>
                                          </p:spTgt>
                                        </p:tgtEl>
                                        <p:attrNameLst>
                                          <p:attrName>style.visibility</p:attrName>
                                        </p:attrNameLst>
                                      </p:cBhvr>
                                      <p:to>
                                        <p:strVal val="visible"/>
                                      </p:to>
                                    </p:set>
                                    <p:animEffect transition="in" filter="fade">
                                      <p:cBhvr>
                                        <p:cTn id="17" dur="1000"/>
                                        <p:tgtEl>
                                          <p:spTgt spid="14338">
                                            <p:txEl>
                                              <p:pRg st="0" end="0"/>
                                            </p:txEl>
                                          </p:spTgt>
                                        </p:tgtEl>
                                      </p:cBhvr>
                                    </p:animEffect>
                                    <p:anim calcmode="lin" valueType="num">
                                      <p:cBhvr>
                                        <p:cTn id="18" dur="10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43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4338">
                                            <p:txEl>
                                              <p:pRg st="1" end="1"/>
                                            </p:txEl>
                                          </p:spTgt>
                                        </p:tgtEl>
                                        <p:attrNameLst>
                                          <p:attrName>style.visibility</p:attrName>
                                        </p:attrNameLst>
                                      </p:cBhvr>
                                      <p:to>
                                        <p:strVal val="visible"/>
                                      </p:to>
                                    </p:set>
                                    <p:animEffect transition="in" filter="fade">
                                      <p:cBhvr>
                                        <p:cTn id="24" dur="1000"/>
                                        <p:tgtEl>
                                          <p:spTgt spid="14338">
                                            <p:txEl>
                                              <p:pRg st="1" end="1"/>
                                            </p:txEl>
                                          </p:spTgt>
                                        </p:tgtEl>
                                      </p:cBhvr>
                                    </p:animEffect>
                                    <p:anim calcmode="lin" valueType="num">
                                      <p:cBhvr>
                                        <p:cTn id="25" dur="10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43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4338">
                                            <p:txEl>
                                              <p:pRg st="2" end="2"/>
                                            </p:txEl>
                                          </p:spTgt>
                                        </p:tgtEl>
                                        <p:attrNameLst>
                                          <p:attrName>style.visibility</p:attrName>
                                        </p:attrNameLst>
                                      </p:cBhvr>
                                      <p:to>
                                        <p:strVal val="visible"/>
                                      </p:to>
                                    </p:set>
                                    <p:animEffect transition="in" filter="fade">
                                      <p:cBhvr>
                                        <p:cTn id="31" dur="1000"/>
                                        <p:tgtEl>
                                          <p:spTgt spid="14338">
                                            <p:txEl>
                                              <p:pRg st="2" end="2"/>
                                            </p:txEl>
                                          </p:spTgt>
                                        </p:tgtEl>
                                      </p:cBhvr>
                                    </p:animEffect>
                                    <p:anim calcmode="lin" valueType="num">
                                      <p:cBhvr>
                                        <p:cTn id="32" dur="1000" fill="hold"/>
                                        <p:tgtEl>
                                          <p:spTgt spid="14338">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43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68313" y="1052513"/>
            <a:ext cx="8229600" cy="863600"/>
          </a:xfrm>
        </p:spPr>
        <p:txBody>
          <a:bodyPr/>
          <a:lstStyle/>
          <a:p>
            <a:pPr eaLnBrk="1" hangingPunct="1"/>
            <a:r>
              <a:rPr lang="tr-TR" sz="4000" b="1" dirty="0" smtClean="0"/>
              <a:t>Matematik Bölümü</a:t>
            </a:r>
            <a:br>
              <a:rPr lang="tr-TR" sz="4000" b="1" dirty="0" smtClean="0"/>
            </a:br>
            <a:endParaRPr lang="tr-TR" sz="4000" b="1" dirty="0" smtClean="0"/>
          </a:p>
        </p:txBody>
      </p:sp>
      <p:sp>
        <p:nvSpPr>
          <p:cNvPr id="14338" name="Rectangle 3"/>
          <p:cNvSpPr>
            <a:spLocks noGrp="1" noChangeArrowheads="1"/>
          </p:cNvSpPr>
          <p:nvPr>
            <p:ph type="body" idx="1"/>
          </p:nvPr>
        </p:nvSpPr>
        <p:spPr>
          <a:xfrm>
            <a:off x="1331455" y="2348880"/>
            <a:ext cx="6552728" cy="3528392"/>
          </a:xfrm>
        </p:spPr>
        <p:txBody>
          <a:bodyPr/>
          <a:lstStyle/>
          <a:p>
            <a:pPr marL="0" indent="0" algn="just">
              <a:buNone/>
            </a:pPr>
            <a:r>
              <a:rPr lang="tr-TR" sz="2400" b="1" dirty="0" smtClean="0">
                <a:latin typeface="Arial" pitchFamily="34" charset="0"/>
                <a:cs typeface="Arial" pitchFamily="34" charset="0"/>
              </a:rPr>
              <a:t>İstihdam </a:t>
            </a:r>
            <a:r>
              <a:rPr lang="tr-TR" sz="2400" b="1" dirty="0">
                <a:latin typeface="Arial" pitchFamily="34" charset="0"/>
                <a:cs typeface="Arial" pitchFamily="34" charset="0"/>
              </a:rPr>
              <a:t>Olanakları</a:t>
            </a:r>
          </a:p>
          <a:p>
            <a:pPr marL="0" indent="0" algn="just">
              <a:buNone/>
            </a:pPr>
            <a:r>
              <a:rPr lang="tr-TR" sz="2400" dirty="0" smtClean="0">
                <a:latin typeface="Arial" pitchFamily="34" charset="0"/>
                <a:cs typeface="Arial" pitchFamily="34" charset="0"/>
              </a:rPr>
              <a:t>	Mezunların </a:t>
            </a:r>
            <a:r>
              <a:rPr lang="tr-TR" sz="2400" dirty="0">
                <a:latin typeface="Arial" pitchFamily="34" charset="0"/>
                <a:cs typeface="Arial" pitchFamily="34" charset="0"/>
              </a:rPr>
              <a:t>MEB tarafından öğretmen olarak atanma imkanı mevcuttur. İlk, orta lise düzeyinde eğitim veren kurumlarda öğretmen olarak çalışma olanaklarının yanı sıra bankacılık, istatistik kurumlarında çalışma olanakları mevcuttur.</a:t>
            </a:r>
            <a:endParaRPr lang="tr-TR" sz="2400" dirty="0" smtClean="0">
              <a:latin typeface="Arial" pitchFamily="34" charset="0"/>
              <a:cs typeface="Arial" pitchFamily="34" charset="0"/>
            </a:endParaRPr>
          </a:p>
        </p:txBody>
      </p:sp>
      <p:sp>
        <p:nvSpPr>
          <p:cNvPr id="14339" name="Rectangle 4"/>
          <p:cNvSpPr>
            <a:spLocks noChangeArrowheads="1"/>
          </p:cNvSpPr>
          <p:nvPr/>
        </p:nvSpPr>
        <p:spPr bwMode="auto">
          <a:xfrm>
            <a:off x="611189" y="620688"/>
            <a:ext cx="7993260" cy="1080120"/>
          </a:xfrm>
          <a:prstGeom prst="rect">
            <a:avLst/>
          </a:prstGeom>
          <a:noFill/>
          <a:ln w="114300" cmpd="tri">
            <a:solidFill>
              <a:srgbClr val="333300"/>
            </a:solidFill>
            <a:miter lim="800000"/>
            <a:headEnd/>
            <a:tailEnd/>
          </a:ln>
        </p:spPr>
        <p:txBody>
          <a:bodyPr wrap="none" anchor="ctr"/>
          <a:lstStyle/>
          <a:p>
            <a:endParaRPr lang="tr-TR"/>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17</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spTree>
    <p:extLst>
      <p:ext uri="{BB962C8B-B14F-4D97-AF65-F5344CB8AC3E}">
        <p14:creationId xmlns:p14="http://schemas.microsoft.com/office/powerpoint/2010/main" val="45449167"/>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4338">
                                            <p:txEl>
                                              <p:pRg st="0" end="0"/>
                                            </p:txEl>
                                          </p:spTgt>
                                        </p:tgtEl>
                                        <p:attrNameLst>
                                          <p:attrName>style.visibility</p:attrName>
                                        </p:attrNameLst>
                                      </p:cBhvr>
                                      <p:to>
                                        <p:strVal val="visible"/>
                                      </p:to>
                                    </p:set>
                                    <p:animEffect transition="in" filter="fade">
                                      <p:cBhvr>
                                        <p:cTn id="17" dur="1000"/>
                                        <p:tgtEl>
                                          <p:spTgt spid="14338">
                                            <p:txEl>
                                              <p:pRg st="0" end="0"/>
                                            </p:txEl>
                                          </p:spTgt>
                                        </p:tgtEl>
                                      </p:cBhvr>
                                    </p:animEffect>
                                    <p:anim calcmode="lin" valueType="num">
                                      <p:cBhvr>
                                        <p:cTn id="18" dur="10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43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4338">
                                            <p:txEl>
                                              <p:pRg st="1" end="1"/>
                                            </p:txEl>
                                          </p:spTgt>
                                        </p:tgtEl>
                                        <p:attrNameLst>
                                          <p:attrName>style.visibility</p:attrName>
                                        </p:attrNameLst>
                                      </p:cBhvr>
                                      <p:to>
                                        <p:strVal val="visible"/>
                                      </p:to>
                                    </p:set>
                                    <p:animEffect transition="in" filter="fade">
                                      <p:cBhvr>
                                        <p:cTn id="24" dur="1000"/>
                                        <p:tgtEl>
                                          <p:spTgt spid="14338">
                                            <p:txEl>
                                              <p:pRg st="1" end="1"/>
                                            </p:txEl>
                                          </p:spTgt>
                                        </p:tgtEl>
                                      </p:cBhvr>
                                    </p:animEffect>
                                    <p:anim calcmode="lin" valueType="num">
                                      <p:cBhvr>
                                        <p:cTn id="25" dur="10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433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93018" y="59971"/>
            <a:ext cx="8327453" cy="776741"/>
          </a:xfrm>
        </p:spPr>
        <p:txBody>
          <a:bodyPr/>
          <a:lstStyle/>
          <a:p>
            <a:r>
              <a:rPr lang="tr-TR" sz="1600" b="1" dirty="0" smtClean="0"/>
              <a:t>Matematik </a:t>
            </a:r>
            <a:r>
              <a:rPr lang="tr-TR" sz="1600" b="1" dirty="0"/>
              <a:t>Bölümü </a:t>
            </a:r>
            <a:r>
              <a:rPr lang="tr-TR" sz="1600" b="1" dirty="0" smtClean="0"/>
              <a:t>Etkinlikleri</a:t>
            </a:r>
            <a:endParaRPr lang="tr-TR" sz="1600" dirty="0"/>
          </a:p>
        </p:txBody>
      </p:sp>
      <p:sp>
        <p:nvSpPr>
          <p:cNvPr id="14339" name="Rectangle 4"/>
          <p:cNvSpPr>
            <a:spLocks noChangeArrowheads="1"/>
          </p:cNvSpPr>
          <p:nvPr/>
        </p:nvSpPr>
        <p:spPr bwMode="auto">
          <a:xfrm>
            <a:off x="612368" y="116632"/>
            <a:ext cx="7993260" cy="720080"/>
          </a:xfrm>
          <a:prstGeom prst="rect">
            <a:avLst/>
          </a:prstGeom>
          <a:noFill/>
          <a:ln w="114300" cmpd="tri">
            <a:solidFill>
              <a:srgbClr val="333300"/>
            </a:solidFill>
            <a:miter lim="800000"/>
            <a:headEnd/>
            <a:tailEnd/>
          </a:ln>
        </p:spPr>
        <p:txBody>
          <a:bodyPr wrap="none" anchor="ctr"/>
          <a:lstStyle/>
          <a:p>
            <a:endParaRPr lang="tr-TR"/>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18</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graphicFrame>
        <p:nvGraphicFramePr>
          <p:cNvPr id="8" name="Tablo 7"/>
          <p:cNvGraphicFramePr>
            <a:graphicFrameLocks noGrp="1"/>
          </p:cNvGraphicFramePr>
          <p:nvPr>
            <p:extLst>
              <p:ext uri="{D42A27DB-BD31-4B8C-83A1-F6EECF244321}">
                <p14:modId xmlns:p14="http://schemas.microsoft.com/office/powerpoint/2010/main" val="4134348876"/>
              </p:ext>
            </p:extLst>
          </p:nvPr>
        </p:nvGraphicFramePr>
        <p:xfrm>
          <a:off x="683563" y="908720"/>
          <a:ext cx="7922064" cy="4417633"/>
        </p:xfrm>
        <a:graphic>
          <a:graphicData uri="http://schemas.openxmlformats.org/drawingml/2006/table">
            <a:tbl>
              <a:tblPr>
                <a:tableStyleId>{5940675A-B579-460E-94D1-54222C63F5DA}</a:tableStyleId>
              </a:tblPr>
              <a:tblGrid>
                <a:gridCol w="1320344"/>
                <a:gridCol w="1320344"/>
                <a:gridCol w="1320344"/>
                <a:gridCol w="1320344"/>
                <a:gridCol w="1320344"/>
                <a:gridCol w="1320344"/>
              </a:tblGrid>
              <a:tr h="318293">
                <a:tc>
                  <a:txBody>
                    <a:bodyPr/>
                    <a:lstStyle/>
                    <a:p>
                      <a:r>
                        <a:rPr lang="tr-TR" sz="1000" b="1" dirty="0"/>
                        <a:t>Tarih</a:t>
                      </a:r>
                      <a:endParaRPr lang="tr-TR" sz="1000" b="1" dirty="0">
                        <a:latin typeface="Arial" pitchFamily="34" charset="0"/>
                        <a:cs typeface="Arial" pitchFamily="34" charset="0"/>
                      </a:endParaRPr>
                    </a:p>
                  </a:txBody>
                  <a:tcPr marL="9947" marR="9947" marT="9947" marB="9947"/>
                </a:tc>
                <a:tc>
                  <a:txBody>
                    <a:bodyPr/>
                    <a:lstStyle/>
                    <a:p>
                      <a:r>
                        <a:rPr lang="tr-TR" sz="1000" b="1" dirty="0"/>
                        <a:t>Etkinlik Türü</a:t>
                      </a:r>
                      <a:endParaRPr lang="tr-TR" sz="1000" b="1" dirty="0">
                        <a:latin typeface="Arial" pitchFamily="34" charset="0"/>
                        <a:cs typeface="Arial" pitchFamily="34" charset="0"/>
                      </a:endParaRPr>
                    </a:p>
                  </a:txBody>
                  <a:tcPr marL="9947" marR="9947" marT="9947" marB="9947"/>
                </a:tc>
                <a:tc>
                  <a:txBody>
                    <a:bodyPr/>
                    <a:lstStyle/>
                    <a:p>
                      <a:r>
                        <a:rPr lang="tr-TR" sz="1000" b="1" dirty="0"/>
                        <a:t>Başlık</a:t>
                      </a:r>
                      <a:endParaRPr lang="tr-TR" sz="1000" b="1" dirty="0">
                        <a:latin typeface="Arial" pitchFamily="34" charset="0"/>
                        <a:cs typeface="Arial" pitchFamily="34" charset="0"/>
                      </a:endParaRPr>
                    </a:p>
                  </a:txBody>
                  <a:tcPr marL="9947" marR="9947" marT="9947" marB="9947"/>
                </a:tc>
                <a:tc>
                  <a:txBody>
                    <a:bodyPr/>
                    <a:lstStyle/>
                    <a:p>
                      <a:r>
                        <a:rPr lang="tr-TR" sz="1000" b="1" dirty="0"/>
                        <a:t>Konuşmacı(</a:t>
                      </a:r>
                      <a:r>
                        <a:rPr lang="tr-TR" sz="1000" b="1" dirty="0" err="1"/>
                        <a:t>lar</a:t>
                      </a:r>
                      <a:r>
                        <a:rPr lang="tr-TR" sz="1000" b="1" dirty="0"/>
                        <a:t>)</a:t>
                      </a:r>
                      <a:endParaRPr lang="tr-TR" sz="1000" b="1" dirty="0">
                        <a:latin typeface="Arial" pitchFamily="34" charset="0"/>
                        <a:cs typeface="Arial" pitchFamily="34" charset="0"/>
                      </a:endParaRPr>
                    </a:p>
                  </a:txBody>
                  <a:tcPr marL="9947" marR="9947" marT="9947" marB="9947"/>
                </a:tc>
                <a:tc>
                  <a:txBody>
                    <a:bodyPr/>
                    <a:lstStyle/>
                    <a:p>
                      <a:r>
                        <a:rPr lang="tr-TR" sz="1000" b="1" dirty="0"/>
                        <a:t>Yer</a:t>
                      </a:r>
                      <a:endParaRPr lang="tr-TR" sz="1000" b="1" dirty="0">
                        <a:latin typeface="Arial" pitchFamily="34" charset="0"/>
                        <a:cs typeface="Arial" pitchFamily="34" charset="0"/>
                      </a:endParaRPr>
                    </a:p>
                  </a:txBody>
                  <a:tcPr marL="9947" marR="9947" marT="9947" marB="9947"/>
                </a:tc>
                <a:tc>
                  <a:txBody>
                    <a:bodyPr/>
                    <a:lstStyle/>
                    <a:p>
                      <a:r>
                        <a:rPr lang="tr-TR" sz="1000" b="1" dirty="0"/>
                        <a:t>Katılımcılar</a:t>
                      </a:r>
                      <a:endParaRPr lang="tr-TR" sz="1000" b="1" dirty="0">
                        <a:latin typeface="Arial" pitchFamily="34" charset="0"/>
                        <a:cs typeface="Arial" pitchFamily="34" charset="0"/>
                      </a:endParaRPr>
                    </a:p>
                  </a:txBody>
                  <a:tcPr marL="9947" marR="9947" marT="9947" marB="9947"/>
                </a:tc>
              </a:tr>
              <a:tr h="1109680">
                <a:tc>
                  <a:txBody>
                    <a:bodyPr/>
                    <a:lstStyle/>
                    <a:p>
                      <a:r>
                        <a:rPr lang="tr-TR" sz="1000" dirty="0"/>
                        <a:t>21.4.2022</a:t>
                      </a:r>
                      <a:endParaRPr lang="tr-TR" sz="1000" dirty="0">
                        <a:latin typeface="Arial" pitchFamily="34" charset="0"/>
                        <a:cs typeface="Arial" pitchFamily="34" charset="0"/>
                      </a:endParaRPr>
                    </a:p>
                  </a:txBody>
                  <a:tcPr marL="9947" marR="9947" marT="9947" marB="9947"/>
                </a:tc>
                <a:tc>
                  <a:txBody>
                    <a:bodyPr/>
                    <a:lstStyle/>
                    <a:p>
                      <a:r>
                        <a:rPr lang="tr-TR" sz="1000"/>
                        <a:t>Çalıştay</a:t>
                      </a:r>
                      <a:endParaRPr lang="tr-TR" sz="1000">
                        <a:latin typeface="Arial" pitchFamily="34" charset="0"/>
                        <a:cs typeface="Arial" pitchFamily="34" charset="0"/>
                      </a:endParaRPr>
                    </a:p>
                  </a:txBody>
                  <a:tcPr marL="9947" marR="9947" marT="9947" marB="9947"/>
                </a:tc>
                <a:tc>
                  <a:txBody>
                    <a:bodyPr/>
                    <a:lstStyle/>
                    <a:p>
                      <a:r>
                        <a:rPr lang="tr-TR" sz="1000"/>
                        <a:t>Yeni Yaklaşımlarla Matematik Çalıştayı (Yüreğir MEM ile birlikte)</a:t>
                      </a:r>
                      <a:endParaRPr lang="tr-TR" sz="1000">
                        <a:latin typeface="Arial" pitchFamily="34" charset="0"/>
                        <a:cs typeface="Arial" pitchFamily="34" charset="0"/>
                      </a:endParaRPr>
                    </a:p>
                  </a:txBody>
                  <a:tcPr marL="9947" marR="9947" marT="9947" marB="9947"/>
                </a:tc>
                <a:tc>
                  <a:txBody>
                    <a:bodyPr/>
                    <a:lstStyle/>
                    <a:p>
                      <a:r>
                        <a:rPr lang="tr-TR" sz="1000"/>
                        <a:t>Prof. Dr. Gonca AYIK</a:t>
                      </a:r>
                      <a:endParaRPr lang="tr-TR" sz="1000">
                        <a:latin typeface="Arial" pitchFamily="34" charset="0"/>
                        <a:cs typeface="Arial" pitchFamily="34" charset="0"/>
                      </a:endParaRPr>
                    </a:p>
                  </a:txBody>
                  <a:tcPr marL="9947" marR="9947" marT="9947" marB="9947"/>
                </a:tc>
                <a:tc>
                  <a:txBody>
                    <a:bodyPr/>
                    <a:lstStyle/>
                    <a:p>
                      <a:r>
                        <a:rPr lang="tr-TR" sz="1000"/>
                        <a:t>Adana Öğretmeevi</a:t>
                      </a:r>
                      <a:endParaRPr lang="tr-TR" sz="1000">
                        <a:latin typeface="Arial" pitchFamily="34" charset="0"/>
                        <a:cs typeface="Arial" pitchFamily="34" charset="0"/>
                      </a:endParaRPr>
                    </a:p>
                  </a:txBody>
                  <a:tcPr marL="9947" marR="9947" marT="9947" marB="9947"/>
                </a:tc>
                <a:tc>
                  <a:txBody>
                    <a:bodyPr/>
                    <a:lstStyle/>
                    <a:p>
                      <a:r>
                        <a:rPr lang="tr-TR" sz="1000"/>
                        <a:t>Genel İzleyici</a:t>
                      </a:r>
                      <a:endParaRPr lang="tr-TR" sz="1000">
                        <a:latin typeface="Arial" pitchFamily="34" charset="0"/>
                        <a:cs typeface="Arial" pitchFamily="34" charset="0"/>
                      </a:endParaRPr>
                    </a:p>
                  </a:txBody>
                  <a:tcPr marL="9947" marR="9947" marT="9947" marB="9947"/>
                </a:tc>
              </a:tr>
              <a:tr h="812908">
                <a:tc>
                  <a:txBody>
                    <a:bodyPr/>
                    <a:lstStyle/>
                    <a:p>
                      <a:r>
                        <a:rPr lang="tr-TR" sz="1000"/>
                        <a:t>21.4.2022</a:t>
                      </a:r>
                      <a:endParaRPr lang="tr-TR" sz="1000">
                        <a:latin typeface="Arial" pitchFamily="34" charset="0"/>
                        <a:cs typeface="Arial" pitchFamily="34" charset="0"/>
                      </a:endParaRPr>
                    </a:p>
                  </a:txBody>
                  <a:tcPr marL="9947" marR="9947" marT="9947" marB="9947"/>
                </a:tc>
                <a:tc>
                  <a:txBody>
                    <a:bodyPr/>
                    <a:lstStyle/>
                    <a:p>
                      <a:r>
                        <a:rPr lang="tr-TR" sz="1000"/>
                        <a:t>Söyleşi</a:t>
                      </a:r>
                      <a:endParaRPr lang="tr-TR" sz="1000">
                        <a:latin typeface="Arial" pitchFamily="34" charset="0"/>
                        <a:cs typeface="Arial" pitchFamily="34" charset="0"/>
                      </a:endParaRPr>
                    </a:p>
                  </a:txBody>
                  <a:tcPr marL="9947" marR="9947" marT="9947" marB="9947"/>
                </a:tc>
                <a:tc>
                  <a:txBody>
                    <a:bodyPr/>
                    <a:lstStyle/>
                    <a:p>
                      <a:r>
                        <a:rPr lang="tr-TR" sz="1000"/>
                        <a:t>Uğur Okulları Kariyer Günleri</a:t>
                      </a:r>
                      <a:endParaRPr lang="tr-TR" sz="1000">
                        <a:latin typeface="Arial" pitchFamily="34" charset="0"/>
                        <a:cs typeface="Arial" pitchFamily="34" charset="0"/>
                      </a:endParaRPr>
                    </a:p>
                  </a:txBody>
                  <a:tcPr marL="9947" marR="9947" marT="9947" marB="9947"/>
                </a:tc>
                <a:tc>
                  <a:txBody>
                    <a:bodyPr/>
                    <a:lstStyle/>
                    <a:p>
                      <a:r>
                        <a:rPr lang="en-US" sz="1000"/>
                        <a:t>Prof. Dr. Gonca AYIK Prof. Dr. Hayrulah AYIK</a:t>
                      </a:r>
                      <a:endParaRPr lang="en-US" sz="1000">
                        <a:latin typeface="Arial" pitchFamily="34" charset="0"/>
                        <a:cs typeface="Arial" pitchFamily="34" charset="0"/>
                      </a:endParaRPr>
                    </a:p>
                  </a:txBody>
                  <a:tcPr marL="9947" marR="9947" marT="9947" marB="9947"/>
                </a:tc>
                <a:tc>
                  <a:txBody>
                    <a:bodyPr/>
                    <a:lstStyle/>
                    <a:p>
                      <a:r>
                        <a:rPr lang="tr-TR" sz="1000"/>
                        <a:t>Özel Uğur Okulları Adana Kampusu</a:t>
                      </a:r>
                      <a:endParaRPr lang="tr-TR" sz="1000">
                        <a:latin typeface="Arial" pitchFamily="34" charset="0"/>
                        <a:cs typeface="Arial" pitchFamily="34" charset="0"/>
                      </a:endParaRPr>
                    </a:p>
                  </a:txBody>
                  <a:tcPr marL="9947" marR="9947" marT="9947" marB="9947"/>
                </a:tc>
                <a:tc>
                  <a:txBody>
                    <a:bodyPr/>
                    <a:lstStyle/>
                    <a:p>
                      <a:r>
                        <a:rPr lang="tr-TR" sz="1000"/>
                        <a:t>Adana Özel Uğur Okulları Öğrencileri</a:t>
                      </a:r>
                      <a:endParaRPr lang="tr-TR" sz="1000">
                        <a:latin typeface="Arial" pitchFamily="34" charset="0"/>
                        <a:cs typeface="Arial" pitchFamily="34" charset="0"/>
                      </a:endParaRPr>
                    </a:p>
                  </a:txBody>
                  <a:tcPr marL="9947" marR="9947" marT="9947" marB="9947"/>
                </a:tc>
              </a:tr>
              <a:tr h="713986">
                <a:tc>
                  <a:txBody>
                    <a:bodyPr/>
                    <a:lstStyle/>
                    <a:p>
                      <a:r>
                        <a:rPr lang="tr-TR" sz="1000"/>
                        <a:t>14.4.2022</a:t>
                      </a:r>
                      <a:endParaRPr lang="tr-TR" sz="1000">
                        <a:latin typeface="Arial" pitchFamily="34" charset="0"/>
                        <a:cs typeface="Arial" pitchFamily="34" charset="0"/>
                      </a:endParaRPr>
                    </a:p>
                  </a:txBody>
                  <a:tcPr marL="9947" marR="9947" marT="9947" marB="9947"/>
                </a:tc>
                <a:tc>
                  <a:txBody>
                    <a:bodyPr/>
                    <a:lstStyle/>
                    <a:p>
                      <a:r>
                        <a:rPr lang="tr-TR" sz="1000"/>
                        <a:t>Çalıştay</a:t>
                      </a:r>
                      <a:endParaRPr lang="tr-TR" sz="1000">
                        <a:latin typeface="Arial" pitchFamily="34" charset="0"/>
                        <a:cs typeface="Arial" pitchFamily="34" charset="0"/>
                      </a:endParaRPr>
                    </a:p>
                  </a:txBody>
                  <a:tcPr marL="9947" marR="9947" marT="9947" marB="9947"/>
                </a:tc>
                <a:tc>
                  <a:txBody>
                    <a:bodyPr/>
                    <a:lstStyle/>
                    <a:p>
                      <a:r>
                        <a:rPr lang="tr-TR" sz="1000"/>
                        <a:t>Halka ve Modül Teorisi çalıştayı</a:t>
                      </a:r>
                      <a:endParaRPr lang="tr-TR" sz="1000">
                        <a:latin typeface="Arial" pitchFamily="34" charset="0"/>
                        <a:cs typeface="Arial" pitchFamily="34" charset="0"/>
                      </a:endParaRPr>
                    </a:p>
                  </a:txBody>
                  <a:tcPr marL="9947" marR="9947" marT="9947" marB="9947"/>
                </a:tc>
                <a:tc>
                  <a:txBody>
                    <a:bodyPr/>
                    <a:lstStyle/>
                    <a:p>
                      <a:r>
                        <a:rPr lang="tr-TR" sz="1000"/>
                        <a:t>Prof. Dr. Yılmaz Durğun ve diğerleri</a:t>
                      </a:r>
                      <a:endParaRPr lang="tr-TR" sz="1000">
                        <a:latin typeface="Arial" pitchFamily="34" charset="0"/>
                        <a:cs typeface="Arial" pitchFamily="34" charset="0"/>
                      </a:endParaRPr>
                    </a:p>
                  </a:txBody>
                  <a:tcPr marL="9947" marR="9947" marT="9947" marB="9947"/>
                </a:tc>
                <a:tc>
                  <a:txBody>
                    <a:bodyPr/>
                    <a:lstStyle/>
                    <a:p>
                      <a:r>
                        <a:rPr lang="tr-TR" sz="1000"/>
                        <a:t>Ç.Ü. Matematik Bölümü</a:t>
                      </a:r>
                      <a:endParaRPr lang="tr-TR" sz="1000">
                        <a:latin typeface="Arial" pitchFamily="34" charset="0"/>
                        <a:cs typeface="Arial" pitchFamily="34" charset="0"/>
                      </a:endParaRPr>
                    </a:p>
                  </a:txBody>
                  <a:tcPr marL="9947" marR="9947" marT="9947" marB="9947"/>
                </a:tc>
                <a:tc>
                  <a:txBody>
                    <a:bodyPr/>
                    <a:lstStyle/>
                    <a:p>
                      <a:r>
                        <a:rPr lang="tr-TR" sz="1000"/>
                        <a:t>Alanın Uzmanları</a:t>
                      </a:r>
                      <a:endParaRPr lang="tr-TR" sz="1000">
                        <a:latin typeface="Arial" pitchFamily="34" charset="0"/>
                        <a:cs typeface="Arial" pitchFamily="34" charset="0"/>
                      </a:endParaRPr>
                    </a:p>
                  </a:txBody>
                  <a:tcPr marL="9947" marR="9947" marT="9947" marB="9947"/>
                </a:tc>
              </a:tr>
              <a:tr h="946627">
                <a:tc>
                  <a:txBody>
                    <a:bodyPr/>
                    <a:lstStyle/>
                    <a:p>
                      <a:r>
                        <a:rPr lang="tr-TR" sz="1000"/>
                        <a:t>17.3.2022</a:t>
                      </a:r>
                      <a:endParaRPr lang="tr-TR" sz="1000">
                        <a:latin typeface="Arial" pitchFamily="34" charset="0"/>
                        <a:cs typeface="Arial" pitchFamily="34" charset="0"/>
                      </a:endParaRPr>
                    </a:p>
                  </a:txBody>
                  <a:tcPr marL="9947" marR="9947" marT="9947" marB="9947"/>
                </a:tc>
                <a:tc>
                  <a:txBody>
                    <a:bodyPr/>
                    <a:lstStyle/>
                    <a:p>
                      <a:r>
                        <a:rPr lang="tr-TR" sz="1000"/>
                        <a:t>Söyleşi</a:t>
                      </a:r>
                      <a:endParaRPr lang="tr-TR" sz="1000">
                        <a:latin typeface="Arial" pitchFamily="34" charset="0"/>
                        <a:cs typeface="Arial" pitchFamily="34" charset="0"/>
                      </a:endParaRPr>
                    </a:p>
                  </a:txBody>
                  <a:tcPr marL="9947" marR="9947" marT="9947" marB="9947"/>
                </a:tc>
                <a:tc>
                  <a:txBody>
                    <a:bodyPr/>
                    <a:lstStyle/>
                    <a:p>
                      <a:r>
                        <a:rPr lang="tr-TR" sz="1000"/>
                        <a:t>Pi Sayısı</a:t>
                      </a:r>
                      <a:endParaRPr lang="tr-TR" sz="1000">
                        <a:latin typeface="Arial" pitchFamily="34" charset="0"/>
                        <a:cs typeface="Arial" pitchFamily="34" charset="0"/>
                      </a:endParaRPr>
                    </a:p>
                  </a:txBody>
                  <a:tcPr marL="9947" marR="9947" marT="9947" marB="9947"/>
                </a:tc>
                <a:tc>
                  <a:txBody>
                    <a:bodyPr/>
                    <a:lstStyle/>
                    <a:p>
                      <a:r>
                        <a:rPr lang="tr-TR" sz="1000"/>
                        <a:t>Prof. Dr. Gonca AYIK</a:t>
                      </a:r>
                      <a:endParaRPr lang="tr-TR" sz="1000">
                        <a:latin typeface="Arial" pitchFamily="34" charset="0"/>
                        <a:cs typeface="Arial" pitchFamily="34" charset="0"/>
                      </a:endParaRPr>
                    </a:p>
                  </a:txBody>
                  <a:tcPr marL="9947" marR="9947" marT="9947" marB="9947"/>
                </a:tc>
                <a:tc>
                  <a:txBody>
                    <a:bodyPr/>
                    <a:lstStyle/>
                    <a:p>
                      <a:r>
                        <a:rPr lang="tr-TR" sz="1000"/>
                        <a:t>Çevrimiçi (Online)</a:t>
                      </a:r>
                      <a:endParaRPr lang="tr-TR" sz="1000">
                        <a:latin typeface="Arial" pitchFamily="34" charset="0"/>
                        <a:cs typeface="Arial" pitchFamily="34" charset="0"/>
                      </a:endParaRPr>
                    </a:p>
                  </a:txBody>
                  <a:tcPr marL="9947" marR="9947" marT="9947" marB="9947"/>
                </a:tc>
                <a:tc>
                  <a:txBody>
                    <a:bodyPr/>
                    <a:lstStyle/>
                    <a:p>
                      <a:r>
                        <a:rPr lang="tr-TR" sz="1000"/>
                        <a:t>Başkent Üniversitesi Adana Özel Başkent Okulları Öğrencileri</a:t>
                      </a:r>
                      <a:endParaRPr lang="tr-TR" sz="1000">
                        <a:latin typeface="Arial" pitchFamily="34" charset="0"/>
                        <a:cs typeface="Arial" pitchFamily="34" charset="0"/>
                      </a:endParaRPr>
                    </a:p>
                  </a:txBody>
                  <a:tcPr marL="9947" marR="9947" marT="9947" marB="9947"/>
                </a:tc>
              </a:tr>
              <a:tr h="516139">
                <a:tc>
                  <a:txBody>
                    <a:bodyPr/>
                    <a:lstStyle/>
                    <a:p>
                      <a:r>
                        <a:rPr lang="tr-TR" sz="1000"/>
                        <a:t>16.3.2022</a:t>
                      </a:r>
                      <a:endParaRPr lang="tr-TR" sz="1000">
                        <a:latin typeface="Arial" pitchFamily="34" charset="0"/>
                        <a:cs typeface="Arial" pitchFamily="34" charset="0"/>
                      </a:endParaRPr>
                    </a:p>
                  </a:txBody>
                  <a:tcPr marL="9947" marR="9947" marT="9947" marB="9947"/>
                </a:tc>
                <a:tc>
                  <a:txBody>
                    <a:bodyPr/>
                    <a:lstStyle/>
                    <a:p>
                      <a:r>
                        <a:rPr lang="tr-TR" sz="1000"/>
                        <a:t>Söyleşi</a:t>
                      </a:r>
                      <a:endParaRPr lang="tr-TR" sz="1000">
                        <a:latin typeface="Arial" pitchFamily="34" charset="0"/>
                        <a:cs typeface="Arial" pitchFamily="34" charset="0"/>
                      </a:endParaRPr>
                    </a:p>
                  </a:txBody>
                  <a:tcPr marL="9947" marR="9947" marT="9947" marB="9947"/>
                </a:tc>
                <a:tc>
                  <a:txBody>
                    <a:bodyPr/>
                    <a:lstStyle/>
                    <a:p>
                      <a:r>
                        <a:rPr lang="tr-TR" sz="1000"/>
                        <a:t>Matematik Hayatın Neresinde?</a:t>
                      </a:r>
                      <a:endParaRPr lang="tr-TR" sz="1000">
                        <a:latin typeface="Arial" pitchFamily="34" charset="0"/>
                        <a:cs typeface="Arial" pitchFamily="34" charset="0"/>
                      </a:endParaRPr>
                    </a:p>
                  </a:txBody>
                  <a:tcPr marL="9947" marR="9947" marT="9947" marB="9947"/>
                </a:tc>
                <a:tc>
                  <a:txBody>
                    <a:bodyPr/>
                    <a:lstStyle/>
                    <a:p>
                      <a:r>
                        <a:rPr lang="tr-TR" sz="1000"/>
                        <a:t>Prof. Dr. Gonca AYIK</a:t>
                      </a:r>
                      <a:endParaRPr lang="tr-TR" sz="1000">
                        <a:latin typeface="Arial" pitchFamily="34" charset="0"/>
                        <a:cs typeface="Arial" pitchFamily="34" charset="0"/>
                      </a:endParaRPr>
                    </a:p>
                  </a:txBody>
                  <a:tcPr marL="9947" marR="9947" marT="9947" marB="9947"/>
                </a:tc>
                <a:tc>
                  <a:txBody>
                    <a:bodyPr/>
                    <a:lstStyle/>
                    <a:p>
                      <a:r>
                        <a:rPr lang="tr-TR" sz="1000"/>
                        <a:t>Çevrimiçi (Online)</a:t>
                      </a:r>
                      <a:endParaRPr lang="tr-TR" sz="1000">
                        <a:latin typeface="Arial" pitchFamily="34" charset="0"/>
                        <a:cs typeface="Arial" pitchFamily="34" charset="0"/>
                      </a:endParaRPr>
                    </a:p>
                  </a:txBody>
                  <a:tcPr marL="9947" marR="9947" marT="9947" marB="9947"/>
                </a:tc>
                <a:tc>
                  <a:txBody>
                    <a:bodyPr/>
                    <a:lstStyle/>
                    <a:p>
                      <a:r>
                        <a:rPr lang="tr-TR" sz="1000" dirty="0"/>
                        <a:t>Genel izleyici</a:t>
                      </a:r>
                      <a:endParaRPr lang="tr-TR" sz="1000" dirty="0">
                        <a:latin typeface="Arial" pitchFamily="34" charset="0"/>
                        <a:cs typeface="Arial" pitchFamily="34" charset="0"/>
                      </a:endParaRPr>
                    </a:p>
                  </a:txBody>
                  <a:tcPr marL="9947" marR="9947" marT="9947" marB="9947"/>
                </a:tc>
              </a:tr>
            </a:tbl>
          </a:graphicData>
        </a:graphic>
      </p:graphicFrame>
    </p:spTree>
    <p:extLst>
      <p:ext uri="{BB962C8B-B14F-4D97-AF65-F5344CB8AC3E}">
        <p14:creationId xmlns:p14="http://schemas.microsoft.com/office/powerpoint/2010/main" val="2674248170"/>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93019" y="59971"/>
            <a:ext cx="8229600" cy="863600"/>
          </a:xfrm>
        </p:spPr>
        <p:txBody>
          <a:bodyPr/>
          <a:lstStyle/>
          <a:p>
            <a:r>
              <a:rPr lang="tr-TR" sz="1600" b="1" dirty="0"/>
              <a:t>Matematik Bölümü Etkinlikleri</a:t>
            </a:r>
            <a:endParaRPr lang="tr-TR" sz="1600" dirty="0"/>
          </a:p>
        </p:txBody>
      </p:sp>
      <p:sp>
        <p:nvSpPr>
          <p:cNvPr id="14339" name="Rectangle 4"/>
          <p:cNvSpPr>
            <a:spLocks noChangeArrowheads="1"/>
          </p:cNvSpPr>
          <p:nvPr/>
        </p:nvSpPr>
        <p:spPr bwMode="auto">
          <a:xfrm>
            <a:off x="612368" y="116632"/>
            <a:ext cx="7993260" cy="720080"/>
          </a:xfrm>
          <a:prstGeom prst="rect">
            <a:avLst/>
          </a:prstGeom>
          <a:noFill/>
          <a:ln w="114300" cmpd="tri">
            <a:solidFill>
              <a:srgbClr val="333300"/>
            </a:solidFill>
            <a:miter lim="800000"/>
            <a:headEnd/>
            <a:tailEnd/>
          </a:ln>
        </p:spPr>
        <p:txBody>
          <a:bodyPr wrap="none" anchor="ctr"/>
          <a:lstStyle/>
          <a:p>
            <a:endParaRPr lang="tr-TR"/>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19</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graphicFrame>
        <p:nvGraphicFramePr>
          <p:cNvPr id="7" name="Tablo 6"/>
          <p:cNvGraphicFramePr>
            <a:graphicFrameLocks noGrp="1"/>
          </p:cNvGraphicFramePr>
          <p:nvPr>
            <p:extLst>
              <p:ext uri="{D42A27DB-BD31-4B8C-83A1-F6EECF244321}">
                <p14:modId xmlns:p14="http://schemas.microsoft.com/office/powerpoint/2010/main" val="3040266109"/>
              </p:ext>
            </p:extLst>
          </p:nvPr>
        </p:nvGraphicFramePr>
        <p:xfrm>
          <a:off x="683568" y="980728"/>
          <a:ext cx="7562016" cy="5400597"/>
        </p:xfrm>
        <a:graphic>
          <a:graphicData uri="http://schemas.openxmlformats.org/drawingml/2006/table">
            <a:tbl>
              <a:tblPr>
                <a:tableStyleId>{5940675A-B579-460E-94D1-54222C63F5DA}</a:tableStyleId>
              </a:tblPr>
              <a:tblGrid>
                <a:gridCol w="1260336"/>
                <a:gridCol w="1260336"/>
                <a:gridCol w="1260336"/>
                <a:gridCol w="1260336"/>
                <a:gridCol w="1260336"/>
                <a:gridCol w="1260336"/>
              </a:tblGrid>
              <a:tr h="564863">
                <a:tc>
                  <a:txBody>
                    <a:bodyPr/>
                    <a:lstStyle/>
                    <a:p>
                      <a:r>
                        <a:rPr lang="tr-TR" sz="1000" dirty="0"/>
                        <a:t>16.3.2022</a:t>
                      </a:r>
                      <a:endParaRPr lang="tr-TR" sz="1000" dirty="0">
                        <a:latin typeface="Arial" pitchFamily="34" charset="0"/>
                        <a:cs typeface="Arial" pitchFamily="34" charset="0"/>
                      </a:endParaRPr>
                    </a:p>
                  </a:txBody>
                  <a:tcPr marL="7858" marR="7858" marT="7858" marB="7858"/>
                </a:tc>
                <a:tc>
                  <a:txBody>
                    <a:bodyPr/>
                    <a:lstStyle/>
                    <a:p>
                      <a:r>
                        <a:rPr lang="tr-TR" sz="1000"/>
                        <a:t>Söyleşi</a:t>
                      </a:r>
                      <a:endParaRPr lang="tr-TR" sz="1000">
                        <a:latin typeface="Arial" pitchFamily="34" charset="0"/>
                        <a:cs typeface="Arial" pitchFamily="34" charset="0"/>
                      </a:endParaRPr>
                    </a:p>
                  </a:txBody>
                  <a:tcPr marL="7858" marR="7858" marT="7858" marB="7858"/>
                </a:tc>
                <a:tc>
                  <a:txBody>
                    <a:bodyPr/>
                    <a:lstStyle/>
                    <a:p>
                      <a:r>
                        <a:rPr lang="tr-TR" sz="1000"/>
                        <a:t>Dünya Pi günü nedeniyle Söyleşi</a:t>
                      </a:r>
                      <a:endParaRPr lang="tr-TR" sz="1000">
                        <a:latin typeface="Arial" pitchFamily="34" charset="0"/>
                        <a:cs typeface="Arial" pitchFamily="34" charset="0"/>
                      </a:endParaRPr>
                    </a:p>
                  </a:txBody>
                  <a:tcPr marL="7858" marR="7858" marT="7858" marB="7858"/>
                </a:tc>
                <a:tc>
                  <a:txBody>
                    <a:bodyPr/>
                    <a:lstStyle/>
                    <a:p>
                      <a:r>
                        <a:rPr lang="tr-TR" sz="1000"/>
                        <a:t>Prof. Dr. Gonca AYIK</a:t>
                      </a:r>
                      <a:endParaRPr lang="tr-TR" sz="1000">
                        <a:latin typeface="Arial" pitchFamily="34" charset="0"/>
                        <a:cs typeface="Arial" pitchFamily="34" charset="0"/>
                      </a:endParaRPr>
                    </a:p>
                  </a:txBody>
                  <a:tcPr marL="7858" marR="7858" marT="7858" marB="7858"/>
                </a:tc>
                <a:tc>
                  <a:txBody>
                    <a:bodyPr/>
                    <a:lstStyle/>
                    <a:p>
                      <a:r>
                        <a:rPr lang="tr-TR" sz="1000"/>
                        <a:t>Çevrimiçi (Online)</a:t>
                      </a:r>
                      <a:endParaRPr lang="tr-TR" sz="1000">
                        <a:latin typeface="Arial" pitchFamily="34" charset="0"/>
                        <a:cs typeface="Arial" pitchFamily="34" charset="0"/>
                      </a:endParaRPr>
                    </a:p>
                  </a:txBody>
                  <a:tcPr marL="7858" marR="7858" marT="7858" marB="7858"/>
                </a:tc>
                <a:tc>
                  <a:txBody>
                    <a:bodyPr/>
                    <a:lstStyle/>
                    <a:p>
                      <a:r>
                        <a:rPr lang="tr-TR" sz="1000"/>
                        <a:t>Tarsus Özel Sev Ortokulu Öğrencileri</a:t>
                      </a:r>
                      <a:endParaRPr lang="tr-TR" sz="1000">
                        <a:latin typeface="Arial" pitchFamily="34" charset="0"/>
                        <a:cs typeface="Arial" pitchFamily="34" charset="0"/>
                      </a:endParaRPr>
                    </a:p>
                  </a:txBody>
                  <a:tcPr marL="7858" marR="7858" marT="7858" marB="7858"/>
                </a:tc>
              </a:tr>
              <a:tr h="485170">
                <a:tc>
                  <a:txBody>
                    <a:bodyPr/>
                    <a:lstStyle/>
                    <a:p>
                      <a:r>
                        <a:rPr lang="tr-TR" sz="1000"/>
                        <a:t>14.3.2022</a:t>
                      </a:r>
                      <a:endParaRPr lang="tr-TR" sz="1000">
                        <a:latin typeface="Arial" pitchFamily="34" charset="0"/>
                        <a:cs typeface="Arial" pitchFamily="34" charset="0"/>
                      </a:endParaRPr>
                    </a:p>
                  </a:txBody>
                  <a:tcPr marL="7858" marR="7858" marT="7858" marB="7858"/>
                </a:tc>
                <a:tc>
                  <a:txBody>
                    <a:bodyPr/>
                    <a:lstStyle/>
                    <a:p>
                      <a:r>
                        <a:rPr lang="tr-TR" sz="1000"/>
                        <a:t>Konferans</a:t>
                      </a:r>
                      <a:endParaRPr lang="tr-TR" sz="1000">
                        <a:latin typeface="Arial" pitchFamily="34" charset="0"/>
                        <a:cs typeface="Arial" pitchFamily="34" charset="0"/>
                      </a:endParaRPr>
                    </a:p>
                  </a:txBody>
                  <a:tcPr marL="7858" marR="7858" marT="7858" marB="7858"/>
                </a:tc>
                <a:tc>
                  <a:txBody>
                    <a:bodyPr/>
                    <a:lstStyle/>
                    <a:p>
                      <a:r>
                        <a:rPr lang="tr-TR" sz="1000"/>
                        <a:t>Geometriden Aritmetiğe</a:t>
                      </a:r>
                      <a:endParaRPr lang="tr-TR" sz="1000">
                        <a:latin typeface="Arial" pitchFamily="34" charset="0"/>
                        <a:cs typeface="Arial" pitchFamily="34" charset="0"/>
                      </a:endParaRPr>
                    </a:p>
                  </a:txBody>
                  <a:tcPr marL="7858" marR="7858" marT="7858" marB="7858"/>
                </a:tc>
                <a:tc>
                  <a:txBody>
                    <a:bodyPr/>
                    <a:lstStyle/>
                    <a:p>
                      <a:r>
                        <a:rPr lang="tr-TR" sz="1000"/>
                        <a:t>Prof. Dr. Doğan Dönmez</a:t>
                      </a:r>
                      <a:endParaRPr lang="tr-TR" sz="1000">
                        <a:latin typeface="Arial" pitchFamily="34" charset="0"/>
                        <a:cs typeface="Arial" pitchFamily="34" charset="0"/>
                      </a:endParaRPr>
                    </a:p>
                  </a:txBody>
                  <a:tcPr marL="7858" marR="7858" marT="7858" marB="7858"/>
                </a:tc>
                <a:tc>
                  <a:txBody>
                    <a:bodyPr/>
                    <a:lstStyle/>
                    <a:p>
                      <a:r>
                        <a:rPr lang="tr-TR" sz="1000"/>
                        <a:t>Adan Fen Lisesi</a:t>
                      </a:r>
                      <a:endParaRPr lang="tr-TR" sz="1000">
                        <a:latin typeface="Arial" pitchFamily="34" charset="0"/>
                        <a:cs typeface="Arial" pitchFamily="34" charset="0"/>
                      </a:endParaRPr>
                    </a:p>
                  </a:txBody>
                  <a:tcPr marL="7858" marR="7858" marT="7858" marB="7858"/>
                </a:tc>
                <a:tc>
                  <a:txBody>
                    <a:bodyPr/>
                    <a:lstStyle/>
                    <a:p>
                      <a:r>
                        <a:rPr lang="tr-TR" sz="1000"/>
                        <a:t>Adana Fen Lisesi Öğrencileri</a:t>
                      </a:r>
                      <a:endParaRPr lang="tr-TR" sz="1000">
                        <a:latin typeface="Arial" pitchFamily="34" charset="0"/>
                        <a:cs typeface="Arial" pitchFamily="34" charset="0"/>
                      </a:endParaRPr>
                    </a:p>
                  </a:txBody>
                  <a:tcPr marL="7858" marR="7858" marT="7858" marB="7858"/>
                </a:tc>
              </a:tr>
              <a:tr h="485170">
                <a:tc>
                  <a:txBody>
                    <a:bodyPr/>
                    <a:lstStyle/>
                    <a:p>
                      <a:r>
                        <a:rPr lang="tr-TR" sz="1000"/>
                        <a:t>20.12.2019</a:t>
                      </a:r>
                      <a:endParaRPr lang="tr-TR" sz="1000">
                        <a:latin typeface="Arial" pitchFamily="34" charset="0"/>
                        <a:cs typeface="Arial" pitchFamily="34" charset="0"/>
                      </a:endParaRPr>
                    </a:p>
                  </a:txBody>
                  <a:tcPr marL="7858" marR="7858" marT="7858" marB="7858"/>
                </a:tc>
                <a:tc>
                  <a:txBody>
                    <a:bodyPr/>
                    <a:lstStyle/>
                    <a:p>
                      <a:r>
                        <a:rPr lang="tr-TR" sz="1000"/>
                        <a:t>Seminer</a:t>
                      </a:r>
                      <a:endParaRPr lang="tr-TR" sz="1000">
                        <a:latin typeface="Arial" pitchFamily="34" charset="0"/>
                        <a:cs typeface="Arial" pitchFamily="34" charset="0"/>
                      </a:endParaRPr>
                    </a:p>
                  </a:txBody>
                  <a:tcPr marL="7858" marR="7858" marT="7858" marB="7858"/>
                </a:tc>
                <a:tc>
                  <a:txBody>
                    <a:bodyPr/>
                    <a:lstStyle/>
                    <a:p>
                      <a:r>
                        <a:rPr lang="tr-TR" sz="1000"/>
                        <a:t>Sayma Problemleri</a:t>
                      </a:r>
                      <a:endParaRPr lang="tr-TR" sz="1000">
                        <a:latin typeface="Arial" pitchFamily="34" charset="0"/>
                        <a:cs typeface="Arial" pitchFamily="34" charset="0"/>
                      </a:endParaRPr>
                    </a:p>
                  </a:txBody>
                  <a:tcPr marL="7858" marR="7858" marT="7858" marB="7858"/>
                </a:tc>
                <a:tc>
                  <a:txBody>
                    <a:bodyPr/>
                    <a:lstStyle/>
                    <a:p>
                      <a:r>
                        <a:rPr lang="tr-TR" sz="1000"/>
                        <a:t>Prof. Dr. Hayrullah AYIK</a:t>
                      </a:r>
                      <a:endParaRPr lang="tr-TR" sz="1000">
                        <a:latin typeface="Arial" pitchFamily="34" charset="0"/>
                        <a:cs typeface="Arial" pitchFamily="34" charset="0"/>
                      </a:endParaRPr>
                    </a:p>
                  </a:txBody>
                  <a:tcPr marL="7858" marR="7858" marT="7858" marB="7858"/>
                </a:tc>
                <a:tc>
                  <a:txBody>
                    <a:bodyPr/>
                    <a:lstStyle/>
                    <a:p>
                      <a:r>
                        <a:rPr lang="tr-TR" sz="1000"/>
                        <a:t>Eral Okulları (Çukurova)</a:t>
                      </a:r>
                      <a:endParaRPr lang="tr-TR" sz="1000">
                        <a:latin typeface="Arial" pitchFamily="34" charset="0"/>
                        <a:cs typeface="Arial" pitchFamily="34" charset="0"/>
                      </a:endParaRPr>
                    </a:p>
                  </a:txBody>
                  <a:tcPr marL="7858" marR="7858" marT="7858" marB="7858"/>
                </a:tc>
                <a:tc>
                  <a:txBody>
                    <a:bodyPr/>
                    <a:lstStyle/>
                    <a:p>
                      <a:r>
                        <a:rPr lang="tr-TR" sz="1000"/>
                        <a:t>Eral Okulları Öğrencileri</a:t>
                      </a:r>
                      <a:endParaRPr lang="tr-TR" sz="1000">
                        <a:latin typeface="Arial" pitchFamily="34" charset="0"/>
                        <a:cs typeface="Arial" pitchFamily="34" charset="0"/>
                      </a:endParaRPr>
                    </a:p>
                  </a:txBody>
                  <a:tcPr marL="7858" marR="7858" marT="7858" marB="7858"/>
                </a:tc>
              </a:tr>
              <a:tr h="643248">
                <a:tc>
                  <a:txBody>
                    <a:bodyPr/>
                    <a:lstStyle/>
                    <a:p>
                      <a:r>
                        <a:rPr lang="tr-TR" sz="1000"/>
                        <a:t>20.11.2019</a:t>
                      </a:r>
                      <a:endParaRPr lang="tr-TR" sz="1000">
                        <a:latin typeface="Arial" pitchFamily="34" charset="0"/>
                        <a:cs typeface="Arial" pitchFamily="34" charset="0"/>
                      </a:endParaRPr>
                    </a:p>
                  </a:txBody>
                  <a:tcPr marL="7858" marR="7858" marT="7858" marB="7858"/>
                </a:tc>
                <a:tc>
                  <a:txBody>
                    <a:bodyPr/>
                    <a:lstStyle/>
                    <a:p>
                      <a:r>
                        <a:rPr lang="tr-TR" sz="1000"/>
                        <a:t>Seminer</a:t>
                      </a:r>
                      <a:endParaRPr lang="tr-TR" sz="1000">
                        <a:latin typeface="Arial" pitchFamily="34" charset="0"/>
                        <a:cs typeface="Arial" pitchFamily="34" charset="0"/>
                      </a:endParaRPr>
                    </a:p>
                  </a:txBody>
                  <a:tcPr marL="7858" marR="7858" marT="7858" marB="7858"/>
                </a:tc>
                <a:tc>
                  <a:txBody>
                    <a:bodyPr/>
                    <a:lstStyle/>
                    <a:p>
                      <a:r>
                        <a:rPr lang="tr-TR" sz="1000"/>
                        <a:t>Şifreleme ve Matematik</a:t>
                      </a:r>
                      <a:endParaRPr lang="tr-TR" sz="1000">
                        <a:latin typeface="Arial" pitchFamily="34" charset="0"/>
                        <a:cs typeface="Arial" pitchFamily="34" charset="0"/>
                      </a:endParaRPr>
                    </a:p>
                  </a:txBody>
                  <a:tcPr marL="7858" marR="7858" marT="7858" marB="7858"/>
                </a:tc>
                <a:tc>
                  <a:txBody>
                    <a:bodyPr/>
                    <a:lstStyle/>
                    <a:p>
                      <a:r>
                        <a:rPr lang="tr-TR" sz="1000"/>
                        <a:t>Prof. Dr. Doğan DÖNMEZ</a:t>
                      </a:r>
                      <a:endParaRPr lang="tr-TR" sz="1000">
                        <a:latin typeface="Arial" pitchFamily="34" charset="0"/>
                        <a:cs typeface="Arial" pitchFamily="34" charset="0"/>
                      </a:endParaRPr>
                    </a:p>
                  </a:txBody>
                  <a:tcPr marL="7858" marR="7858" marT="7858" marB="7858"/>
                </a:tc>
                <a:tc>
                  <a:txBody>
                    <a:bodyPr/>
                    <a:lstStyle/>
                    <a:p>
                      <a:r>
                        <a:rPr lang="tr-TR" sz="1000"/>
                        <a:t>TOKİ Köprülü İlköğretim Okulu</a:t>
                      </a:r>
                      <a:endParaRPr lang="tr-TR" sz="1000">
                        <a:latin typeface="Arial" pitchFamily="34" charset="0"/>
                        <a:cs typeface="Arial" pitchFamily="34" charset="0"/>
                      </a:endParaRPr>
                    </a:p>
                  </a:txBody>
                  <a:tcPr marL="7858" marR="7858" marT="7858" marB="7858"/>
                </a:tc>
                <a:tc>
                  <a:txBody>
                    <a:bodyPr/>
                    <a:lstStyle/>
                    <a:p>
                      <a:r>
                        <a:rPr lang="tr-TR" sz="1000"/>
                        <a:t>TOKİ Köprülü İlköğretim Okulu Öğretmenleri</a:t>
                      </a:r>
                      <a:endParaRPr lang="tr-TR" sz="1000">
                        <a:latin typeface="Arial" pitchFamily="34" charset="0"/>
                        <a:cs typeface="Arial" pitchFamily="34" charset="0"/>
                      </a:endParaRPr>
                    </a:p>
                  </a:txBody>
                  <a:tcPr marL="7858" marR="7858" marT="7858" marB="7858"/>
                </a:tc>
              </a:tr>
              <a:tr h="797868">
                <a:tc>
                  <a:txBody>
                    <a:bodyPr/>
                    <a:lstStyle/>
                    <a:p>
                      <a:r>
                        <a:rPr lang="tr-TR" sz="1000"/>
                        <a:t>8.11.2019</a:t>
                      </a:r>
                      <a:endParaRPr lang="tr-TR" sz="1000">
                        <a:latin typeface="Arial" pitchFamily="34" charset="0"/>
                        <a:cs typeface="Arial" pitchFamily="34" charset="0"/>
                      </a:endParaRPr>
                    </a:p>
                  </a:txBody>
                  <a:tcPr marL="7858" marR="7858" marT="7858" marB="7858"/>
                </a:tc>
                <a:tc>
                  <a:txBody>
                    <a:bodyPr/>
                    <a:lstStyle/>
                    <a:p>
                      <a:r>
                        <a:rPr lang="tr-TR" sz="1000"/>
                        <a:t>Seminer</a:t>
                      </a:r>
                      <a:endParaRPr lang="tr-TR" sz="1000">
                        <a:latin typeface="Arial" pitchFamily="34" charset="0"/>
                        <a:cs typeface="Arial" pitchFamily="34" charset="0"/>
                      </a:endParaRPr>
                    </a:p>
                  </a:txBody>
                  <a:tcPr marL="7858" marR="7858" marT="7858" marB="7858"/>
                </a:tc>
                <a:tc>
                  <a:txBody>
                    <a:bodyPr/>
                    <a:lstStyle/>
                    <a:p>
                      <a:r>
                        <a:rPr lang="tr-TR" sz="1000"/>
                        <a:t>Matematik tarihinden Seçmeler</a:t>
                      </a:r>
                      <a:endParaRPr lang="tr-TR" sz="1000">
                        <a:latin typeface="Arial" pitchFamily="34" charset="0"/>
                        <a:cs typeface="Arial" pitchFamily="34" charset="0"/>
                      </a:endParaRPr>
                    </a:p>
                  </a:txBody>
                  <a:tcPr marL="7858" marR="7858" marT="7858" marB="7858"/>
                </a:tc>
                <a:tc>
                  <a:txBody>
                    <a:bodyPr/>
                    <a:lstStyle/>
                    <a:p>
                      <a:r>
                        <a:rPr lang="tr-TR" sz="1000"/>
                        <a:t>Prof. Dr. Gonca AYIK</a:t>
                      </a:r>
                      <a:endParaRPr lang="tr-TR" sz="1000">
                        <a:latin typeface="Arial" pitchFamily="34" charset="0"/>
                        <a:cs typeface="Arial" pitchFamily="34" charset="0"/>
                      </a:endParaRPr>
                    </a:p>
                  </a:txBody>
                  <a:tcPr marL="7858" marR="7858" marT="7858" marB="7858"/>
                </a:tc>
                <a:tc>
                  <a:txBody>
                    <a:bodyPr/>
                    <a:lstStyle/>
                    <a:p>
                      <a:r>
                        <a:rPr lang="tr-TR" sz="1000"/>
                        <a:t>Hümeyra Ökten Anadolu İmam Hatip Lisesi</a:t>
                      </a:r>
                      <a:endParaRPr lang="tr-TR" sz="1000">
                        <a:latin typeface="Arial" pitchFamily="34" charset="0"/>
                        <a:cs typeface="Arial" pitchFamily="34" charset="0"/>
                      </a:endParaRPr>
                    </a:p>
                  </a:txBody>
                  <a:tcPr marL="7858" marR="7858" marT="7858" marB="7858"/>
                </a:tc>
                <a:tc>
                  <a:txBody>
                    <a:bodyPr/>
                    <a:lstStyle/>
                    <a:p>
                      <a:r>
                        <a:rPr lang="tr-TR" sz="1000"/>
                        <a:t>Hümeyra Ökten Anadolu İmam Hatip Lisesi öğrencileri</a:t>
                      </a:r>
                      <a:endParaRPr lang="tr-TR" sz="1000">
                        <a:latin typeface="Arial" pitchFamily="34" charset="0"/>
                        <a:cs typeface="Arial" pitchFamily="34" charset="0"/>
                      </a:endParaRPr>
                    </a:p>
                  </a:txBody>
                  <a:tcPr marL="7858" marR="7858" marT="7858" marB="7858"/>
                </a:tc>
              </a:tr>
              <a:tr h="486477">
                <a:tc>
                  <a:txBody>
                    <a:bodyPr/>
                    <a:lstStyle/>
                    <a:p>
                      <a:r>
                        <a:rPr lang="tr-TR" sz="1000"/>
                        <a:t>11.10.2019</a:t>
                      </a:r>
                      <a:endParaRPr lang="tr-TR" sz="1000">
                        <a:latin typeface="Arial" pitchFamily="34" charset="0"/>
                        <a:cs typeface="Arial" pitchFamily="34" charset="0"/>
                      </a:endParaRPr>
                    </a:p>
                  </a:txBody>
                  <a:tcPr marL="7858" marR="7858" marT="7858" marB="7858"/>
                </a:tc>
                <a:tc>
                  <a:txBody>
                    <a:bodyPr/>
                    <a:lstStyle/>
                    <a:p>
                      <a:r>
                        <a:rPr lang="tr-TR" sz="1000"/>
                        <a:t>Konferans</a:t>
                      </a:r>
                      <a:endParaRPr lang="tr-TR" sz="1000">
                        <a:latin typeface="Arial" pitchFamily="34" charset="0"/>
                        <a:cs typeface="Arial" pitchFamily="34" charset="0"/>
                      </a:endParaRPr>
                    </a:p>
                  </a:txBody>
                  <a:tcPr marL="7858" marR="7858" marT="7858" marB="7858"/>
                </a:tc>
                <a:tc>
                  <a:txBody>
                    <a:bodyPr/>
                    <a:lstStyle/>
                    <a:p>
                      <a:r>
                        <a:rPr lang="tr-TR" sz="1000"/>
                        <a:t>Şifreleme ve Matematik</a:t>
                      </a:r>
                      <a:endParaRPr lang="tr-TR" sz="1000">
                        <a:latin typeface="Arial" pitchFamily="34" charset="0"/>
                        <a:cs typeface="Arial" pitchFamily="34" charset="0"/>
                      </a:endParaRPr>
                    </a:p>
                  </a:txBody>
                  <a:tcPr marL="7858" marR="7858" marT="7858" marB="7858"/>
                </a:tc>
                <a:tc>
                  <a:txBody>
                    <a:bodyPr/>
                    <a:lstStyle/>
                    <a:p>
                      <a:r>
                        <a:rPr lang="tr-TR" sz="1000"/>
                        <a:t>Prof. Dr. Doğan DÖNMEZ</a:t>
                      </a:r>
                      <a:endParaRPr lang="tr-TR" sz="1000">
                        <a:latin typeface="Arial" pitchFamily="34" charset="0"/>
                        <a:cs typeface="Arial" pitchFamily="34" charset="0"/>
                      </a:endParaRPr>
                    </a:p>
                  </a:txBody>
                  <a:tcPr marL="7858" marR="7858" marT="7858" marB="7858"/>
                </a:tc>
                <a:tc>
                  <a:txBody>
                    <a:bodyPr/>
                    <a:lstStyle/>
                    <a:p>
                      <a:r>
                        <a:rPr lang="tr-TR" sz="1000"/>
                        <a:t>Eral Okulları (Çukurova)</a:t>
                      </a:r>
                      <a:endParaRPr lang="tr-TR" sz="1000">
                        <a:latin typeface="Arial" pitchFamily="34" charset="0"/>
                        <a:cs typeface="Arial" pitchFamily="34" charset="0"/>
                      </a:endParaRPr>
                    </a:p>
                  </a:txBody>
                  <a:tcPr marL="7858" marR="7858" marT="7858" marB="7858"/>
                </a:tc>
                <a:tc>
                  <a:txBody>
                    <a:bodyPr/>
                    <a:lstStyle/>
                    <a:p>
                      <a:r>
                        <a:rPr lang="tr-TR" sz="1000"/>
                        <a:t>Eral Okulları Öğrencileri (Lise)</a:t>
                      </a:r>
                      <a:endParaRPr lang="tr-TR" sz="1000">
                        <a:latin typeface="Arial" pitchFamily="34" charset="0"/>
                        <a:cs typeface="Arial" pitchFamily="34" charset="0"/>
                      </a:endParaRPr>
                    </a:p>
                  </a:txBody>
                  <a:tcPr marL="7858" marR="7858" marT="7858" marB="7858"/>
                </a:tc>
              </a:tr>
              <a:tr h="643248">
                <a:tc>
                  <a:txBody>
                    <a:bodyPr/>
                    <a:lstStyle/>
                    <a:p>
                      <a:r>
                        <a:rPr lang="tr-TR" sz="1000"/>
                        <a:t>9.10.2019</a:t>
                      </a:r>
                      <a:endParaRPr lang="tr-TR" sz="1000">
                        <a:latin typeface="Arial" pitchFamily="34" charset="0"/>
                        <a:cs typeface="Arial" pitchFamily="34" charset="0"/>
                      </a:endParaRPr>
                    </a:p>
                  </a:txBody>
                  <a:tcPr marL="7858" marR="7858" marT="7858" marB="7858"/>
                </a:tc>
                <a:tc>
                  <a:txBody>
                    <a:bodyPr/>
                    <a:lstStyle/>
                    <a:p>
                      <a:r>
                        <a:rPr lang="tr-TR" sz="1000"/>
                        <a:t>Tanışma Toplantısı</a:t>
                      </a:r>
                      <a:endParaRPr lang="tr-TR" sz="1000">
                        <a:latin typeface="Arial" pitchFamily="34" charset="0"/>
                        <a:cs typeface="Arial" pitchFamily="34" charset="0"/>
                      </a:endParaRPr>
                    </a:p>
                  </a:txBody>
                  <a:tcPr marL="7858" marR="7858" marT="7858" marB="7858"/>
                </a:tc>
                <a:tc>
                  <a:txBody>
                    <a:bodyPr/>
                    <a:lstStyle/>
                    <a:p>
                      <a:r>
                        <a:rPr lang="es-ES" sz="1000"/>
                        <a:t>Yeni öğrencilerimiz ile Tanışma Toplantısı</a:t>
                      </a:r>
                      <a:endParaRPr lang="es-ES" sz="1000">
                        <a:latin typeface="Arial" pitchFamily="34" charset="0"/>
                        <a:cs typeface="Arial" pitchFamily="34" charset="0"/>
                      </a:endParaRPr>
                    </a:p>
                  </a:txBody>
                  <a:tcPr marL="7858" marR="7858" marT="7858" marB="7858"/>
                </a:tc>
                <a:tc>
                  <a:txBody>
                    <a:bodyPr/>
                    <a:lstStyle/>
                    <a:p>
                      <a:r>
                        <a:rPr lang="tr-TR" sz="1000"/>
                        <a:t>Tüm Bölüm, Dekanımız ve Yardımcıları</a:t>
                      </a:r>
                      <a:endParaRPr lang="tr-TR" sz="1000">
                        <a:latin typeface="Arial" pitchFamily="34" charset="0"/>
                        <a:cs typeface="Arial" pitchFamily="34" charset="0"/>
                      </a:endParaRPr>
                    </a:p>
                  </a:txBody>
                  <a:tcPr marL="7858" marR="7858" marT="7858" marB="7858"/>
                </a:tc>
                <a:tc>
                  <a:txBody>
                    <a:bodyPr/>
                    <a:lstStyle/>
                    <a:p>
                      <a:r>
                        <a:rPr lang="tr-TR" sz="1000"/>
                        <a:t>Fen Edebiyat Fakültesi Ek Bina 2. Kat D3</a:t>
                      </a:r>
                      <a:endParaRPr lang="tr-TR" sz="1000">
                        <a:latin typeface="Arial" pitchFamily="34" charset="0"/>
                        <a:cs typeface="Arial" pitchFamily="34" charset="0"/>
                      </a:endParaRPr>
                    </a:p>
                  </a:txBody>
                  <a:tcPr marL="7858" marR="7858" marT="7858" marB="7858"/>
                </a:tc>
                <a:tc>
                  <a:txBody>
                    <a:bodyPr/>
                    <a:lstStyle/>
                    <a:p>
                      <a:r>
                        <a:rPr lang="tr-TR" sz="1000"/>
                        <a:t>Ç.Ü. Matematik Bölümü I. Sınıflar</a:t>
                      </a:r>
                      <a:endParaRPr lang="tr-TR" sz="1000">
                        <a:latin typeface="Arial" pitchFamily="34" charset="0"/>
                        <a:cs typeface="Arial" pitchFamily="34" charset="0"/>
                      </a:endParaRPr>
                    </a:p>
                  </a:txBody>
                  <a:tcPr marL="7858" marR="7858" marT="7858" marB="7858"/>
                </a:tc>
              </a:tr>
              <a:tr h="797868">
                <a:tc>
                  <a:txBody>
                    <a:bodyPr/>
                    <a:lstStyle/>
                    <a:p>
                      <a:r>
                        <a:rPr lang="tr-TR" sz="1000"/>
                        <a:t>22.5.2019</a:t>
                      </a:r>
                      <a:endParaRPr lang="tr-TR" sz="1000">
                        <a:latin typeface="Arial" pitchFamily="34" charset="0"/>
                        <a:cs typeface="Arial" pitchFamily="34" charset="0"/>
                      </a:endParaRPr>
                    </a:p>
                  </a:txBody>
                  <a:tcPr marL="7858" marR="7858" marT="7858" marB="7858"/>
                </a:tc>
                <a:tc>
                  <a:txBody>
                    <a:bodyPr/>
                    <a:lstStyle/>
                    <a:p>
                      <a:r>
                        <a:rPr lang="tr-TR" sz="1000"/>
                        <a:t>Konferans</a:t>
                      </a:r>
                      <a:endParaRPr lang="tr-TR" sz="1000">
                        <a:latin typeface="Arial" pitchFamily="34" charset="0"/>
                        <a:cs typeface="Arial" pitchFamily="34" charset="0"/>
                      </a:endParaRPr>
                    </a:p>
                  </a:txBody>
                  <a:tcPr marL="7858" marR="7858" marT="7858" marB="7858"/>
                </a:tc>
                <a:tc>
                  <a:txBody>
                    <a:bodyPr/>
                    <a:lstStyle/>
                    <a:p>
                      <a:r>
                        <a:rPr lang="tr-TR" sz="1000"/>
                        <a:t>Geometrik Cisimler ve Cebir</a:t>
                      </a:r>
                      <a:endParaRPr lang="tr-TR" sz="1000">
                        <a:latin typeface="Arial" pitchFamily="34" charset="0"/>
                        <a:cs typeface="Arial" pitchFamily="34" charset="0"/>
                      </a:endParaRPr>
                    </a:p>
                  </a:txBody>
                  <a:tcPr marL="7858" marR="7858" marT="7858" marB="7858"/>
                </a:tc>
                <a:tc>
                  <a:txBody>
                    <a:bodyPr/>
                    <a:lstStyle/>
                    <a:p>
                      <a:r>
                        <a:rPr lang="tr-TR" sz="1000"/>
                        <a:t>Prof. Dr. Doğan DÖNMEZ</a:t>
                      </a:r>
                      <a:endParaRPr lang="tr-TR" sz="1000">
                        <a:latin typeface="Arial" pitchFamily="34" charset="0"/>
                        <a:cs typeface="Arial" pitchFamily="34" charset="0"/>
                      </a:endParaRPr>
                    </a:p>
                  </a:txBody>
                  <a:tcPr marL="7858" marR="7858" marT="7858" marB="7858"/>
                </a:tc>
                <a:tc>
                  <a:txBody>
                    <a:bodyPr/>
                    <a:lstStyle/>
                    <a:p>
                      <a:r>
                        <a:rPr lang="tr-TR" sz="1000"/>
                        <a:t>Ç.Ü. Fen Edebiyat Fakültesi Konferans Salonu</a:t>
                      </a:r>
                      <a:endParaRPr lang="tr-TR" sz="1000">
                        <a:latin typeface="Arial" pitchFamily="34" charset="0"/>
                        <a:cs typeface="Arial" pitchFamily="34" charset="0"/>
                      </a:endParaRPr>
                    </a:p>
                  </a:txBody>
                  <a:tcPr marL="7858" marR="7858" marT="7858" marB="7858"/>
                </a:tc>
                <a:tc>
                  <a:txBody>
                    <a:bodyPr/>
                    <a:lstStyle/>
                    <a:p>
                      <a:r>
                        <a:rPr lang="tr-TR" sz="1000"/>
                        <a:t>Matematik Bölümü Öğrencileri</a:t>
                      </a:r>
                      <a:endParaRPr lang="tr-TR" sz="1000">
                        <a:latin typeface="Arial" pitchFamily="34" charset="0"/>
                        <a:cs typeface="Arial" pitchFamily="34" charset="0"/>
                      </a:endParaRPr>
                    </a:p>
                  </a:txBody>
                  <a:tcPr marL="7858" marR="7858" marT="7858" marB="7858"/>
                </a:tc>
              </a:tr>
              <a:tr h="496685">
                <a:tc>
                  <a:txBody>
                    <a:bodyPr/>
                    <a:lstStyle/>
                    <a:p>
                      <a:r>
                        <a:rPr lang="tr-TR" sz="1000"/>
                        <a:t>10.5.2019</a:t>
                      </a:r>
                      <a:endParaRPr lang="tr-TR" sz="1000">
                        <a:latin typeface="Arial" pitchFamily="34" charset="0"/>
                        <a:cs typeface="Arial" pitchFamily="34" charset="0"/>
                      </a:endParaRPr>
                    </a:p>
                  </a:txBody>
                  <a:tcPr marL="7858" marR="7858" marT="7858" marB="7858"/>
                </a:tc>
                <a:tc>
                  <a:txBody>
                    <a:bodyPr/>
                    <a:lstStyle/>
                    <a:p>
                      <a:r>
                        <a:rPr lang="tr-TR" sz="1000"/>
                        <a:t>Konferans</a:t>
                      </a:r>
                      <a:endParaRPr lang="tr-TR" sz="1000">
                        <a:latin typeface="Arial" pitchFamily="34" charset="0"/>
                        <a:cs typeface="Arial" pitchFamily="34" charset="0"/>
                      </a:endParaRPr>
                    </a:p>
                  </a:txBody>
                  <a:tcPr marL="7858" marR="7858" marT="7858" marB="7858"/>
                </a:tc>
                <a:tc>
                  <a:txBody>
                    <a:bodyPr/>
                    <a:lstStyle/>
                    <a:p>
                      <a:r>
                        <a:rPr lang="tr-TR" sz="1000"/>
                        <a:t>Geometrik Cisimler</a:t>
                      </a:r>
                      <a:endParaRPr lang="tr-TR" sz="1000">
                        <a:latin typeface="Arial" pitchFamily="34" charset="0"/>
                        <a:cs typeface="Arial" pitchFamily="34" charset="0"/>
                      </a:endParaRPr>
                    </a:p>
                  </a:txBody>
                  <a:tcPr marL="7858" marR="7858" marT="7858" marB="7858"/>
                </a:tc>
                <a:tc>
                  <a:txBody>
                    <a:bodyPr/>
                    <a:lstStyle/>
                    <a:p>
                      <a:r>
                        <a:rPr lang="tr-TR" sz="1000"/>
                        <a:t>Prof. Dr. Doğan DÖNMEZ</a:t>
                      </a:r>
                      <a:endParaRPr lang="tr-TR" sz="1000">
                        <a:latin typeface="Arial" pitchFamily="34" charset="0"/>
                        <a:cs typeface="Arial" pitchFamily="34" charset="0"/>
                      </a:endParaRPr>
                    </a:p>
                  </a:txBody>
                  <a:tcPr marL="7858" marR="7858" marT="7858" marB="7858"/>
                </a:tc>
                <a:tc>
                  <a:txBody>
                    <a:bodyPr/>
                    <a:lstStyle/>
                    <a:p>
                      <a:r>
                        <a:rPr lang="tr-TR" sz="1000"/>
                        <a:t>Ç.Ü. Fen Edebiyat Fakültesi Konferans Salonu</a:t>
                      </a:r>
                      <a:endParaRPr lang="tr-TR" sz="1000">
                        <a:latin typeface="Arial" pitchFamily="34" charset="0"/>
                        <a:cs typeface="Arial" pitchFamily="34" charset="0"/>
                      </a:endParaRPr>
                    </a:p>
                  </a:txBody>
                  <a:tcPr marL="7858" marR="7858" marT="7858" marB="7858"/>
                </a:tc>
                <a:tc>
                  <a:txBody>
                    <a:bodyPr/>
                    <a:lstStyle/>
                    <a:p>
                      <a:r>
                        <a:rPr lang="tr-TR" sz="1000" dirty="0"/>
                        <a:t>Özel Akdeniz Okulları</a:t>
                      </a:r>
                      <a:endParaRPr lang="tr-TR" sz="1000" dirty="0">
                        <a:latin typeface="Arial" pitchFamily="34" charset="0"/>
                        <a:cs typeface="Arial" pitchFamily="34" charset="0"/>
                      </a:endParaRPr>
                    </a:p>
                  </a:txBody>
                  <a:tcPr marL="7858" marR="7858" marT="7858" marB="7858"/>
                </a:tc>
              </a:tr>
            </a:tbl>
          </a:graphicData>
        </a:graphic>
      </p:graphicFrame>
    </p:spTree>
    <p:extLst>
      <p:ext uri="{BB962C8B-B14F-4D97-AF65-F5344CB8AC3E}">
        <p14:creationId xmlns:p14="http://schemas.microsoft.com/office/powerpoint/2010/main" val="713412394"/>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93019" y="59971"/>
            <a:ext cx="8229600" cy="863600"/>
          </a:xfrm>
        </p:spPr>
        <p:txBody>
          <a:bodyPr/>
          <a:lstStyle/>
          <a:p>
            <a:r>
              <a:rPr lang="tr-TR" sz="1600" b="1" dirty="0" smtClean="0"/>
              <a:t>Matematik </a:t>
            </a:r>
            <a:r>
              <a:rPr lang="tr-TR" sz="1600" b="1" dirty="0"/>
              <a:t>Bölümü </a:t>
            </a:r>
            <a:r>
              <a:rPr lang="tr-TR" sz="1600" b="1" dirty="0" smtClean="0"/>
              <a:t>Tarihçesi</a:t>
            </a:r>
            <a:endParaRPr lang="tr-TR" sz="1600" dirty="0"/>
          </a:p>
        </p:txBody>
      </p:sp>
      <p:sp>
        <p:nvSpPr>
          <p:cNvPr id="14339" name="Rectangle 4"/>
          <p:cNvSpPr>
            <a:spLocks noChangeArrowheads="1"/>
          </p:cNvSpPr>
          <p:nvPr/>
        </p:nvSpPr>
        <p:spPr bwMode="auto">
          <a:xfrm>
            <a:off x="612368" y="116632"/>
            <a:ext cx="7993260" cy="720080"/>
          </a:xfrm>
          <a:prstGeom prst="rect">
            <a:avLst/>
          </a:prstGeom>
          <a:noFill/>
          <a:ln w="114300" cmpd="tri">
            <a:solidFill>
              <a:srgbClr val="333300"/>
            </a:solidFill>
            <a:miter lim="800000"/>
            <a:headEnd/>
            <a:tailEnd/>
          </a:ln>
        </p:spPr>
        <p:txBody>
          <a:bodyPr wrap="none" anchor="ctr"/>
          <a:lstStyle/>
          <a:p>
            <a:endParaRPr lang="tr-TR"/>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2</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sp>
        <p:nvSpPr>
          <p:cNvPr id="3" name="Dikdörtgen 2"/>
          <p:cNvSpPr/>
          <p:nvPr/>
        </p:nvSpPr>
        <p:spPr>
          <a:xfrm>
            <a:off x="899592" y="1166843"/>
            <a:ext cx="7488832" cy="4801314"/>
          </a:xfrm>
          <a:prstGeom prst="rect">
            <a:avLst/>
          </a:prstGeom>
        </p:spPr>
        <p:txBody>
          <a:bodyPr wrap="square">
            <a:spAutoFit/>
          </a:bodyPr>
          <a:lstStyle/>
          <a:p>
            <a:pPr algn="just"/>
            <a:r>
              <a:rPr lang="tr-TR" dirty="0" smtClean="0"/>
              <a:t>	Matematik </a:t>
            </a:r>
            <a:r>
              <a:rPr lang="tr-TR" dirty="0"/>
              <a:t>bölümünün başlangıcı Temel Bilimler Fakültesi içinde 1978 yılında bir öğretim elemanı alınmasına kadar uzanır. </a:t>
            </a:r>
            <a:endParaRPr lang="tr-TR" dirty="0" smtClean="0"/>
          </a:p>
          <a:p>
            <a:pPr algn="just"/>
            <a:endParaRPr lang="tr-TR" dirty="0"/>
          </a:p>
          <a:p>
            <a:pPr algn="just"/>
            <a:r>
              <a:rPr lang="tr-TR" dirty="0" smtClean="0"/>
              <a:t>	1982 </a:t>
            </a:r>
            <a:r>
              <a:rPr lang="tr-TR" dirty="0"/>
              <a:t>yılında Fen Edebiyat Fakültesinin kurulması ile ona bağlı bir bölüm olmuş ve 1983–84 akademik yıllında ilk defa lisans öğrencisi alarak eğitimine başlamıştır. </a:t>
            </a:r>
            <a:endParaRPr lang="tr-TR" dirty="0" smtClean="0"/>
          </a:p>
          <a:p>
            <a:pPr algn="just"/>
            <a:endParaRPr lang="tr-TR" dirty="0"/>
          </a:p>
          <a:p>
            <a:pPr algn="just"/>
            <a:r>
              <a:rPr lang="tr-TR" dirty="0" smtClean="0"/>
              <a:t>	Bölüm </a:t>
            </a:r>
            <a:r>
              <a:rPr lang="tr-TR" dirty="0"/>
              <a:t>kısa zamanda gelişimini tamamlayarak, 2002 yılında </a:t>
            </a:r>
            <a:r>
              <a:rPr lang="tr-TR" dirty="0" smtClean="0"/>
              <a:t>17 öğretim </a:t>
            </a:r>
            <a:r>
              <a:rPr lang="tr-TR" dirty="0"/>
              <a:t>üyesi </a:t>
            </a:r>
            <a:r>
              <a:rPr lang="tr-TR" dirty="0" smtClean="0"/>
              <a:t>ve 8 araştırma görevlisi olarak toplam öğretim elemanı sayısı 25 e </a:t>
            </a:r>
            <a:r>
              <a:rPr lang="tr-TR" dirty="0"/>
              <a:t>ulaşmıştır. </a:t>
            </a:r>
            <a:endParaRPr lang="tr-TR" dirty="0" smtClean="0"/>
          </a:p>
          <a:p>
            <a:pPr algn="just"/>
            <a:endParaRPr lang="tr-TR" dirty="0"/>
          </a:p>
          <a:p>
            <a:pPr algn="just"/>
            <a:r>
              <a:rPr lang="tr-TR" dirty="0" smtClean="0"/>
              <a:t>	2003 </a:t>
            </a:r>
            <a:r>
              <a:rPr lang="tr-TR" dirty="0"/>
              <a:t>yılında Matematik Bölümün bazı öğretim üyeleri ayrılarak Fakülte bünyesinde İstatistik Bölümünü kurmuşlardır. </a:t>
            </a:r>
            <a:r>
              <a:rPr lang="tr-TR" dirty="0" smtClean="0"/>
              <a:t>	</a:t>
            </a:r>
          </a:p>
          <a:p>
            <a:pPr algn="just"/>
            <a:r>
              <a:rPr lang="tr-TR" dirty="0"/>
              <a:t>	</a:t>
            </a:r>
            <a:endParaRPr lang="tr-TR" dirty="0" smtClean="0"/>
          </a:p>
          <a:p>
            <a:pPr algn="just"/>
            <a:r>
              <a:rPr lang="tr-TR" dirty="0"/>
              <a:t>	</a:t>
            </a:r>
            <a:r>
              <a:rPr lang="tr-TR" dirty="0" smtClean="0"/>
              <a:t>Şu </a:t>
            </a:r>
            <a:r>
              <a:rPr lang="tr-TR" dirty="0"/>
              <a:t>an </a:t>
            </a:r>
            <a:r>
              <a:rPr lang="tr-TR" dirty="0" smtClean="0"/>
              <a:t>matematik bölümde </a:t>
            </a:r>
            <a:r>
              <a:rPr lang="tr-TR" dirty="0"/>
              <a:t>6 profesör, 5 doçent, 2 </a:t>
            </a:r>
            <a:r>
              <a:rPr lang="tr-TR" dirty="0" err="1" smtClean="0"/>
              <a:t>dr</a:t>
            </a:r>
            <a:r>
              <a:rPr lang="tr-TR" dirty="0" err="1"/>
              <a:t>.</a:t>
            </a:r>
            <a:r>
              <a:rPr lang="tr-TR" dirty="0"/>
              <a:t> öğretim </a:t>
            </a:r>
            <a:r>
              <a:rPr lang="tr-TR" dirty="0" smtClean="0"/>
              <a:t>üyesi, 4 araştırma görevlisiyle </a:t>
            </a:r>
            <a:r>
              <a:rPr lang="tr-TR" dirty="0"/>
              <a:t>araştırma ve </a:t>
            </a:r>
            <a:r>
              <a:rPr lang="tr-TR" dirty="0" smtClean="0"/>
              <a:t>eğitim öğretim </a:t>
            </a:r>
            <a:r>
              <a:rPr lang="tr-TR" dirty="0"/>
              <a:t>hizmetlerine devam etmektedir.</a:t>
            </a:r>
          </a:p>
        </p:txBody>
      </p:sp>
    </p:spTree>
    <p:extLst>
      <p:ext uri="{BB962C8B-B14F-4D97-AF65-F5344CB8AC3E}">
        <p14:creationId xmlns:p14="http://schemas.microsoft.com/office/powerpoint/2010/main" val="2383852812"/>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93019" y="59971"/>
            <a:ext cx="8229600" cy="863600"/>
          </a:xfrm>
        </p:spPr>
        <p:txBody>
          <a:bodyPr/>
          <a:lstStyle/>
          <a:p>
            <a:r>
              <a:rPr lang="tr-TR" sz="1600" b="1" dirty="0">
                <a:solidFill>
                  <a:prstClr val="black"/>
                </a:solidFill>
              </a:rPr>
              <a:t>Matematik Bölümü Etkinlikleri</a:t>
            </a:r>
            <a:endParaRPr lang="tr-TR" sz="1600" dirty="0"/>
          </a:p>
        </p:txBody>
      </p:sp>
      <p:sp>
        <p:nvSpPr>
          <p:cNvPr id="14339" name="Rectangle 4"/>
          <p:cNvSpPr>
            <a:spLocks noChangeArrowheads="1"/>
          </p:cNvSpPr>
          <p:nvPr/>
        </p:nvSpPr>
        <p:spPr bwMode="auto">
          <a:xfrm>
            <a:off x="612368" y="116632"/>
            <a:ext cx="7993260" cy="720080"/>
          </a:xfrm>
          <a:prstGeom prst="rect">
            <a:avLst/>
          </a:prstGeom>
          <a:noFill/>
          <a:ln w="114300" cmpd="tri">
            <a:solidFill>
              <a:srgbClr val="333300"/>
            </a:solidFill>
            <a:miter lim="800000"/>
            <a:headEnd/>
            <a:tailEnd/>
          </a:ln>
        </p:spPr>
        <p:txBody>
          <a:bodyPr wrap="none" anchor="ctr"/>
          <a:lstStyle/>
          <a:p>
            <a:endParaRPr lang="tr-TR"/>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20</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783308299"/>
              </p:ext>
            </p:extLst>
          </p:nvPr>
        </p:nvGraphicFramePr>
        <p:xfrm>
          <a:off x="683566" y="1052735"/>
          <a:ext cx="7922064" cy="5101519"/>
        </p:xfrm>
        <a:graphic>
          <a:graphicData uri="http://schemas.openxmlformats.org/drawingml/2006/table">
            <a:tbl>
              <a:tblPr>
                <a:tableStyleId>{5940675A-B579-460E-94D1-54222C63F5DA}</a:tableStyleId>
              </a:tblPr>
              <a:tblGrid>
                <a:gridCol w="1320344"/>
                <a:gridCol w="1320344"/>
                <a:gridCol w="1320344"/>
                <a:gridCol w="1320344"/>
                <a:gridCol w="1320344"/>
                <a:gridCol w="1320344"/>
              </a:tblGrid>
              <a:tr h="843876">
                <a:tc>
                  <a:txBody>
                    <a:bodyPr/>
                    <a:lstStyle/>
                    <a:p>
                      <a:r>
                        <a:rPr lang="tr-TR" sz="1000"/>
                        <a:t>10.5.2019</a:t>
                      </a:r>
                      <a:endParaRPr lang="tr-TR" sz="1000">
                        <a:latin typeface="Arial" pitchFamily="34" charset="0"/>
                        <a:cs typeface="Arial" pitchFamily="34" charset="0"/>
                      </a:endParaRPr>
                    </a:p>
                  </a:txBody>
                  <a:tcPr marL="9070" marR="9070" marT="9070" marB="9070"/>
                </a:tc>
                <a:tc>
                  <a:txBody>
                    <a:bodyPr/>
                    <a:lstStyle/>
                    <a:p>
                      <a:r>
                        <a:rPr lang="tr-TR" sz="1000"/>
                        <a:t>Sohbet</a:t>
                      </a:r>
                      <a:endParaRPr lang="tr-TR" sz="1000">
                        <a:latin typeface="Arial" pitchFamily="34" charset="0"/>
                        <a:cs typeface="Arial" pitchFamily="34" charset="0"/>
                      </a:endParaRPr>
                    </a:p>
                  </a:txBody>
                  <a:tcPr marL="9070" marR="9070" marT="9070" marB="9070"/>
                </a:tc>
                <a:tc>
                  <a:txBody>
                    <a:bodyPr/>
                    <a:lstStyle/>
                    <a:p>
                      <a:r>
                        <a:rPr lang="tr-TR" sz="1000"/>
                        <a:t>Bölüm Tanıtımı</a:t>
                      </a:r>
                      <a:endParaRPr lang="tr-TR" sz="1000">
                        <a:latin typeface="Arial" pitchFamily="34" charset="0"/>
                        <a:cs typeface="Arial" pitchFamily="34" charset="0"/>
                      </a:endParaRPr>
                    </a:p>
                  </a:txBody>
                  <a:tcPr marL="9070" marR="9070" marT="9070" marB="9070"/>
                </a:tc>
                <a:tc>
                  <a:txBody>
                    <a:bodyPr/>
                    <a:lstStyle/>
                    <a:p>
                      <a:r>
                        <a:rPr lang="tr-TR" sz="1000"/>
                        <a:t>Prof. Dr. Doğan DÖNMEZ Prof. Dr. Gonca AYIK Prof. Dr. Ali ÖZKURT</a:t>
                      </a:r>
                      <a:endParaRPr lang="tr-TR" sz="1000">
                        <a:latin typeface="Arial" pitchFamily="34" charset="0"/>
                        <a:cs typeface="Arial" pitchFamily="34" charset="0"/>
                      </a:endParaRPr>
                    </a:p>
                  </a:txBody>
                  <a:tcPr marL="9070" marR="9070" marT="9070" marB="9070"/>
                </a:tc>
                <a:tc>
                  <a:txBody>
                    <a:bodyPr/>
                    <a:lstStyle/>
                    <a:p>
                      <a:r>
                        <a:rPr lang="tr-TR" sz="1000"/>
                        <a:t>Ç.Ü. Fen Edebiyat Fakültesi Konferans Salonu</a:t>
                      </a:r>
                      <a:endParaRPr lang="tr-TR" sz="1000">
                        <a:latin typeface="Arial" pitchFamily="34" charset="0"/>
                        <a:cs typeface="Arial" pitchFamily="34" charset="0"/>
                      </a:endParaRPr>
                    </a:p>
                  </a:txBody>
                  <a:tcPr marL="9070" marR="9070" marT="9070" marB="9070"/>
                </a:tc>
                <a:tc>
                  <a:txBody>
                    <a:bodyPr/>
                    <a:lstStyle/>
                    <a:p>
                      <a:r>
                        <a:rPr lang="tr-TR" sz="1000"/>
                        <a:t>Borsa Anadolu Lisesi</a:t>
                      </a:r>
                      <a:endParaRPr lang="tr-TR" sz="1000">
                        <a:latin typeface="Arial" pitchFamily="34" charset="0"/>
                        <a:cs typeface="Arial" pitchFamily="34" charset="0"/>
                      </a:endParaRPr>
                    </a:p>
                  </a:txBody>
                  <a:tcPr marL="9070" marR="9070" marT="9070" marB="9070"/>
                </a:tc>
              </a:tr>
              <a:tr h="386353">
                <a:tc>
                  <a:txBody>
                    <a:bodyPr/>
                    <a:lstStyle/>
                    <a:p>
                      <a:r>
                        <a:rPr lang="tr-TR" sz="1000"/>
                        <a:t>3.5.2019</a:t>
                      </a:r>
                      <a:endParaRPr lang="tr-TR" sz="1000">
                        <a:latin typeface="Arial" pitchFamily="34" charset="0"/>
                        <a:cs typeface="Arial" pitchFamily="34" charset="0"/>
                      </a:endParaRPr>
                    </a:p>
                  </a:txBody>
                  <a:tcPr marL="9070" marR="9070" marT="9070" marB="9070"/>
                </a:tc>
                <a:tc>
                  <a:txBody>
                    <a:bodyPr/>
                    <a:lstStyle/>
                    <a:p>
                      <a:r>
                        <a:rPr lang="tr-TR" sz="1000"/>
                        <a:t>Konferans</a:t>
                      </a:r>
                      <a:endParaRPr lang="tr-TR" sz="1000">
                        <a:latin typeface="Arial" pitchFamily="34" charset="0"/>
                        <a:cs typeface="Arial" pitchFamily="34" charset="0"/>
                      </a:endParaRPr>
                    </a:p>
                  </a:txBody>
                  <a:tcPr marL="9070" marR="9070" marT="9070" marB="9070"/>
                </a:tc>
                <a:tc>
                  <a:txBody>
                    <a:bodyPr/>
                    <a:lstStyle/>
                    <a:p>
                      <a:r>
                        <a:rPr lang="tr-TR" sz="1000"/>
                        <a:t>Şifreleme ve Matematik</a:t>
                      </a:r>
                      <a:endParaRPr lang="tr-TR" sz="1000">
                        <a:latin typeface="Arial" pitchFamily="34" charset="0"/>
                        <a:cs typeface="Arial" pitchFamily="34" charset="0"/>
                      </a:endParaRPr>
                    </a:p>
                  </a:txBody>
                  <a:tcPr marL="9070" marR="9070" marT="9070" marB="9070"/>
                </a:tc>
                <a:tc>
                  <a:txBody>
                    <a:bodyPr/>
                    <a:lstStyle/>
                    <a:p>
                      <a:r>
                        <a:rPr lang="tr-TR" sz="1000"/>
                        <a:t>Prof. Dr. Doğan DÖNMEZ</a:t>
                      </a:r>
                      <a:endParaRPr lang="tr-TR" sz="1000">
                        <a:latin typeface="Arial" pitchFamily="34" charset="0"/>
                        <a:cs typeface="Arial" pitchFamily="34" charset="0"/>
                      </a:endParaRPr>
                    </a:p>
                  </a:txBody>
                  <a:tcPr marL="9070" marR="9070" marT="9070" marB="9070"/>
                </a:tc>
                <a:tc>
                  <a:txBody>
                    <a:bodyPr/>
                    <a:lstStyle/>
                    <a:p>
                      <a:r>
                        <a:rPr lang="tr-TR" sz="1000"/>
                        <a:t>Borsa Anadolu Lisesi</a:t>
                      </a:r>
                      <a:endParaRPr lang="tr-TR" sz="1000">
                        <a:latin typeface="Arial" pitchFamily="34" charset="0"/>
                        <a:cs typeface="Arial" pitchFamily="34" charset="0"/>
                      </a:endParaRPr>
                    </a:p>
                  </a:txBody>
                  <a:tcPr marL="9070" marR="9070" marT="9070" marB="9070"/>
                </a:tc>
                <a:tc>
                  <a:txBody>
                    <a:bodyPr/>
                    <a:lstStyle/>
                    <a:p>
                      <a:r>
                        <a:rPr lang="tr-TR" sz="1000"/>
                        <a:t>Borsa Anadolu Lisesi</a:t>
                      </a:r>
                      <a:endParaRPr lang="tr-TR" sz="1000">
                        <a:latin typeface="Arial" pitchFamily="34" charset="0"/>
                        <a:cs typeface="Arial" pitchFamily="34" charset="0"/>
                      </a:endParaRPr>
                    </a:p>
                  </a:txBody>
                  <a:tcPr marL="9070" marR="9070" marT="9070" marB="9070"/>
                </a:tc>
              </a:tr>
              <a:tr h="386353">
                <a:tc>
                  <a:txBody>
                    <a:bodyPr/>
                    <a:lstStyle/>
                    <a:p>
                      <a:r>
                        <a:rPr lang="tr-TR" sz="1000"/>
                        <a:t>18.4.2019</a:t>
                      </a:r>
                      <a:endParaRPr lang="tr-TR" sz="1000">
                        <a:latin typeface="Arial" pitchFamily="34" charset="0"/>
                        <a:cs typeface="Arial" pitchFamily="34" charset="0"/>
                      </a:endParaRPr>
                    </a:p>
                  </a:txBody>
                  <a:tcPr marL="9070" marR="9070" marT="9070" marB="9070"/>
                </a:tc>
                <a:tc>
                  <a:txBody>
                    <a:bodyPr/>
                    <a:lstStyle/>
                    <a:p>
                      <a:r>
                        <a:rPr lang="tr-TR" sz="1000"/>
                        <a:t>Seminer</a:t>
                      </a:r>
                      <a:endParaRPr lang="tr-TR" sz="1000">
                        <a:latin typeface="Arial" pitchFamily="34" charset="0"/>
                        <a:cs typeface="Arial" pitchFamily="34" charset="0"/>
                      </a:endParaRPr>
                    </a:p>
                  </a:txBody>
                  <a:tcPr marL="9070" marR="9070" marT="9070" marB="9070"/>
                </a:tc>
                <a:tc>
                  <a:txBody>
                    <a:bodyPr/>
                    <a:lstStyle/>
                    <a:p>
                      <a:r>
                        <a:rPr lang="tr-TR" sz="1000"/>
                        <a:t>Pi Sayısı</a:t>
                      </a:r>
                      <a:endParaRPr lang="tr-TR" sz="1000">
                        <a:latin typeface="Arial" pitchFamily="34" charset="0"/>
                        <a:cs typeface="Arial" pitchFamily="34" charset="0"/>
                      </a:endParaRPr>
                    </a:p>
                  </a:txBody>
                  <a:tcPr marL="9070" marR="9070" marT="9070" marB="9070"/>
                </a:tc>
                <a:tc>
                  <a:txBody>
                    <a:bodyPr/>
                    <a:lstStyle/>
                    <a:p>
                      <a:r>
                        <a:rPr lang="tr-TR" sz="1000"/>
                        <a:t>Prof. Dr. Gonca AYIK</a:t>
                      </a:r>
                      <a:endParaRPr lang="tr-TR" sz="1000">
                        <a:latin typeface="Arial" pitchFamily="34" charset="0"/>
                        <a:cs typeface="Arial" pitchFamily="34" charset="0"/>
                      </a:endParaRPr>
                    </a:p>
                  </a:txBody>
                  <a:tcPr marL="9070" marR="9070" marT="9070" marB="9070"/>
                </a:tc>
                <a:tc>
                  <a:txBody>
                    <a:bodyPr/>
                    <a:lstStyle/>
                    <a:p>
                      <a:r>
                        <a:rPr lang="tr-TR" sz="1000"/>
                        <a:t>Özel Akdeniz Okulları</a:t>
                      </a:r>
                      <a:endParaRPr lang="tr-TR" sz="1000">
                        <a:latin typeface="Arial" pitchFamily="34" charset="0"/>
                        <a:cs typeface="Arial" pitchFamily="34" charset="0"/>
                      </a:endParaRPr>
                    </a:p>
                  </a:txBody>
                  <a:tcPr marL="9070" marR="9070" marT="9070" marB="9070"/>
                </a:tc>
                <a:tc>
                  <a:txBody>
                    <a:bodyPr/>
                    <a:lstStyle/>
                    <a:p>
                      <a:r>
                        <a:rPr lang="tr-TR" sz="1000"/>
                        <a:t>Özel Akdeniz Okulları(8. Sınıf)</a:t>
                      </a:r>
                      <a:endParaRPr lang="tr-TR" sz="1000">
                        <a:latin typeface="Arial" pitchFamily="34" charset="0"/>
                        <a:cs typeface="Arial" pitchFamily="34" charset="0"/>
                      </a:endParaRPr>
                    </a:p>
                  </a:txBody>
                  <a:tcPr marL="9070" marR="9070" marT="9070" marB="9070"/>
                </a:tc>
              </a:tr>
              <a:tr h="294849">
                <a:tc>
                  <a:txBody>
                    <a:bodyPr/>
                    <a:lstStyle/>
                    <a:p>
                      <a:r>
                        <a:rPr lang="tr-TR" sz="1000"/>
                        <a:t>18.4.2019</a:t>
                      </a:r>
                      <a:endParaRPr lang="tr-TR" sz="1000">
                        <a:latin typeface="Arial" pitchFamily="34" charset="0"/>
                        <a:cs typeface="Arial" pitchFamily="34" charset="0"/>
                      </a:endParaRPr>
                    </a:p>
                  </a:txBody>
                  <a:tcPr marL="9070" marR="9070" marT="9070" marB="9070"/>
                </a:tc>
                <a:tc>
                  <a:txBody>
                    <a:bodyPr/>
                    <a:lstStyle/>
                    <a:p>
                      <a:r>
                        <a:rPr lang="tr-TR" sz="1000"/>
                        <a:t>Seminer</a:t>
                      </a:r>
                      <a:endParaRPr lang="tr-TR" sz="1000">
                        <a:latin typeface="Arial" pitchFamily="34" charset="0"/>
                        <a:cs typeface="Arial" pitchFamily="34" charset="0"/>
                      </a:endParaRPr>
                    </a:p>
                  </a:txBody>
                  <a:tcPr marL="9070" marR="9070" marT="9070" marB="9070"/>
                </a:tc>
                <a:tc>
                  <a:txBody>
                    <a:bodyPr/>
                    <a:lstStyle/>
                    <a:p>
                      <a:r>
                        <a:rPr lang="tr-TR" sz="1000"/>
                        <a:t>Pi Sayısı</a:t>
                      </a:r>
                      <a:endParaRPr lang="tr-TR" sz="1000">
                        <a:latin typeface="Arial" pitchFamily="34" charset="0"/>
                        <a:cs typeface="Arial" pitchFamily="34" charset="0"/>
                      </a:endParaRPr>
                    </a:p>
                  </a:txBody>
                  <a:tcPr marL="9070" marR="9070" marT="9070" marB="9070"/>
                </a:tc>
                <a:tc>
                  <a:txBody>
                    <a:bodyPr/>
                    <a:lstStyle/>
                    <a:p>
                      <a:r>
                        <a:rPr lang="tr-TR" sz="1000"/>
                        <a:t>Prof. Dr. Gonca AYIK</a:t>
                      </a:r>
                      <a:endParaRPr lang="tr-TR" sz="1000">
                        <a:latin typeface="Arial" pitchFamily="34" charset="0"/>
                        <a:cs typeface="Arial" pitchFamily="34" charset="0"/>
                      </a:endParaRPr>
                    </a:p>
                  </a:txBody>
                  <a:tcPr marL="9070" marR="9070" marT="9070" marB="9070"/>
                </a:tc>
                <a:tc>
                  <a:txBody>
                    <a:bodyPr/>
                    <a:lstStyle/>
                    <a:p>
                      <a:r>
                        <a:rPr lang="tr-TR" sz="1000"/>
                        <a:t>Borsa Anadolu Lisesi</a:t>
                      </a:r>
                      <a:endParaRPr lang="tr-TR" sz="1000">
                        <a:latin typeface="Arial" pitchFamily="34" charset="0"/>
                        <a:cs typeface="Arial" pitchFamily="34" charset="0"/>
                      </a:endParaRPr>
                    </a:p>
                  </a:txBody>
                  <a:tcPr marL="9070" marR="9070" marT="9070" marB="9070"/>
                </a:tc>
                <a:tc>
                  <a:txBody>
                    <a:bodyPr/>
                    <a:lstStyle/>
                    <a:p>
                      <a:r>
                        <a:rPr lang="tr-TR" sz="1000"/>
                        <a:t>Borsa Anadolu Lisesi</a:t>
                      </a:r>
                      <a:endParaRPr lang="tr-TR" sz="1000">
                        <a:latin typeface="Arial" pitchFamily="34" charset="0"/>
                        <a:cs typeface="Arial" pitchFamily="34" charset="0"/>
                      </a:endParaRPr>
                    </a:p>
                  </a:txBody>
                  <a:tcPr marL="9070" marR="9070" marT="9070" marB="9070"/>
                </a:tc>
              </a:tr>
              <a:tr h="569363">
                <a:tc>
                  <a:txBody>
                    <a:bodyPr/>
                    <a:lstStyle/>
                    <a:p>
                      <a:r>
                        <a:rPr lang="tr-TR" sz="1000"/>
                        <a:t>16.4.2019</a:t>
                      </a:r>
                      <a:endParaRPr lang="tr-TR" sz="1000">
                        <a:latin typeface="Arial" pitchFamily="34" charset="0"/>
                        <a:cs typeface="Arial" pitchFamily="34" charset="0"/>
                      </a:endParaRPr>
                    </a:p>
                  </a:txBody>
                  <a:tcPr marL="9070" marR="9070" marT="9070" marB="9070"/>
                </a:tc>
                <a:tc>
                  <a:txBody>
                    <a:bodyPr/>
                    <a:lstStyle/>
                    <a:p>
                      <a:r>
                        <a:rPr lang="tr-TR" sz="1000"/>
                        <a:t>Sohbet</a:t>
                      </a:r>
                      <a:endParaRPr lang="tr-TR" sz="1000">
                        <a:latin typeface="Arial" pitchFamily="34" charset="0"/>
                        <a:cs typeface="Arial" pitchFamily="34" charset="0"/>
                      </a:endParaRPr>
                    </a:p>
                  </a:txBody>
                  <a:tcPr marL="9070" marR="9070" marT="9070" marB="9070"/>
                </a:tc>
                <a:tc>
                  <a:txBody>
                    <a:bodyPr/>
                    <a:lstStyle/>
                    <a:p>
                      <a:r>
                        <a:rPr lang="tr-TR" sz="1000"/>
                        <a:t>Matematik Sohbetleri</a:t>
                      </a:r>
                      <a:endParaRPr lang="tr-TR" sz="1000">
                        <a:latin typeface="Arial" pitchFamily="34" charset="0"/>
                        <a:cs typeface="Arial" pitchFamily="34" charset="0"/>
                      </a:endParaRPr>
                    </a:p>
                  </a:txBody>
                  <a:tcPr marL="9070" marR="9070" marT="9070" marB="9070"/>
                </a:tc>
                <a:tc>
                  <a:txBody>
                    <a:bodyPr/>
                    <a:lstStyle/>
                    <a:p>
                      <a:r>
                        <a:rPr lang="tr-TR" sz="1000"/>
                        <a:t>Prof. Dr. Doğan DÖNMEZ Prof. Dr. Gonca AYIK</a:t>
                      </a:r>
                      <a:endParaRPr lang="tr-TR" sz="1000">
                        <a:latin typeface="Arial" pitchFamily="34" charset="0"/>
                        <a:cs typeface="Arial" pitchFamily="34" charset="0"/>
                      </a:endParaRPr>
                    </a:p>
                  </a:txBody>
                  <a:tcPr marL="9070" marR="9070" marT="9070" marB="9070"/>
                </a:tc>
                <a:tc>
                  <a:txBody>
                    <a:bodyPr/>
                    <a:lstStyle/>
                    <a:p>
                      <a:r>
                        <a:rPr lang="tr-TR" sz="1000"/>
                        <a:t>Borsa Lisesi</a:t>
                      </a:r>
                      <a:endParaRPr lang="tr-TR" sz="1000">
                        <a:latin typeface="Arial" pitchFamily="34" charset="0"/>
                        <a:cs typeface="Arial" pitchFamily="34" charset="0"/>
                      </a:endParaRPr>
                    </a:p>
                  </a:txBody>
                  <a:tcPr marL="9070" marR="9070" marT="9070" marB="9070"/>
                </a:tc>
                <a:tc>
                  <a:txBody>
                    <a:bodyPr/>
                    <a:lstStyle/>
                    <a:p>
                      <a:r>
                        <a:rPr lang="tr-TR" sz="1000"/>
                        <a:t>Borsa Anadolu Lisesi</a:t>
                      </a:r>
                      <a:endParaRPr lang="tr-TR" sz="1000">
                        <a:latin typeface="Arial" pitchFamily="34" charset="0"/>
                        <a:cs typeface="Arial" pitchFamily="34" charset="0"/>
                      </a:endParaRPr>
                    </a:p>
                  </a:txBody>
                  <a:tcPr marL="9070" marR="9070" marT="9070" marB="9070"/>
                </a:tc>
              </a:tr>
              <a:tr h="569363">
                <a:tc>
                  <a:txBody>
                    <a:bodyPr/>
                    <a:lstStyle/>
                    <a:p>
                      <a:r>
                        <a:rPr lang="tr-TR" sz="1000"/>
                        <a:t>5.4.2019</a:t>
                      </a:r>
                      <a:endParaRPr lang="tr-TR" sz="1000">
                        <a:latin typeface="Arial" pitchFamily="34" charset="0"/>
                        <a:cs typeface="Arial" pitchFamily="34" charset="0"/>
                      </a:endParaRPr>
                    </a:p>
                  </a:txBody>
                  <a:tcPr marL="9070" marR="9070" marT="9070" marB="9070"/>
                </a:tc>
                <a:tc>
                  <a:txBody>
                    <a:bodyPr/>
                    <a:lstStyle/>
                    <a:p>
                      <a:r>
                        <a:rPr lang="tr-TR" sz="1000"/>
                        <a:t>Sohbet</a:t>
                      </a:r>
                      <a:endParaRPr lang="tr-TR" sz="1000">
                        <a:latin typeface="Arial" pitchFamily="34" charset="0"/>
                        <a:cs typeface="Arial" pitchFamily="34" charset="0"/>
                      </a:endParaRPr>
                    </a:p>
                  </a:txBody>
                  <a:tcPr marL="9070" marR="9070" marT="9070" marB="9070"/>
                </a:tc>
                <a:tc>
                  <a:txBody>
                    <a:bodyPr/>
                    <a:lstStyle/>
                    <a:p>
                      <a:r>
                        <a:rPr lang="tr-TR" sz="1000"/>
                        <a:t>Matematik Sohbetleri</a:t>
                      </a:r>
                      <a:endParaRPr lang="tr-TR" sz="1000">
                        <a:latin typeface="Arial" pitchFamily="34" charset="0"/>
                        <a:cs typeface="Arial" pitchFamily="34" charset="0"/>
                      </a:endParaRPr>
                    </a:p>
                  </a:txBody>
                  <a:tcPr marL="9070" marR="9070" marT="9070" marB="9070"/>
                </a:tc>
                <a:tc>
                  <a:txBody>
                    <a:bodyPr/>
                    <a:lstStyle/>
                    <a:p>
                      <a:r>
                        <a:rPr lang="tr-TR" sz="1000"/>
                        <a:t>Prof. Dr. Doğan DÖNMEZ Prof. Dr. Gonca AYIK</a:t>
                      </a:r>
                      <a:endParaRPr lang="tr-TR" sz="1000">
                        <a:latin typeface="Arial" pitchFamily="34" charset="0"/>
                        <a:cs typeface="Arial" pitchFamily="34" charset="0"/>
                      </a:endParaRPr>
                    </a:p>
                  </a:txBody>
                  <a:tcPr marL="9070" marR="9070" marT="9070" marB="9070"/>
                </a:tc>
                <a:tc>
                  <a:txBody>
                    <a:bodyPr/>
                    <a:lstStyle/>
                    <a:p>
                      <a:r>
                        <a:rPr lang="tr-TR" sz="1000"/>
                        <a:t>Fen Edebiyat Fakültesi Konferans Salonu</a:t>
                      </a:r>
                      <a:endParaRPr lang="tr-TR" sz="1000">
                        <a:latin typeface="Arial" pitchFamily="34" charset="0"/>
                        <a:cs typeface="Arial" pitchFamily="34" charset="0"/>
                      </a:endParaRPr>
                    </a:p>
                  </a:txBody>
                  <a:tcPr marL="9070" marR="9070" marT="9070" marB="9070"/>
                </a:tc>
                <a:tc>
                  <a:txBody>
                    <a:bodyPr/>
                    <a:lstStyle/>
                    <a:p>
                      <a:r>
                        <a:rPr lang="tr-TR" sz="1000"/>
                        <a:t>Özel Akdeniz Okulları</a:t>
                      </a:r>
                      <a:endParaRPr lang="tr-TR" sz="1000">
                        <a:latin typeface="Arial" pitchFamily="34" charset="0"/>
                        <a:cs typeface="Arial" pitchFamily="34" charset="0"/>
                      </a:endParaRPr>
                    </a:p>
                  </a:txBody>
                  <a:tcPr marL="9070" marR="9070" marT="9070" marB="9070"/>
                </a:tc>
              </a:tr>
              <a:tr h="386353">
                <a:tc>
                  <a:txBody>
                    <a:bodyPr/>
                    <a:lstStyle/>
                    <a:p>
                      <a:r>
                        <a:rPr lang="tr-TR" sz="1000"/>
                        <a:t>14.3.2019</a:t>
                      </a:r>
                      <a:endParaRPr lang="tr-TR" sz="1000">
                        <a:latin typeface="Arial" pitchFamily="34" charset="0"/>
                        <a:cs typeface="Arial" pitchFamily="34" charset="0"/>
                      </a:endParaRPr>
                    </a:p>
                  </a:txBody>
                  <a:tcPr marL="9070" marR="9070" marT="9070" marB="9070"/>
                </a:tc>
                <a:tc>
                  <a:txBody>
                    <a:bodyPr/>
                    <a:lstStyle/>
                    <a:p>
                      <a:r>
                        <a:rPr lang="tr-TR" sz="1000"/>
                        <a:t>Seminer</a:t>
                      </a:r>
                      <a:endParaRPr lang="tr-TR" sz="1000">
                        <a:latin typeface="Arial" pitchFamily="34" charset="0"/>
                        <a:cs typeface="Arial" pitchFamily="34" charset="0"/>
                      </a:endParaRPr>
                    </a:p>
                  </a:txBody>
                  <a:tcPr marL="9070" marR="9070" marT="9070" marB="9070"/>
                </a:tc>
                <a:tc>
                  <a:txBody>
                    <a:bodyPr/>
                    <a:lstStyle/>
                    <a:p>
                      <a:r>
                        <a:rPr lang="tr-TR" sz="1000"/>
                        <a:t>Pi Günü</a:t>
                      </a:r>
                      <a:endParaRPr lang="tr-TR" sz="1000">
                        <a:latin typeface="Arial" pitchFamily="34" charset="0"/>
                        <a:cs typeface="Arial" pitchFamily="34" charset="0"/>
                      </a:endParaRPr>
                    </a:p>
                  </a:txBody>
                  <a:tcPr marL="9070" marR="9070" marT="9070" marB="9070"/>
                </a:tc>
                <a:tc>
                  <a:txBody>
                    <a:bodyPr/>
                    <a:lstStyle/>
                    <a:p>
                      <a:r>
                        <a:rPr lang="tr-TR" sz="1000"/>
                        <a:t>Prof. Dr. Gonca AYIK</a:t>
                      </a:r>
                      <a:endParaRPr lang="tr-TR" sz="1000">
                        <a:latin typeface="Arial" pitchFamily="34" charset="0"/>
                        <a:cs typeface="Arial" pitchFamily="34" charset="0"/>
                      </a:endParaRPr>
                    </a:p>
                  </a:txBody>
                  <a:tcPr marL="9070" marR="9070" marT="9070" marB="9070"/>
                </a:tc>
                <a:tc>
                  <a:txBody>
                    <a:bodyPr/>
                    <a:lstStyle/>
                    <a:p>
                      <a:r>
                        <a:rPr lang="tr-TR" sz="1000"/>
                        <a:t>Eral Okulları (Çukurova)</a:t>
                      </a:r>
                      <a:endParaRPr lang="tr-TR" sz="1000">
                        <a:latin typeface="Arial" pitchFamily="34" charset="0"/>
                        <a:cs typeface="Arial" pitchFamily="34" charset="0"/>
                      </a:endParaRPr>
                    </a:p>
                  </a:txBody>
                  <a:tcPr marL="9070" marR="9070" marT="9070" marB="9070"/>
                </a:tc>
                <a:tc>
                  <a:txBody>
                    <a:bodyPr/>
                    <a:lstStyle/>
                    <a:p>
                      <a:r>
                        <a:rPr lang="tr-TR" sz="1000"/>
                        <a:t>Eral Okulları Öğrencileri</a:t>
                      </a:r>
                      <a:endParaRPr lang="tr-TR" sz="1000">
                        <a:latin typeface="Arial" pitchFamily="34" charset="0"/>
                        <a:cs typeface="Arial" pitchFamily="34" charset="0"/>
                      </a:endParaRPr>
                    </a:p>
                  </a:txBody>
                  <a:tcPr marL="9070" marR="9070" marT="9070" marB="9070"/>
                </a:tc>
              </a:tr>
              <a:tr h="386353">
                <a:tc>
                  <a:txBody>
                    <a:bodyPr/>
                    <a:lstStyle/>
                    <a:p>
                      <a:r>
                        <a:rPr lang="tr-TR" sz="1000"/>
                        <a:t>12.12.2018</a:t>
                      </a:r>
                      <a:endParaRPr lang="tr-TR" sz="1000">
                        <a:latin typeface="Arial" pitchFamily="34" charset="0"/>
                        <a:cs typeface="Arial" pitchFamily="34" charset="0"/>
                      </a:endParaRPr>
                    </a:p>
                  </a:txBody>
                  <a:tcPr marL="9070" marR="9070" marT="9070" marB="9070"/>
                </a:tc>
                <a:tc>
                  <a:txBody>
                    <a:bodyPr/>
                    <a:lstStyle/>
                    <a:p>
                      <a:r>
                        <a:rPr lang="tr-TR" sz="1000"/>
                        <a:t>Konferans</a:t>
                      </a:r>
                      <a:endParaRPr lang="tr-TR" sz="1000">
                        <a:latin typeface="Arial" pitchFamily="34" charset="0"/>
                        <a:cs typeface="Arial" pitchFamily="34" charset="0"/>
                      </a:endParaRPr>
                    </a:p>
                  </a:txBody>
                  <a:tcPr marL="9070" marR="9070" marT="9070" marB="9070"/>
                </a:tc>
                <a:tc>
                  <a:txBody>
                    <a:bodyPr/>
                    <a:lstStyle/>
                    <a:p>
                      <a:r>
                        <a:rPr lang="tr-TR" sz="1000"/>
                        <a:t>Şifreleme ve Matematik</a:t>
                      </a:r>
                      <a:endParaRPr lang="tr-TR" sz="1000">
                        <a:latin typeface="Arial" pitchFamily="34" charset="0"/>
                        <a:cs typeface="Arial" pitchFamily="34" charset="0"/>
                      </a:endParaRPr>
                    </a:p>
                  </a:txBody>
                  <a:tcPr marL="9070" marR="9070" marT="9070" marB="9070"/>
                </a:tc>
                <a:tc>
                  <a:txBody>
                    <a:bodyPr/>
                    <a:lstStyle/>
                    <a:p>
                      <a:r>
                        <a:rPr lang="tr-TR" sz="1000"/>
                        <a:t>Prof. Dr. Doğan DÖNMEZ</a:t>
                      </a:r>
                      <a:endParaRPr lang="tr-TR" sz="1000">
                        <a:latin typeface="Arial" pitchFamily="34" charset="0"/>
                        <a:cs typeface="Arial" pitchFamily="34" charset="0"/>
                      </a:endParaRPr>
                    </a:p>
                  </a:txBody>
                  <a:tcPr marL="9070" marR="9070" marT="9070" marB="9070"/>
                </a:tc>
                <a:tc>
                  <a:txBody>
                    <a:bodyPr/>
                    <a:lstStyle/>
                    <a:p>
                      <a:r>
                        <a:rPr lang="tr-TR" sz="1000"/>
                        <a:t>Kısacıkzade Konağı, Seyhan</a:t>
                      </a:r>
                      <a:endParaRPr lang="tr-TR" sz="1000">
                        <a:latin typeface="Arial" pitchFamily="34" charset="0"/>
                        <a:cs typeface="Arial" pitchFamily="34" charset="0"/>
                      </a:endParaRPr>
                    </a:p>
                  </a:txBody>
                  <a:tcPr marL="9070" marR="9070" marT="9070" marB="9070"/>
                </a:tc>
                <a:tc>
                  <a:txBody>
                    <a:bodyPr/>
                    <a:lstStyle/>
                    <a:p>
                      <a:r>
                        <a:rPr lang="tr-TR" sz="1000"/>
                        <a:t>Ç.Ü. Türkoloji Araştırma Merkezi</a:t>
                      </a:r>
                      <a:endParaRPr lang="tr-TR" sz="1000">
                        <a:latin typeface="Arial" pitchFamily="34" charset="0"/>
                        <a:cs typeface="Arial" pitchFamily="34" charset="0"/>
                      </a:endParaRPr>
                    </a:p>
                  </a:txBody>
                  <a:tcPr marL="9070" marR="9070" marT="9070" marB="9070"/>
                </a:tc>
              </a:tr>
              <a:tr h="477858">
                <a:tc>
                  <a:txBody>
                    <a:bodyPr/>
                    <a:lstStyle/>
                    <a:p>
                      <a:r>
                        <a:rPr lang="tr-TR" sz="1000"/>
                        <a:t>17.10.2018</a:t>
                      </a:r>
                      <a:endParaRPr lang="tr-TR" sz="1000">
                        <a:latin typeface="Arial" pitchFamily="34" charset="0"/>
                        <a:cs typeface="Arial" pitchFamily="34" charset="0"/>
                      </a:endParaRPr>
                    </a:p>
                  </a:txBody>
                  <a:tcPr marL="9070" marR="9070" marT="9070" marB="9070"/>
                </a:tc>
                <a:tc>
                  <a:txBody>
                    <a:bodyPr/>
                    <a:lstStyle/>
                    <a:p>
                      <a:r>
                        <a:rPr lang="tr-TR" sz="1000"/>
                        <a:t>Konferans</a:t>
                      </a:r>
                      <a:endParaRPr lang="tr-TR" sz="1000">
                        <a:latin typeface="Arial" pitchFamily="34" charset="0"/>
                        <a:cs typeface="Arial" pitchFamily="34" charset="0"/>
                      </a:endParaRPr>
                    </a:p>
                  </a:txBody>
                  <a:tcPr marL="9070" marR="9070" marT="9070" marB="9070"/>
                </a:tc>
                <a:tc>
                  <a:txBody>
                    <a:bodyPr/>
                    <a:lstStyle/>
                    <a:p>
                      <a:r>
                        <a:rPr lang="tr-TR" sz="1000"/>
                        <a:t>Şifreleme ve Matematik</a:t>
                      </a:r>
                      <a:endParaRPr lang="tr-TR" sz="1000">
                        <a:latin typeface="Arial" pitchFamily="34" charset="0"/>
                        <a:cs typeface="Arial" pitchFamily="34" charset="0"/>
                      </a:endParaRPr>
                    </a:p>
                  </a:txBody>
                  <a:tcPr marL="9070" marR="9070" marT="9070" marB="9070"/>
                </a:tc>
                <a:tc>
                  <a:txBody>
                    <a:bodyPr/>
                    <a:lstStyle/>
                    <a:p>
                      <a:r>
                        <a:rPr lang="tr-TR" sz="1000"/>
                        <a:t>Prof. Dr. Doğan DÖNMEZ</a:t>
                      </a:r>
                      <a:endParaRPr lang="tr-TR" sz="1000">
                        <a:latin typeface="Arial" pitchFamily="34" charset="0"/>
                        <a:cs typeface="Arial" pitchFamily="34" charset="0"/>
                      </a:endParaRPr>
                    </a:p>
                  </a:txBody>
                  <a:tcPr marL="9070" marR="9070" marT="9070" marB="9070"/>
                </a:tc>
                <a:tc>
                  <a:txBody>
                    <a:bodyPr/>
                    <a:lstStyle/>
                    <a:p>
                      <a:r>
                        <a:rPr lang="de-DE" sz="1000"/>
                        <a:t>Matematik Bölümü 2. Kat D3</a:t>
                      </a:r>
                      <a:endParaRPr lang="de-DE" sz="1000">
                        <a:latin typeface="Arial" pitchFamily="34" charset="0"/>
                        <a:cs typeface="Arial" pitchFamily="34" charset="0"/>
                      </a:endParaRPr>
                    </a:p>
                  </a:txBody>
                  <a:tcPr marL="9070" marR="9070" marT="9070" marB="9070"/>
                </a:tc>
                <a:tc>
                  <a:txBody>
                    <a:bodyPr/>
                    <a:lstStyle/>
                    <a:p>
                      <a:r>
                        <a:rPr lang="tr-TR" sz="1000"/>
                        <a:t>Ç.Ü. Matematik Bölümü Öğrencileri</a:t>
                      </a:r>
                      <a:endParaRPr lang="tr-TR" sz="1000">
                        <a:latin typeface="Arial" pitchFamily="34" charset="0"/>
                        <a:cs typeface="Arial" pitchFamily="34" charset="0"/>
                      </a:endParaRPr>
                    </a:p>
                  </a:txBody>
                  <a:tcPr marL="9070" marR="9070" marT="9070" marB="9070"/>
                </a:tc>
              </a:tr>
              <a:tr h="294849">
                <a:tc>
                  <a:txBody>
                    <a:bodyPr/>
                    <a:lstStyle/>
                    <a:p>
                      <a:r>
                        <a:rPr lang="tr-TR" sz="1000"/>
                        <a:t>2.5.2018</a:t>
                      </a:r>
                      <a:endParaRPr lang="tr-TR" sz="1000">
                        <a:latin typeface="Arial" pitchFamily="34" charset="0"/>
                        <a:cs typeface="Arial" pitchFamily="34" charset="0"/>
                      </a:endParaRPr>
                    </a:p>
                  </a:txBody>
                  <a:tcPr marL="9070" marR="9070" marT="9070" marB="9070"/>
                </a:tc>
                <a:tc>
                  <a:txBody>
                    <a:bodyPr/>
                    <a:lstStyle/>
                    <a:p>
                      <a:r>
                        <a:rPr lang="tr-TR" sz="1000"/>
                        <a:t>Sohbet</a:t>
                      </a:r>
                      <a:endParaRPr lang="tr-TR" sz="1000">
                        <a:latin typeface="Arial" pitchFamily="34" charset="0"/>
                        <a:cs typeface="Arial" pitchFamily="34" charset="0"/>
                      </a:endParaRPr>
                    </a:p>
                  </a:txBody>
                  <a:tcPr marL="9070" marR="9070" marT="9070" marB="9070"/>
                </a:tc>
                <a:tc>
                  <a:txBody>
                    <a:bodyPr/>
                    <a:lstStyle/>
                    <a:p>
                      <a:r>
                        <a:rPr lang="tr-TR" sz="1000"/>
                        <a:t>Matematik Sohbetleri</a:t>
                      </a:r>
                      <a:endParaRPr lang="tr-TR" sz="1000">
                        <a:latin typeface="Arial" pitchFamily="34" charset="0"/>
                        <a:cs typeface="Arial" pitchFamily="34" charset="0"/>
                      </a:endParaRPr>
                    </a:p>
                  </a:txBody>
                  <a:tcPr marL="9070" marR="9070" marT="9070" marB="9070"/>
                </a:tc>
                <a:tc>
                  <a:txBody>
                    <a:bodyPr/>
                    <a:lstStyle/>
                    <a:p>
                      <a:r>
                        <a:rPr lang="tr-TR" sz="1000"/>
                        <a:t>Prof. Dr. Melih BORAL</a:t>
                      </a:r>
                      <a:endParaRPr lang="tr-TR" sz="1000">
                        <a:latin typeface="Arial" pitchFamily="34" charset="0"/>
                        <a:cs typeface="Arial" pitchFamily="34" charset="0"/>
                      </a:endParaRPr>
                    </a:p>
                  </a:txBody>
                  <a:tcPr marL="9070" marR="9070" marT="9070" marB="9070"/>
                </a:tc>
                <a:tc>
                  <a:txBody>
                    <a:bodyPr/>
                    <a:lstStyle/>
                    <a:p>
                      <a:r>
                        <a:rPr lang="de-DE" sz="1000"/>
                        <a:t>Matematik Bölümü 2. Kat D3</a:t>
                      </a:r>
                      <a:endParaRPr lang="de-DE" sz="1000">
                        <a:latin typeface="Arial" pitchFamily="34" charset="0"/>
                        <a:cs typeface="Arial" pitchFamily="34" charset="0"/>
                      </a:endParaRPr>
                    </a:p>
                  </a:txBody>
                  <a:tcPr marL="9070" marR="9070" marT="9070" marB="9070"/>
                </a:tc>
                <a:tc>
                  <a:txBody>
                    <a:bodyPr/>
                    <a:lstStyle/>
                    <a:p>
                      <a:r>
                        <a:rPr lang="tr-TR" sz="1000"/>
                        <a:t>Ç.Ü. Matematik Bölümü</a:t>
                      </a:r>
                      <a:endParaRPr lang="tr-TR" sz="1000">
                        <a:latin typeface="Arial" pitchFamily="34" charset="0"/>
                        <a:cs typeface="Arial" pitchFamily="34" charset="0"/>
                      </a:endParaRPr>
                    </a:p>
                  </a:txBody>
                  <a:tcPr marL="9070" marR="9070" marT="9070" marB="9070"/>
                </a:tc>
              </a:tr>
              <a:tr h="477858">
                <a:tc>
                  <a:txBody>
                    <a:bodyPr/>
                    <a:lstStyle/>
                    <a:p>
                      <a:r>
                        <a:rPr lang="tr-TR" sz="1000"/>
                        <a:t>26.5.2017</a:t>
                      </a:r>
                      <a:endParaRPr lang="tr-TR" sz="1000">
                        <a:latin typeface="Arial" pitchFamily="34" charset="0"/>
                        <a:cs typeface="Arial" pitchFamily="34" charset="0"/>
                      </a:endParaRPr>
                    </a:p>
                  </a:txBody>
                  <a:tcPr marL="9070" marR="9070" marT="9070" marB="9070"/>
                </a:tc>
                <a:tc>
                  <a:txBody>
                    <a:bodyPr/>
                    <a:lstStyle/>
                    <a:p>
                      <a:r>
                        <a:rPr lang="tr-TR" sz="1000"/>
                        <a:t>Seminer</a:t>
                      </a:r>
                      <a:endParaRPr lang="tr-TR" sz="1000">
                        <a:latin typeface="Arial" pitchFamily="34" charset="0"/>
                        <a:cs typeface="Arial" pitchFamily="34" charset="0"/>
                      </a:endParaRPr>
                    </a:p>
                  </a:txBody>
                  <a:tcPr marL="9070" marR="9070" marT="9070" marB="9070"/>
                </a:tc>
                <a:tc>
                  <a:txBody>
                    <a:bodyPr/>
                    <a:lstStyle/>
                    <a:p>
                      <a:r>
                        <a:rPr lang="tr-TR" sz="1000"/>
                        <a:t>Gruplar Teorisi ve Sınıflandırma Problemi</a:t>
                      </a:r>
                      <a:endParaRPr lang="tr-TR" sz="1000">
                        <a:latin typeface="Arial" pitchFamily="34" charset="0"/>
                        <a:cs typeface="Arial" pitchFamily="34" charset="0"/>
                      </a:endParaRPr>
                    </a:p>
                  </a:txBody>
                  <a:tcPr marL="9070" marR="9070" marT="9070" marB="9070"/>
                </a:tc>
                <a:tc>
                  <a:txBody>
                    <a:bodyPr/>
                    <a:lstStyle/>
                    <a:p>
                      <a:r>
                        <a:rPr lang="tr-TR" sz="1000"/>
                        <a:t>Prof. Dr. Mahmut KUZUCUOĞLU</a:t>
                      </a:r>
                      <a:endParaRPr lang="tr-TR" sz="1000">
                        <a:latin typeface="Arial" pitchFamily="34" charset="0"/>
                        <a:cs typeface="Arial" pitchFamily="34" charset="0"/>
                      </a:endParaRPr>
                    </a:p>
                  </a:txBody>
                  <a:tcPr marL="9070" marR="9070" marT="9070" marB="9070"/>
                </a:tc>
                <a:tc>
                  <a:txBody>
                    <a:bodyPr/>
                    <a:lstStyle/>
                    <a:p>
                      <a:r>
                        <a:rPr lang="de-DE" sz="1000"/>
                        <a:t>Matematik Bölümü 2. Kat D3</a:t>
                      </a:r>
                      <a:endParaRPr lang="de-DE" sz="1000">
                        <a:latin typeface="Arial" pitchFamily="34" charset="0"/>
                        <a:cs typeface="Arial" pitchFamily="34" charset="0"/>
                      </a:endParaRPr>
                    </a:p>
                  </a:txBody>
                  <a:tcPr marL="9070" marR="9070" marT="9070" marB="9070"/>
                </a:tc>
                <a:tc>
                  <a:txBody>
                    <a:bodyPr/>
                    <a:lstStyle/>
                    <a:p>
                      <a:r>
                        <a:rPr lang="tr-TR" sz="1000" dirty="0"/>
                        <a:t>Ç.Ü. Matematik Bölümü Öğrencileri</a:t>
                      </a:r>
                      <a:endParaRPr lang="tr-TR" sz="1000" dirty="0">
                        <a:latin typeface="Arial" pitchFamily="34" charset="0"/>
                        <a:cs typeface="Arial" pitchFamily="34" charset="0"/>
                      </a:endParaRPr>
                    </a:p>
                  </a:txBody>
                  <a:tcPr marL="9070" marR="9070" marT="9070" marB="9070"/>
                </a:tc>
              </a:tr>
            </a:tbl>
          </a:graphicData>
        </a:graphic>
      </p:graphicFrame>
    </p:spTree>
    <p:extLst>
      <p:ext uri="{BB962C8B-B14F-4D97-AF65-F5344CB8AC3E}">
        <p14:creationId xmlns:p14="http://schemas.microsoft.com/office/powerpoint/2010/main" val="3766489094"/>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691680" y="332780"/>
            <a:ext cx="6193059" cy="431800"/>
          </a:xfrm>
        </p:spPr>
        <p:txBody>
          <a:bodyPr/>
          <a:lstStyle/>
          <a:p>
            <a:pPr eaLnBrk="1" hangingPunct="1"/>
            <a:r>
              <a:rPr lang="tr-TR" sz="2000" b="1" dirty="0"/>
              <a:t>Matematik </a:t>
            </a:r>
            <a:r>
              <a:rPr lang="tr-TR" sz="2000" b="1" dirty="0" smtClean="0"/>
              <a:t>Paydaş Toplantısı-2019</a:t>
            </a:r>
          </a:p>
        </p:txBody>
      </p:sp>
      <p:sp>
        <p:nvSpPr>
          <p:cNvPr id="14339" name="Rectangle 4"/>
          <p:cNvSpPr>
            <a:spLocks noChangeArrowheads="1"/>
          </p:cNvSpPr>
          <p:nvPr/>
        </p:nvSpPr>
        <p:spPr bwMode="auto">
          <a:xfrm>
            <a:off x="1907704" y="260648"/>
            <a:ext cx="5688632" cy="576064"/>
          </a:xfrm>
          <a:prstGeom prst="rect">
            <a:avLst/>
          </a:prstGeom>
          <a:noFill/>
          <a:ln w="114300" cmpd="tri">
            <a:solidFill>
              <a:srgbClr val="333300"/>
            </a:solidFill>
            <a:miter lim="800000"/>
            <a:headEnd/>
            <a:tailEnd/>
          </a:ln>
        </p:spPr>
        <p:txBody>
          <a:bodyPr wrap="none" anchor="ctr"/>
          <a:lstStyle/>
          <a:p>
            <a:endParaRPr lang="tr-TR" sz="1400" dirty="0"/>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21</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980728"/>
            <a:ext cx="5260028" cy="2752535"/>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3356992"/>
            <a:ext cx="5212071" cy="2931790"/>
          </a:xfrm>
          <a:prstGeom prst="rect">
            <a:avLst/>
          </a:prstGeom>
        </p:spPr>
      </p:pic>
    </p:spTree>
    <p:extLst>
      <p:ext uri="{BB962C8B-B14F-4D97-AF65-F5344CB8AC3E}">
        <p14:creationId xmlns:p14="http://schemas.microsoft.com/office/powerpoint/2010/main" val="219165468"/>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691680" y="332780"/>
            <a:ext cx="6193059" cy="431800"/>
          </a:xfrm>
        </p:spPr>
        <p:txBody>
          <a:bodyPr/>
          <a:lstStyle/>
          <a:p>
            <a:pPr eaLnBrk="1" hangingPunct="1"/>
            <a:r>
              <a:rPr lang="tr-TR" sz="2000" b="1" dirty="0"/>
              <a:t>Matematik </a:t>
            </a:r>
            <a:r>
              <a:rPr lang="tr-TR" sz="2000" b="1" dirty="0" smtClean="0"/>
              <a:t>Paydaş Toplantısı-2022</a:t>
            </a:r>
          </a:p>
        </p:txBody>
      </p:sp>
      <p:sp>
        <p:nvSpPr>
          <p:cNvPr id="14339" name="Rectangle 4"/>
          <p:cNvSpPr>
            <a:spLocks noChangeArrowheads="1"/>
          </p:cNvSpPr>
          <p:nvPr/>
        </p:nvSpPr>
        <p:spPr bwMode="auto">
          <a:xfrm>
            <a:off x="1907704" y="260648"/>
            <a:ext cx="5688632" cy="576064"/>
          </a:xfrm>
          <a:prstGeom prst="rect">
            <a:avLst/>
          </a:prstGeom>
          <a:noFill/>
          <a:ln w="114300" cmpd="tri">
            <a:solidFill>
              <a:srgbClr val="333300"/>
            </a:solidFill>
            <a:miter lim="800000"/>
            <a:headEnd/>
            <a:tailEnd/>
          </a:ln>
        </p:spPr>
        <p:txBody>
          <a:bodyPr wrap="none" anchor="ctr"/>
          <a:lstStyle/>
          <a:p>
            <a:endParaRPr lang="tr-TR" sz="1400" dirty="0"/>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22</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11" y="1844824"/>
            <a:ext cx="7903817" cy="3074744"/>
          </a:xfrm>
          <a:prstGeom prst="rect">
            <a:avLst/>
          </a:prstGeom>
        </p:spPr>
      </p:pic>
    </p:spTree>
    <p:extLst>
      <p:ext uri="{BB962C8B-B14F-4D97-AF65-F5344CB8AC3E}">
        <p14:creationId xmlns:p14="http://schemas.microsoft.com/office/powerpoint/2010/main" val="2705555316"/>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691680" y="332780"/>
            <a:ext cx="6193059" cy="431800"/>
          </a:xfrm>
        </p:spPr>
        <p:txBody>
          <a:bodyPr/>
          <a:lstStyle/>
          <a:p>
            <a:pPr eaLnBrk="1" hangingPunct="1"/>
            <a:r>
              <a:rPr lang="tr-TR" sz="2000" b="1" dirty="0"/>
              <a:t>Matematik </a:t>
            </a:r>
            <a:r>
              <a:rPr lang="tr-TR" sz="2000" b="1" dirty="0" smtClean="0"/>
              <a:t>Paydaş Toplantısı-2023</a:t>
            </a:r>
          </a:p>
        </p:txBody>
      </p:sp>
      <p:sp>
        <p:nvSpPr>
          <p:cNvPr id="14339" name="Rectangle 4"/>
          <p:cNvSpPr>
            <a:spLocks noChangeArrowheads="1"/>
          </p:cNvSpPr>
          <p:nvPr/>
        </p:nvSpPr>
        <p:spPr bwMode="auto">
          <a:xfrm>
            <a:off x="1907704" y="260648"/>
            <a:ext cx="5688632" cy="576064"/>
          </a:xfrm>
          <a:prstGeom prst="rect">
            <a:avLst/>
          </a:prstGeom>
          <a:noFill/>
          <a:ln w="114300" cmpd="tri">
            <a:solidFill>
              <a:srgbClr val="333300"/>
            </a:solidFill>
            <a:miter lim="800000"/>
            <a:headEnd/>
            <a:tailEnd/>
          </a:ln>
        </p:spPr>
        <p:txBody>
          <a:bodyPr wrap="none" anchor="ctr"/>
          <a:lstStyle/>
          <a:p>
            <a:endParaRPr lang="tr-TR" sz="1400" dirty="0"/>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23</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052736"/>
            <a:ext cx="6642484" cy="4981863"/>
          </a:xfrm>
          <a:prstGeom prst="rect">
            <a:avLst/>
          </a:prstGeom>
        </p:spPr>
      </p:pic>
    </p:spTree>
    <p:extLst>
      <p:ext uri="{BB962C8B-B14F-4D97-AF65-F5344CB8AC3E}">
        <p14:creationId xmlns:p14="http://schemas.microsoft.com/office/powerpoint/2010/main" val="761388461"/>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691680" y="332780"/>
            <a:ext cx="6193059" cy="431800"/>
          </a:xfrm>
        </p:spPr>
        <p:txBody>
          <a:bodyPr/>
          <a:lstStyle/>
          <a:p>
            <a:pPr eaLnBrk="1" hangingPunct="1"/>
            <a:r>
              <a:rPr lang="tr-TR" sz="2000" b="1" dirty="0" smtClean="0"/>
              <a:t>Matematik Bölümü- </a:t>
            </a:r>
            <a:r>
              <a:rPr lang="tr-TR" sz="2000" b="1" dirty="0" err="1" smtClean="0"/>
              <a:t>Çalıştay</a:t>
            </a:r>
            <a:endParaRPr lang="tr-TR" sz="2000" b="1" dirty="0" smtClean="0"/>
          </a:p>
        </p:txBody>
      </p:sp>
      <p:sp>
        <p:nvSpPr>
          <p:cNvPr id="14339" name="Rectangle 4"/>
          <p:cNvSpPr>
            <a:spLocks noChangeArrowheads="1"/>
          </p:cNvSpPr>
          <p:nvPr/>
        </p:nvSpPr>
        <p:spPr bwMode="auto">
          <a:xfrm>
            <a:off x="1907704" y="260648"/>
            <a:ext cx="5688632" cy="576064"/>
          </a:xfrm>
          <a:prstGeom prst="rect">
            <a:avLst/>
          </a:prstGeom>
          <a:noFill/>
          <a:ln w="114300" cmpd="tri">
            <a:solidFill>
              <a:srgbClr val="333300"/>
            </a:solidFill>
            <a:miter lim="800000"/>
            <a:headEnd/>
            <a:tailEnd/>
          </a:ln>
        </p:spPr>
        <p:txBody>
          <a:bodyPr wrap="none" anchor="ctr"/>
          <a:lstStyle/>
          <a:p>
            <a:endParaRPr lang="tr-TR" sz="1400" dirty="0"/>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24</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sp>
        <p:nvSpPr>
          <p:cNvPr id="9" name="Rectangle 3"/>
          <p:cNvSpPr txBox="1">
            <a:spLocks noChangeArrowheads="1"/>
          </p:cNvSpPr>
          <p:nvPr/>
        </p:nvSpPr>
        <p:spPr bwMode="auto">
          <a:xfrm>
            <a:off x="755576" y="980728"/>
            <a:ext cx="756084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Font typeface="Arial" charset="0"/>
              <a:buNone/>
            </a:pPr>
            <a:r>
              <a:rPr lang="tr-TR" sz="2400" b="1" dirty="0" smtClean="0">
                <a:latin typeface="Arial" pitchFamily="34" charset="0"/>
                <a:cs typeface="Arial" pitchFamily="34" charset="0"/>
              </a:rPr>
              <a:t>Halka ve Modül Teorisi </a:t>
            </a:r>
            <a:r>
              <a:rPr lang="tr-TR" sz="2400" b="1" dirty="0" err="1" smtClean="0">
                <a:latin typeface="Arial" pitchFamily="34" charset="0"/>
                <a:cs typeface="Arial" pitchFamily="34" charset="0"/>
              </a:rPr>
              <a:t>Çalıştayı</a:t>
            </a:r>
            <a:r>
              <a:rPr lang="tr-TR" sz="2400" b="1" dirty="0" smtClean="0">
                <a:latin typeface="Arial" pitchFamily="34" charset="0"/>
                <a:cs typeface="Arial" pitchFamily="34" charset="0"/>
              </a:rPr>
              <a:t> 14-17 Nisan 2022</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412776"/>
            <a:ext cx="7128792" cy="4924147"/>
          </a:xfrm>
          <a:prstGeom prst="rect">
            <a:avLst/>
          </a:prstGeom>
        </p:spPr>
      </p:pic>
    </p:spTree>
    <p:extLst>
      <p:ext uri="{BB962C8B-B14F-4D97-AF65-F5344CB8AC3E}">
        <p14:creationId xmlns:p14="http://schemas.microsoft.com/office/powerpoint/2010/main" val="2721142411"/>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anim calcmode="lin" valueType="num">
                                      <p:cBhvr>
                                        <p:cTn id="1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691680" y="332780"/>
            <a:ext cx="6193059" cy="431800"/>
          </a:xfrm>
        </p:spPr>
        <p:txBody>
          <a:bodyPr/>
          <a:lstStyle/>
          <a:p>
            <a:pPr eaLnBrk="1" hangingPunct="1"/>
            <a:r>
              <a:rPr lang="tr-TR" sz="2000" b="1" dirty="0" smtClean="0"/>
              <a:t>Matematik Bölümü- Proje</a:t>
            </a:r>
          </a:p>
        </p:txBody>
      </p:sp>
      <p:sp>
        <p:nvSpPr>
          <p:cNvPr id="14339" name="Rectangle 4"/>
          <p:cNvSpPr>
            <a:spLocks noChangeArrowheads="1"/>
          </p:cNvSpPr>
          <p:nvPr/>
        </p:nvSpPr>
        <p:spPr bwMode="auto">
          <a:xfrm>
            <a:off x="1907704" y="260648"/>
            <a:ext cx="5688632" cy="576064"/>
          </a:xfrm>
          <a:prstGeom prst="rect">
            <a:avLst/>
          </a:prstGeom>
          <a:noFill/>
          <a:ln w="114300" cmpd="tri">
            <a:solidFill>
              <a:srgbClr val="333300"/>
            </a:solidFill>
            <a:miter lim="800000"/>
            <a:headEnd/>
            <a:tailEnd/>
          </a:ln>
        </p:spPr>
        <p:txBody>
          <a:bodyPr wrap="none" anchor="ctr"/>
          <a:lstStyle/>
          <a:p>
            <a:endParaRPr lang="tr-TR" sz="1400" dirty="0"/>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25</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sp>
        <p:nvSpPr>
          <p:cNvPr id="9" name="Rectangle 3"/>
          <p:cNvSpPr txBox="1">
            <a:spLocks noChangeArrowheads="1"/>
          </p:cNvSpPr>
          <p:nvPr/>
        </p:nvSpPr>
        <p:spPr bwMode="auto">
          <a:xfrm>
            <a:off x="755576" y="980728"/>
            <a:ext cx="756084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Font typeface="Arial" charset="0"/>
              <a:buNone/>
            </a:pPr>
            <a:r>
              <a:rPr lang="tr-TR" sz="2400" b="1" dirty="0" smtClean="0">
                <a:latin typeface="Arial" pitchFamily="34" charset="0"/>
                <a:cs typeface="Arial" pitchFamily="34" charset="0"/>
              </a:rPr>
              <a:t>TUBİTAK-ARDEB 2022 YILI 1. DÖNEM 1001 PROJESİ (Prof. Dr. Yılmaz DURĞUN)</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555" y="1844824"/>
            <a:ext cx="6357967" cy="4350509"/>
          </a:xfrm>
          <a:prstGeom prst="rect">
            <a:avLst/>
          </a:prstGeom>
        </p:spPr>
      </p:pic>
    </p:spTree>
    <p:extLst>
      <p:ext uri="{BB962C8B-B14F-4D97-AF65-F5344CB8AC3E}">
        <p14:creationId xmlns:p14="http://schemas.microsoft.com/office/powerpoint/2010/main" val="3530369524"/>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anim calcmode="lin" valueType="num">
                                      <p:cBhvr>
                                        <p:cTn id="1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691680" y="332780"/>
            <a:ext cx="6193059" cy="431800"/>
          </a:xfrm>
        </p:spPr>
        <p:txBody>
          <a:bodyPr/>
          <a:lstStyle/>
          <a:p>
            <a:pPr eaLnBrk="1" hangingPunct="1"/>
            <a:r>
              <a:rPr lang="tr-TR" sz="2000" b="1" dirty="0" smtClean="0"/>
              <a:t>Matematik Bölümü- MEB</a:t>
            </a:r>
          </a:p>
        </p:txBody>
      </p:sp>
      <p:sp>
        <p:nvSpPr>
          <p:cNvPr id="14339" name="Rectangle 4"/>
          <p:cNvSpPr>
            <a:spLocks noChangeArrowheads="1"/>
          </p:cNvSpPr>
          <p:nvPr/>
        </p:nvSpPr>
        <p:spPr bwMode="auto">
          <a:xfrm>
            <a:off x="1907704" y="260648"/>
            <a:ext cx="5688632" cy="576064"/>
          </a:xfrm>
          <a:prstGeom prst="rect">
            <a:avLst/>
          </a:prstGeom>
          <a:noFill/>
          <a:ln w="114300" cmpd="tri">
            <a:solidFill>
              <a:srgbClr val="333300"/>
            </a:solidFill>
            <a:miter lim="800000"/>
            <a:headEnd/>
            <a:tailEnd/>
          </a:ln>
        </p:spPr>
        <p:txBody>
          <a:bodyPr wrap="none" anchor="ctr"/>
          <a:lstStyle/>
          <a:p>
            <a:endParaRPr lang="tr-TR" sz="1400" dirty="0"/>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26</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3356992"/>
            <a:ext cx="1214845" cy="1763485"/>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3396189"/>
            <a:ext cx="1160839" cy="1685089"/>
          </a:xfrm>
          <a:prstGeom prst="rect">
            <a:avLst/>
          </a:prstGeom>
        </p:spPr>
      </p:pic>
      <p:sp>
        <p:nvSpPr>
          <p:cNvPr id="9" name="Rectangle 3"/>
          <p:cNvSpPr txBox="1">
            <a:spLocks noChangeArrowheads="1"/>
          </p:cNvSpPr>
          <p:nvPr/>
        </p:nvSpPr>
        <p:spPr bwMode="auto">
          <a:xfrm>
            <a:off x="354372" y="1340768"/>
            <a:ext cx="8568952" cy="1872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Font typeface="Arial" charset="0"/>
              <a:buNone/>
            </a:pPr>
            <a:r>
              <a:rPr lang="tr-TR" sz="2400" dirty="0" smtClean="0">
                <a:latin typeface="Arial" pitchFamily="34" charset="0"/>
                <a:cs typeface="Arial" pitchFamily="34" charset="0"/>
              </a:rPr>
              <a:t>Türkiye’deki 7 kitap komisyonundan biri de Adana’da bulunmakta olup 2017 den bu yana MEB işbirliği ile 9. sınıf ve 10. sınıf kitaplarının yazım komisyonunda gönüllü olarak görev alınmakta  ve bu kitaplar ders kitabı olarak okutulmaktadır. </a:t>
            </a:r>
          </a:p>
        </p:txBody>
      </p:sp>
    </p:spTree>
    <p:extLst>
      <p:ext uri="{BB962C8B-B14F-4D97-AF65-F5344CB8AC3E}">
        <p14:creationId xmlns:p14="http://schemas.microsoft.com/office/powerpoint/2010/main" val="3701246375"/>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anim calcmode="lin" valueType="num">
                                      <p:cBhvr>
                                        <p:cTn id="1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691680" y="332780"/>
            <a:ext cx="6193059" cy="431800"/>
          </a:xfrm>
        </p:spPr>
        <p:txBody>
          <a:bodyPr/>
          <a:lstStyle/>
          <a:p>
            <a:pPr eaLnBrk="1" hangingPunct="1"/>
            <a:r>
              <a:rPr lang="tr-TR" sz="2000" b="1" dirty="0" smtClean="0"/>
              <a:t>Matematik Bölümü- Yüreğir Bilim Şenliği</a:t>
            </a:r>
          </a:p>
        </p:txBody>
      </p:sp>
      <p:sp>
        <p:nvSpPr>
          <p:cNvPr id="14339" name="Rectangle 4"/>
          <p:cNvSpPr>
            <a:spLocks noChangeArrowheads="1"/>
          </p:cNvSpPr>
          <p:nvPr/>
        </p:nvSpPr>
        <p:spPr bwMode="auto">
          <a:xfrm>
            <a:off x="1907704" y="260648"/>
            <a:ext cx="5688632" cy="576064"/>
          </a:xfrm>
          <a:prstGeom prst="rect">
            <a:avLst/>
          </a:prstGeom>
          <a:noFill/>
          <a:ln w="114300" cmpd="tri">
            <a:solidFill>
              <a:srgbClr val="333300"/>
            </a:solidFill>
            <a:miter lim="800000"/>
            <a:headEnd/>
            <a:tailEnd/>
          </a:ln>
        </p:spPr>
        <p:txBody>
          <a:bodyPr wrap="none" anchor="ctr"/>
          <a:lstStyle/>
          <a:p>
            <a:endParaRPr lang="tr-TR" sz="1400" dirty="0"/>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27</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059180"/>
            <a:ext cx="7315200" cy="4739640"/>
          </a:xfrm>
          <a:prstGeom prst="rect">
            <a:avLst/>
          </a:prstGeom>
        </p:spPr>
      </p:pic>
    </p:spTree>
    <p:extLst>
      <p:ext uri="{BB962C8B-B14F-4D97-AF65-F5344CB8AC3E}">
        <p14:creationId xmlns:p14="http://schemas.microsoft.com/office/powerpoint/2010/main" val="3217071206"/>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691680" y="332780"/>
            <a:ext cx="6193059" cy="431800"/>
          </a:xfrm>
        </p:spPr>
        <p:txBody>
          <a:bodyPr/>
          <a:lstStyle/>
          <a:p>
            <a:pPr eaLnBrk="1" hangingPunct="1"/>
            <a:r>
              <a:rPr lang="tr-TR" sz="2000" b="1" dirty="0" smtClean="0"/>
              <a:t>Matematik </a:t>
            </a:r>
            <a:r>
              <a:rPr lang="tr-TR" sz="2000" b="1" dirty="0"/>
              <a:t>Bölümü- Yüreğir Bilim Şenliği</a:t>
            </a:r>
            <a:endParaRPr lang="tr-TR" sz="2000" b="1" dirty="0" smtClean="0"/>
          </a:p>
        </p:txBody>
      </p:sp>
      <p:sp>
        <p:nvSpPr>
          <p:cNvPr id="14339" name="Rectangle 4"/>
          <p:cNvSpPr>
            <a:spLocks noChangeArrowheads="1"/>
          </p:cNvSpPr>
          <p:nvPr/>
        </p:nvSpPr>
        <p:spPr bwMode="auto">
          <a:xfrm>
            <a:off x="1907704" y="260648"/>
            <a:ext cx="5688632" cy="576064"/>
          </a:xfrm>
          <a:prstGeom prst="rect">
            <a:avLst/>
          </a:prstGeom>
          <a:noFill/>
          <a:ln w="114300" cmpd="tri">
            <a:solidFill>
              <a:srgbClr val="333300"/>
            </a:solidFill>
            <a:miter lim="800000"/>
            <a:headEnd/>
            <a:tailEnd/>
          </a:ln>
        </p:spPr>
        <p:txBody>
          <a:bodyPr wrap="none" anchor="ctr"/>
          <a:lstStyle/>
          <a:p>
            <a:endParaRPr lang="tr-TR" sz="1400" dirty="0"/>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28</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052736"/>
            <a:ext cx="4449320" cy="3418324"/>
          </a:xfrm>
          <a:prstGeom prst="rect">
            <a:avLst/>
          </a:prstGeo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2020" y="1052736"/>
            <a:ext cx="4091940" cy="3413760"/>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864" y="3518035"/>
            <a:ext cx="4475989" cy="3356992"/>
          </a:xfrm>
          <a:prstGeom prst="rect">
            <a:avLst/>
          </a:prstGeom>
        </p:spPr>
      </p:pic>
    </p:spTree>
    <p:extLst>
      <p:ext uri="{BB962C8B-B14F-4D97-AF65-F5344CB8AC3E}">
        <p14:creationId xmlns:p14="http://schemas.microsoft.com/office/powerpoint/2010/main" val="3168942240"/>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691680" y="332780"/>
            <a:ext cx="6193059" cy="431800"/>
          </a:xfrm>
        </p:spPr>
        <p:txBody>
          <a:bodyPr/>
          <a:lstStyle/>
          <a:p>
            <a:pPr eaLnBrk="1" hangingPunct="1"/>
            <a:r>
              <a:rPr lang="tr-TR" sz="2000" b="1" dirty="0"/>
              <a:t>Matematik </a:t>
            </a:r>
            <a:r>
              <a:rPr lang="tr-TR" sz="2000" b="1" dirty="0" err="1"/>
              <a:t>Çalıştayı</a:t>
            </a:r>
            <a:r>
              <a:rPr lang="tr-TR" sz="2000" b="1" dirty="0"/>
              <a:t>-Yüreğir İlçe MEB</a:t>
            </a:r>
            <a:endParaRPr lang="tr-TR" sz="2000" b="1" dirty="0" smtClean="0"/>
          </a:p>
        </p:txBody>
      </p:sp>
      <p:sp>
        <p:nvSpPr>
          <p:cNvPr id="14339" name="Rectangle 4"/>
          <p:cNvSpPr>
            <a:spLocks noChangeArrowheads="1"/>
          </p:cNvSpPr>
          <p:nvPr/>
        </p:nvSpPr>
        <p:spPr bwMode="auto">
          <a:xfrm>
            <a:off x="1907704" y="260648"/>
            <a:ext cx="5688632" cy="576064"/>
          </a:xfrm>
          <a:prstGeom prst="rect">
            <a:avLst/>
          </a:prstGeom>
          <a:noFill/>
          <a:ln w="114300" cmpd="tri">
            <a:solidFill>
              <a:srgbClr val="333300"/>
            </a:solidFill>
            <a:miter lim="800000"/>
            <a:headEnd/>
            <a:tailEnd/>
          </a:ln>
        </p:spPr>
        <p:txBody>
          <a:bodyPr wrap="none" anchor="ctr"/>
          <a:lstStyle/>
          <a:p>
            <a:endParaRPr lang="tr-TR" sz="1400" dirty="0"/>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29</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908720"/>
            <a:ext cx="5013176" cy="5013176"/>
          </a:xfrm>
          <a:prstGeom prst="rect">
            <a:avLst/>
          </a:prstGeom>
        </p:spPr>
      </p:pic>
    </p:spTree>
    <p:extLst>
      <p:ext uri="{BB962C8B-B14F-4D97-AF65-F5344CB8AC3E}">
        <p14:creationId xmlns:p14="http://schemas.microsoft.com/office/powerpoint/2010/main" val="1141858149"/>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2195735" y="80629"/>
            <a:ext cx="4968553" cy="684076"/>
          </a:xfrm>
        </p:spPr>
        <p:txBody>
          <a:bodyPr/>
          <a:lstStyle/>
          <a:p>
            <a:pPr eaLnBrk="1" hangingPunct="1"/>
            <a:r>
              <a:rPr lang="tr-TR" sz="2400" b="1" dirty="0" smtClean="0"/>
              <a:t>Matematik Bölümü</a:t>
            </a:r>
          </a:p>
        </p:txBody>
      </p:sp>
      <p:sp>
        <p:nvSpPr>
          <p:cNvPr id="14338" name="Rectangle 3"/>
          <p:cNvSpPr>
            <a:spLocks noGrp="1" noChangeArrowheads="1"/>
          </p:cNvSpPr>
          <p:nvPr>
            <p:ph type="body" idx="1"/>
          </p:nvPr>
        </p:nvSpPr>
        <p:spPr>
          <a:xfrm>
            <a:off x="0" y="3253059"/>
            <a:ext cx="2627156" cy="269193"/>
          </a:xfrm>
        </p:spPr>
        <p:txBody>
          <a:bodyPr/>
          <a:lstStyle/>
          <a:p>
            <a:pPr marL="0" indent="0" algn="ctr">
              <a:lnSpc>
                <a:spcPct val="80000"/>
              </a:lnSpc>
              <a:buNone/>
            </a:pPr>
            <a:r>
              <a:rPr lang="tr-TR" sz="1400" dirty="0" smtClean="0">
                <a:latin typeface="Arial" pitchFamily="34" charset="0"/>
                <a:cs typeface="Arial" pitchFamily="34" charset="0"/>
              </a:rPr>
              <a:t>Prof. Dr. Hayrullah AYIK</a:t>
            </a:r>
          </a:p>
        </p:txBody>
      </p:sp>
      <p:sp>
        <p:nvSpPr>
          <p:cNvPr id="14339" name="Rectangle 4"/>
          <p:cNvSpPr>
            <a:spLocks noChangeArrowheads="1"/>
          </p:cNvSpPr>
          <p:nvPr/>
        </p:nvSpPr>
        <p:spPr bwMode="auto">
          <a:xfrm>
            <a:off x="2195736" y="80628"/>
            <a:ext cx="4968552" cy="684076"/>
          </a:xfrm>
          <a:prstGeom prst="rect">
            <a:avLst/>
          </a:prstGeom>
          <a:noFill/>
          <a:ln w="114300" cmpd="tri">
            <a:solidFill>
              <a:srgbClr val="333300"/>
            </a:solidFill>
            <a:miter lim="800000"/>
            <a:headEnd/>
            <a:tailEnd/>
          </a:ln>
        </p:spPr>
        <p:txBody>
          <a:bodyPr wrap="none" anchor="ctr"/>
          <a:lstStyle/>
          <a:p>
            <a:endParaRPr lang="tr-TR"/>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3</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109017"/>
            <a:ext cx="1568207" cy="2056592"/>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479" y="1061767"/>
            <a:ext cx="1625912" cy="2132267"/>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3808" y="1067569"/>
            <a:ext cx="1722120" cy="2098040"/>
          </a:xfrm>
          <a:prstGeom prst="rect">
            <a:avLst/>
          </a:prstGeom>
        </p:spPr>
      </p:pic>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5613" y="1101893"/>
            <a:ext cx="1584176" cy="2029392"/>
          </a:xfrm>
          <a:prstGeom prst="rect">
            <a:avLst/>
          </a:prstGeom>
        </p:spPr>
      </p:pic>
      <p:pic>
        <p:nvPicPr>
          <p:cNvPr id="9" name="Resi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1800" y="3789040"/>
            <a:ext cx="1707654" cy="2276872"/>
          </a:xfrm>
          <a:prstGeom prst="rect">
            <a:avLst/>
          </a:prstGeom>
        </p:spPr>
      </p:pic>
      <p:pic>
        <p:nvPicPr>
          <p:cNvPr id="10" name="Resim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76421" y="3789040"/>
            <a:ext cx="1619274" cy="2160240"/>
          </a:xfrm>
          <a:prstGeom prst="rect">
            <a:avLst/>
          </a:prstGeom>
        </p:spPr>
      </p:pic>
      <p:sp>
        <p:nvSpPr>
          <p:cNvPr id="14" name="Rectangle 3"/>
          <p:cNvSpPr txBox="1">
            <a:spLocks noChangeArrowheads="1"/>
          </p:cNvSpPr>
          <p:nvPr/>
        </p:nvSpPr>
        <p:spPr bwMode="auto">
          <a:xfrm>
            <a:off x="2615621" y="3194034"/>
            <a:ext cx="2155424" cy="4509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charset="0"/>
              <a:buNone/>
            </a:pPr>
            <a:r>
              <a:rPr lang="tr-TR" sz="1400" dirty="0" smtClean="0">
                <a:latin typeface="Arial" pitchFamily="34" charset="0"/>
                <a:cs typeface="Arial" pitchFamily="34" charset="0"/>
              </a:rPr>
              <a:t>Prof. Dr. Gonca AYIK</a:t>
            </a:r>
          </a:p>
        </p:txBody>
      </p:sp>
      <p:sp>
        <p:nvSpPr>
          <p:cNvPr id="15" name="Rectangle 3"/>
          <p:cNvSpPr txBox="1">
            <a:spLocks noChangeArrowheads="1"/>
          </p:cNvSpPr>
          <p:nvPr/>
        </p:nvSpPr>
        <p:spPr bwMode="auto">
          <a:xfrm>
            <a:off x="4672480" y="3235890"/>
            <a:ext cx="2627156" cy="2691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r>
              <a:rPr lang="tr-TR" sz="1400" dirty="0" smtClean="0">
                <a:latin typeface="Arial" pitchFamily="34" charset="0"/>
                <a:cs typeface="Arial" pitchFamily="34" charset="0"/>
              </a:rPr>
              <a:t>Prof. Dr. Ali A. ÖZKURT   (Topoloji A.B.D</a:t>
            </a:r>
            <a:r>
              <a:rPr lang="tr-TR" sz="1400" dirty="0">
                <a:latin typeface="Arial" pitchFamily="34" charset="0"/>
                <a:cs typeface="Arial" pitchFamily="34" charset="0"/>
              </a:rPr>
              <a:t>. Bşk.)</a:t>
            </a:r>
          </a:p>
          <a:p>
            <a:pPr marL="0" indent="0" algn="ctr">
              <a:lnSpc>
                <a:spcPct val="80000"/>
              </a:lnSpc>
              <a:buFont typeface="Arial" charset="0"/>
              <a:buNone/>
            </a:pPr>
            <a:endParaRPr lang="tr-TR" sz="1400" dirty="0" smtClean="0">
              <a:latin typeface="Arial" pitchFamily="34" charset="0"/>
              <a:cs typeface="Arial" pitchFamily="34" charset="0"/>
            </a:endParaRPr>
          </a:p>
        </p:txBody>
      </p:sp>
      <p:sp>
        <p:nvSpPr>
          <p:cNvPr id="16" name="Rectangle 3"/>
          <p:cNvSpPr txBox="1">
            <a:spLocks noChangeArrowheads="1"/>
          </p:cNvSpPr>
          <p:nvPr/>
        </p:nvSpPr>
        <p:spPr bwMode="auto">
          <a:xfrm>
            <a:off x="7092908" y="3229566"/>
            <a:ext cx="2051092" cy="2691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charset="0"/>
              <a:buNone/>
            </a:pPr>
            <a:r>
              <a:rPr lang="tr-TR" sz="1400" dirty="0" smtClean="0">
                <a:latin typeface="Arial" pitchFamily="34" charset="0"/>
                <a:cs typeface="Arial" pitchFamily="34" charset="0"/>
              </a:rPr>
              <a:t>Prof. Dr. Zerrin G. ESMERLİGİL        (Cebir ve Sayılar Teorisi A.B.D. Bşk.)</a:t>
            </a:r>
          </a:p>
        </p:txBody>
      </p:sp>
      <p:sp>
        <p:nvSpPr>
          <p:cNvPr id="17" name="Rectangle 3"/>
          <p:cNvSpPr txBox="1">
            <a:spLocks noChangeArrowheads="1"/>
          </p:cNvSpPr>
          <p:nvPr/>
        </p:nvSpPr>
        <p:spPr bwMode="auto">
          <a:xfrm>
            <a:off x="2143889" y="6081190"/>
            <a:ext cx="2627156" cy="2691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charset="0"/>
              <a:buNone/>
            </a:pPr>
            <a:r>
              <a:rPr lang="tr-TR" sz="1400" dirty="0" smtClean="0">
                <a:latin typeface="Arial" pitchFamily="34" charset="0"/>
                <a:cs typeface="Arial" pitchFamily="34" charset="0"/>
              </a:rPr>
              <a:t>Prof. Dr. Yılmaz DURĞUN</a:t>
            </a:r>
          </a:p>
        </p:txBody>
      </p:sp>
      <p:sp>
        <p:nvSpPr>
          <p:cNvPr id="18" name="Rectangle 3"/>
          <p:cNvSpPr txBox="1">
            <a:spLocks noChangeArrowheads="1"/>
          </p:cNvSpPr>
          <p:nvPr/>
        </p:nvSpPr>
        <p:spPr bwMode="auto">
          <a:xfrm>
            <a:off x="4807368" y="6065912"/>
            <a:ext cx="2627156" cy="2691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charset="0"/>
              <a:buNone/>
            </a:pPr>
            <a:r>
              <a:rPr lang="tr-TR" sz="1400" dirty="0" smtClean="0">
                <a:latin typeface="Arial" pitchFamily="34" charset="0"/>
                <a:cs typeface="Arial" pitchFamily="34" charset="0"/>
              </a:rPr>
              <a:t>Prof. Dr. </a:t>
            </a:r>
            <a:r>
              <a:rPr lang="tr-TR" sz="1400" dirty="0" err="1" smtClean="0">
                <a:latin typeface="Arial" pitchFamily="34" charset="0"/>
                <a:cs typeface="Arial" pitchFamily="34" charset="0"/>
              </a:rPr>
              <a:t>Şehmus</a:t>
            </a:r>
            <a:r>
              <a:rPr lang="tr-TR" sz="1400" dirty="0" smtClean="0">
                <a:latin typeface="Arial" pitchFamily="34" charset="0"/>
                <a:cs typeface="Arial" pitchFamily="34" charset="0"/>
              </a:rPr>
              <a:t> FINDIK</a:t>
            </a:r>
          </a:p>
        </p:txBody>
      </p:sp>
    </p:spTree>
    <p:extLst>
      <p:ext uri="{BB962C8B-B14F-4D97-AF65-F5344CB8AC3E}">
        <p14:creationId xmlns:p14="http://schemas.microsoft.com/office/powerpoint/2010/main" val="3907834107"/>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4338">
                                            <p:txEl>
                                              <p:pRg st="0" end="0"/>
                                            </p:txEl>
                                          </p:spTgt>
                                        </p:tgtEl>
                                        <p:attrNameLst>
                                          <p:attrName>style.visibility</p:attrName>
                                        </p:attrNameLst>
                                      </p:cBhvr>
                                      <p:to>
                                        <p:strVal val="visible"/>
                                      </p:to>
                                    </p:set>
                                    <p:animEffect transition="in" filter="fade">
                                      <p:cBhvr>
                                        <p:cTn id="17" dur="1000"/>
                                        <p:tgtEl>
                                          <p:spTgt spid="14338">
                                            <p:txEl>
                                              <p:pRg st="0" end="0"/>
                                            </p:txEl>
                                          </p:spTgt>
                                        </p:tgtEl>
                                      </p:cBhvr>
                                    </p:animEffect>
                                    <p:anim calcmode="lin" valueType="num">
                                      <p:cBhvr>
                                        <p:cTn id="18" dur="10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43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1000"/>
                                        <p:tgtEl>
                                          <p:spTgt spid="14">
                                            <p:txEl>
                                              <p:pRg st="0" end="0"/>
                                            </p:txEl>
                                          </p:spTgt>
                                        </p:tgtEl>
                                      </p:cBhvr>
                                    </p:animEffect>
                                    <p:anim calcmode="lin" valueType="num">
                                      <p:cBhvr>
                                        <p:cTn id="2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1000"/>
                                        <p:tgtEl>
                                          <p:spTgt spid="15">
                                            <p:txEl>
                                              <p:pRg st="0" end="0"/>
                                            </p:txEl>
                                          </p:spTgt>
                                        </p:tgtEl>
                                      </p:cBhvr>
                                    </p:animEffect>
                                    <p:anim calcmode="lin" valueType="num">
                                      <p:cBhvr>
                                        <p:cTn id="3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1000"/>
                                        <p:tgtEl>
                                          <p:spTgt spid="16">
                                            <p:txEl>
                                              <p:pRg st="0" end="0"/>
                                            </p:txEl>
                                          </p:spTgt>
                                        </p:tgtEl>
                                      </p:cBhvr>
                                    </p:animEffect>
                                    <p:anim calcmode="lin" valueType="num">
                                      <p:cBhvr>
                                        <p:cTn id="3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1000"/>
                                        <p:tgtEl>
                                          <p:spTgt spid="17">
                                            <p:txEl>
                                              <p:pRg st="0" end="0"/>
                                            </p:txEl>
                                          </p:spTgt>
                                        </p:tgtEl>
                                      </p:cBhvr>
                                    </p:animEffect>
                                    <p:anim calcmode="lin" valueType="num">
                                      <p:cBhvr>
                                        <p:cTn id="46"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8">
                                            <p:txEl>
                                              <p:pRg st="0" end="0"/>
                                            </p:txEl>
                                          </p:spTgt>
                                        </p:tgtEl>
                                        <p:attrNameLst>
                                          <p:attrName>style.visibility</p:attrName>
                                        </p:attrNameLst>
                                      </p:cBhvr>
                                      <p:to>
                                        <p:strVal val="visible"/>
                                      </p:to>
                                    </p:set>
                                    <p:animEffect transition="in" filter="fade">
                                      <p:cBhvr>
                                        <p:cTn id="52" dur="1000"/>
                                        <p:tgtEl>
                                          <p:spTgt spid="18">
                                            <p:txEl>
                                              <p:pRg st="0" end="0"/>
                                            </p:txEl>
                                          </p:spTgt>
                                        </p:tgtEl>
                                      </p:cBhvr>
                                    </p:animEffect>
                                    <p:anim calcmode="lin" valueType="num">
                                      <p:cBhvr>
                                        <p:cTn id="5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build="p"/>
      <p:bldP spid="14" grpId="0" build="p"/>
      <p:bldP spid="15" grpId="0" build="p"/>
      <p:bldP spid="16" grpId="0" build="p"/>
      <p:bldP spid="17" grpId="0" build="p"/>
      <p:bldP spid="18"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691680" y="332780"/>
            <a:ext cx="6193059" cy="431800"/>
          </a:xfrm>
        </p:spPr>
        <p:txBody>
          <a:bodyPr/>
          <a:lstStyle/>
          <a:p>
            <a:pPr eaLnBrk="1" hangingPunct="1"/>
            <a:r>
              <a:rPr lang="tr-TR" sz="2000" b="1" dirty="0" smtClean="0"/>
              <a:t>Matematik </a:t>
            </a:r>
            <a:r>
              <a:rPr lang="tr-TR" sz="2000" b="1" dirty="0" err="1" smtClean="0"/>
              <a:t>Çalıştayı</a:t>
            </a:r>
            <a:r>
              <a:rPr lang="tr-TR" sz="2000" b="1" dirty="0" smtClean="0"/>
              <a:t>-Yüreğir İlçe MEB</a:t>
            </a:r>
          </a:p>
        </p:txBody>
      </p:sp>
      <p:sp>
        <p:nvSpPr>
          <p:cNvPr id="14339" name="Rectangle 4"/>
          <p:cNvSpPr>
            <a:spLocks noChangeArrowheads="1"/>
          </p:cNvSpPr>
          <p:nvPr/>
        </p:nvSpPr>
        <p:spPr bwMode="auto">
          <a:xfrm>
            <a:off x="1907704" y="260648"/>
            <a:ext cx="5688632" cy="576064"/>
          </a:xfrm>
          <a:prstGeom prst="rect">
            <a:avLst/>
          </a:prstGeom>
          <a:noFill/>
          <a:ln w="114300" cmpd="tri">
            <a:solidFill>
              <a:srgbClr val="333300"/>
            </a:solidFill>
            <a:miter lim="800000"/>
            <a:headEnd/>
            <a:tailEnd/>
          </a:ln>
        </p:spPr>
        <p:txBody>
          <a:bodyPr wrap="none" anchor="ctr"/>
          <a:lstStyle/>
          <a:p>
            <a:endParaRPr lang="tr-TR" sz="1400" dirty="0"/>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30</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1256" y="3597102"/>
            <a:ext cx="3270160" cy="2170569"/>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2784" y="908720"/>
            <a:ext cx="5647319" cy="2647181"/>
          </a:xfrm>
          <a:prstGeom prst="rect">
            <a:avLst/>
          </a:prstGeom>
        </p:spPr>
      </p:pic>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101409"/>
            <a:ext cx="6040138" cy="2666262"/>
          </a:xfrm>
          <a:prstGeom prst="rect">
            <a:avLst/>
          </a:prstGeom>
        </p:spPr>
      </p:pic>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908720"/>
            <a:ext cx="3704105" cy="2458600"/>
          </a:xfrm>
          <a:prstGeom prst="rect">
            <a:avLst/>
          </a:prstGeom>
        </p:spPr>
      </p:pic>
    </p:spTree>
    <p:extLst>
      <p:ext uri="{BB962C8B-B14F-4D97-AF65-F5344CB8AC3E}">
        <p14:creationId xmlns:p14="http://schemas.microsoft.com/office/powerpoint/2010/main" val="2557746281"/>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68313" y="1052513"/>
            <a:ext cx="8229600" cy="863600"/>
          </a:xfrm>
        </p:spPr>
        <p:txBody>
          <a:bodyPr/>
          <a:lstStyle/>
          <a:p>
            <a:pPr eaLnBrk="1" hangingPunct="1"/>
            <a:r>
              <a:rPr lang="tr-TR" sz="4000" b="1" dirty="0" smtClean="0"/>
              <a:t>Matematik Bölümü</a:t>
            </a:r>
            <a:br>
              <a:rPr lang="tr-TR" sz="4000" b="1" dirty="0" smtClean="0"/>
            </a:br>
            <a:endParaRPr lang="tr-TR" sz="4000" b="1" dirty="0" smtClean="0"/>
          </a:p>
        </p:txBody>
      </p:sp>
      <p:sp>
        <p:nvSpPr>
          <p:cNvPr id="14339" name="Rectangle 4"/>
          <p:cNvSpPr>
            <a:spLocks noChangeArrowheads="1"/>
          </p:cNvSpPr>
          <p:nvPr/>
        </p:nvSpPr>
        <p:spPr bwMode="auto">
          <a:xfrm>
            <a:off x="611189" y="620688"/>
            <a:ext cx="7993260" cy="1080120"/>
          </a:xfrm>
          <a:prstGeom prst="rect">
            <a:avLst/>
          </a:prstGeom>
          <a:noFill/>
          <a:ln w="114300" cmpd="tri">
            <a:solidFill>
              <a:srgbClr val="333300"/>
            </a:solidFill>
            <a:miter lim="800000"/>
            <a:headEnd/>
            <a:tailEnd/>
          </a:ln>
        </p:spPr>
        <p:txBody>
          <a:bodyPr wrap="none" anchor="ctr"/>
          <a:lstStyle/>
          <a:p>
            <a:endParaRPr lang="tr-TR"/>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31</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643849"/>
            <a:ext cx="912753" cy="915361"/>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667656"/>
            <a:ext cx="989482" cy="986184"/>
          </a:xfrm>
          <a:prstGeom prst="rect">
            <a:avLst/>
          </a:prstGeom>
        </p:spPr>
      </p:pic>
      <p:pic>
        <p:nvPicPr>
          <p:cNvPr id="9" name="6 Resim" descr="7bObFShP.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1988840"/>
            <a:ext cx="5971988" cy="391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597325"/>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2195735" y="80629"/>
            <a:ext cx="4968553" cy="684076"/>
          </a:xfrm>
        </p:spPr>
        <p:txBody>
          <a:bodyPr/>
          <a:lstStyle/>
          <a:p>
            <a:pPr eaLnBrk="1" hangingPunct="1"/>
            <a:r>
              <a:rPr lang="tr-TR" sz="2400" b="1" dirty="0" smtClean="0"/>
              <a:t>Matematik Bölümü</a:t>
            </a:r>
          </a:p>
        </p:txBody>
      </p:sp>
      <p:sp>
        <p:nvSpPr>
          <p:cNvPr id="14338" name="Rectangle 3"/>
          <p:cNvSpPr>
            <a:spLocks noGrp="1" noChangeArrowheads="1"/>
          </p:cNvSpPr>
          <p:nvPr>
            <p:ph type="body" idx="1"/>
          </p:nvPr>
        </p:nvSpPr>
        <p:spPr>
          <a:xfrm>
            <a:off x="0" y="3253059"/>
            <a:ext cx="2627156" cy="269193"/>
          </a:xfrm>
        </p:spPr>
        <p:txBody>
          <a:bodyPr/>
          <a:lstStyle/>
          <a:p>
            <a:pPr marL="0" indent="0" algn="ctr">
              <a:lnSpc>
                <a:spcPct val="80000"/>
              </a:lnSpc>
              <a:buNone/>
            </a:pPr>
            <a:r>
              <a:rPr lang="tr-TR" sz="1400" dirty="0" smtClean="0">
                <a:latin typeface="Arial" pitchFamily="34" charset="0"/>
                <a:cs typeface="Arial" pitchFamily="34" charset="0"/>
              </a:rPr>
              <a:t>Doç. Dr. Dilek ERSALAN</a:t>
            </a:r>
          </a:p>
        </p:txBody>
      </p:sp>
      <p:sp>
        <p:nvSpPr>
          <p:cNvPr id="14339" name="Rectangle 4"/>
          <p:cNvSpPr>
            <a:spLocks noChangeArrowheads="1"/>
          </p:cNvSpPr>
          <p:nvPr/>
        </p:nvSpPr>
        <p:spPr bwMode="auto">
          <a:xfrm>
            <a:off x="2195736" y="80628"/>
            <a:ext cx="4968552" cy="684076"/>
          </a:xfrm>
          <a:prstGeom prst="rect">
            <a:avLst/>
          </a:prstGeom>
          <a:noFill/>
          <a:ln w="114300" cmpd="tri">
            <a:solidFill>
              <a:srgbClr val="333300"/>
            </a:solidFill>
            <a:miter lim="800000"/>
            <a:headEnd/>
            <a:tailEnd/>
          </a:ln>
        </p:spPr>
        <p:txBody>
          <a:bodyPr wrap="none" anchor="ctr"/>
          <a:lstStyle/>
          <a:p>
            <a:endParaRPr lang="tr-TR"/>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4</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sp>
        <p:nvSpPr>
          <p:cNvPr id="14" name="Rectangle 3"/>
          <p:cNvSpPr txBox="1">
            <a:spLocks noChangeArrowheads="1"/>
          </p:cNvSpPr>
          <p:nvPr/>
        </p:nvSpPr>
        <p:spPr bwMode="auto">
          <a:xfrm>
            <a:off x="2411760" y="3194034"/>
            <a:ext cx="2359285" cy="4509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charset="0"/>
              <a:buNone/>
            </a:pPr>
            <a:r>
              <a:rPr lang="tr-TR" sz="1400" dirty="0" smtClean="0">
                <a:latin typeface="Arial" pitchFamily="34" charset="0"/>
                <a:cs typeface="Arial" pitchFamily="34" charset="0"/>
              </a:rPr>
              <a:t>Doç. Dr. Zeynep ÖZKURT</a:t>
            </a:r>
          </a:p>
        </p:txBody>
      </p:sp>
      <p:sp>
        <p:nvSpPr>
          <p:cNvPr id="15" name="Rectangle 3"/>
          <p:cNvSpPr txBox="1">
            <a:spLocks noChangeArrowheads="1"/>
          </p:cNvSpPr>
          <p:nvPr/>
        </p:nvSpPr>
        <p:spPr bwMode="auto">
          <a:xfrm>
            <a:off x="4672480" y="3235890"/>
            <a:ext cx="2627156" cy="2691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charset="0"/>
              <a:buNone/>
            </a:pPr>
            <a:r>
              <a:rPr lang="tr-TR" sz="1400" dirty="0" smtClean="0">
                <a:latin typeface="Arial" pitchFamily="34" charset="0"/>
                <a:cs typeface="Arial" pitchFamily="34" charset="0"/>
              </a:rPr>
              <a:t>Doç. Dr. Nazar Ş. ÖĞÜŞLÜ</a:t>
            </a:r>
          </a:p>
        </p:txBody>
      </p:sp>
      <p:sp>
        <p:nvSpPr>
          <p:cNvPr id="16" name="Rectangle 3"/>
          <p:cNvSpPr txBox="1">
            <a:spLocks noChangeArrowheads="1"/>
          </p:cNvSpPr>
          <p:nvPr/>
        </p:nvSpPr>
        <p:spPr bwMode="auto">
          <a:xfrm>
            <a:off x="7092908" y="3229566"/>
            <a:ext cx="2051092" cy="2691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charset="0"/>
              <a:buNone/>
            </a:pPr>
            <a:r>
              <a:rPr lang="tr-TR" sz="1400" dirty="0" smtClean="0">
                <a:latin typeface="Arial" pitchFamily="34" charset="0"/>
                <a:cs typeface="Arial" pitchFamily="34" charset="0"/>
              </a:rPr>
              <a:t>Doç. Dr. Leyla BUGAY</a:t>
            </a:r>
          </a:p>
        </p:txBody>
      </p:sp>
      <p:sp>
        <p:nvSpPr>
          <p:cNvPr id="17" name="Rectangle 3"/>
          <p:cNvSpPr txBox="1">
            <a:spLocks noChangeArrowheads="1"/>
          </p:cNvSpPr>
          <p:nvPr/>
        </p:nvSpPr>
        <p:spPr bwMode="auto">
          <a:xfrm>
            <a:off x="3308258" y="5733256"/>
            <a:ext cx="2627156" cy="2691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r>
              <a:rPr lang="tr-TR" sz="1400" dirty="0" smtClean="0">
                <a:latin typeface="Arial" pitchFamily="34" charset="0"/>
                <a:cs typeface="Arial" pitchFamily="34" charset="0"/>
              </a:rPr>
              <a:t>Doç. Dr. </a:t>
            </a:r>
            <a:r>
              <a:rPr lang="tr-TR" sz="1400" dirty="0" err="1" smtClean="0">
                <a:latin typeface="Arial" pitchFamily="34" charset="0"/>
                <a:cs typeface="Arial" pitchFamily="34" charset="0"/>
              </a:rPr>
              <a:t>Nergiz</a:t>
            </a:r>
            <a:r>
              <a:rPr lang="tr-TR" sz="1400" dirty="0" smtClean="0">
                <a:latin typeface="Arial" pitchFamily="34" charset="0"/>
                <a:cs typeface="Arial" pitchFamily="34" charset="0"/>
              </a:rPr>
              <a:t> POYRAZ (Geometri A.B.D</a:t>
            </a:r>
            <a:r>
              <a:rPr lang="tr-TR" sz="1400" dirty="0">
                <a:latin typeface="Arial" pitchFamily="34" charset="0"/>
                <a:cs typeface="Arial" pitchFamily="34" charset="0"/>
              </a:rPr>
              <a:t>. Bşk.)</a:t>
            </a:r>
          </a:p>
          <a:p>
            <a:pPr marL="0" indent="0" algn="ctr">
              <a:lnSpc>
                <a:spcPct val="80000"/>
              </a:lnSpc>
              <a:buFont typeface="Arial" charset="0"/>
              <a:buNone/>
            </a:pPr>
            <a:endParaRPr lang="tr-TR" sz="1400" dirty="0" smtClean="0">
              <a:latin typeface="Arial" pitchFamily="34" charset="0"/>
              <a:cs typeface="Arial" pitchFamily="34"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124744"/>
            <a:ext cx="1516545" cy="1988840"/>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8239" y="1196752"/>
            <a:ext cx="1505414" cy="1916832"/>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9968" y="1124744"/>
            <a:ext cx="1510023" cy="1980288"/>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2557" y="1199527"/>
            <a:ext cx="1370820" cy="1936802"/>
          </a:xfrm>
          <a:prstGeom prst="rect">
            <a:avLst/>
          </a:prstGeom>
        </p:spPr>
      </p:pic>
      <p:pic>
        <p:nvPicPr>
          <p:cNvPr id="19" name="Resim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79912" y="3645024"/>
            <a:ext cx="1600200" cy="2002536"/>
          </a:xfrm>
          <a:prstGeom prst="rect">
            <a:avLst/>
          </a:prstGeom>
        </p:spPr>
      </p:pic>
    </p:spTree>
    <p:extLst>
      <p:ext uri="{BB962C8B-B14F-4D97-AF65-F5344CB8AC3E}">
        <p14:creationId xmlns:p14="http://schemas.microsoft.com/office/powerpoint/2010/main" val="3463212351"/>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4338">
                                            <p:txEl>
                                              <p:pRg st="0" end="0"/>
                                            </p:txEl>
                                          </p:spTgt>
                                        </p:tgtEl>
                                        <p:attrNameLst>
                                          <p:attrName>style.visibility</p:attrName>
                                        </p:attrNameLst>
                                      </p:cBhvr>
                                      <p:to>
                                        <p:strVal val="visible"/>
                                      </p:to>
                                    </p:set>
                                    <p:animEffect transition="in" filter="fade">
                                      <p:cBhvr>
                                        <p:cTn id="17" dur="1000"/>
                                        <p:tgtEl>
                                          <p:spTgt spid="14338">
                                            <p:txEl>
                                              <p:pRg st="0" end="0"/>
                                            </p:txEl>
                                          </p:spTgt>
                                        </p:tgtEl>
                                      </p:cBhvr>
                                    </p:animEffect>
                                    <p:anim calcmode="lin" valueType="num">
                                      <p:cBhvr>
                                        <p:cTn id="18" dur="10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43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1000"/>
                                        <p:tgtEl>
                                          <p:spTgt spid="14">
                                            <p:txEl>
                                              <p:pRg st="0" end="0"/>
                                            </p:txEl>
                                          </p:spTgt>
                                        </p:tgtEl>
                                      </p:cBhvr>
                                    </p:animEffect>
                                    <p:anim calcmode="lin" valueType="num">
                                      <p:cBhvr>
                                        <p:cTn id="2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1000"/>
                                        <p:tgtEl>
                                          <p:spTgt spid="15">
                                            <p:txEl>
                                              <p:pRg st="0" end="0"/>
                                            </p:txEl>
                                          </p:spTgt>
                                        </p:tgtEl>
                                      </p:cBhvr>
                                    </p:animEffect>
                                    <p:anim calcmode="lin" valueType="num">
                                      <p:cBhvr>
                                        <p:cTn id="3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1000"/>
                                        <p:tgtEl>
                                          <p:spTgt spid="16">
                                            <p:txEl>
                                              <p:pRg st="0" end="0"/>
                                            </p:txEl>
                                          </p:spTgt>
                                        </p:tgtEl>
                                      </p:cBhvr>
                                    </p:animEffect>
                                    <p:anim calcmode="lin" valueType="num">
                                      <p:cBhvr>
                                        <p:cTn id="3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1000"/>
                                        <p:tgtEl>
                                          <p:spTgt spid="17">
                                            <p:txEl>
                                              <p:pRg st="0" end="0"/>
                                            </p:txEl>
                                          </p:spTgt>
                                        </p:tgtEl>
                                      </p:cBhvr>
                                    </p:animEffect>
                                    <p:anim calcmode="lin" valueType="num">
                                      <p:cBhvr>
                                        <p:cTn id="46"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build="p"/>
      <p:bldP spid="14" grpId="0" build="p"/>
      <p:bldP spid="15" grpId="0" build="p"/>
      <p:bldP spid="16" grpId="0" build="p"/>
      <p:bldP spid="1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2195735" y="80629"/>
            <a:ext cx="4968553" cy="684076"/>
          </a:xfrm>
        </p:spPr>
        <p:txBody>
          <a:bodyPr/>
          <a:lstStyle/>
          <a:p>
            <a:pPr eaLnBrk="1" hangingPunct="1"/>
            <a:r>
              <a:rPr lang="tr-TR" sz="2400" b="1" dirty="0" smtClean="0"/>
              <a:t>Matematik Bölümü</a:t>
            </a:r>
          </a:p>
        </p:txBody>
      </p:sp>
      <p:sp>
        <p:nvSpPr>
          <p:cNvPr id="14338" name="Rectangle 3"/>
          <p:cNvSpPr>
            <a:spLocks noGrp="1" noChangeArrowheads="1"/>
          </p:cNvSpPr>
          <p:nvPr>
            <p:ph type="body" idx="1"/>
          </p:nvPr>
        </p:nvSpPr>
        <p:spPr>
          <a:xfrm>
            <a:off x="0" y="3253059"/>
            <a:ext cx="2627156" cy="269193"/>
          </a:xfrm>
        </p:spPr>
        <p:txBody>
          <a:bodyPr/>
          <a:lstStyle/>
          <a:p>
            <a:pPr marL="0" indent="0" algn="ctr">
              <a:lnSpc>
                <a:spcPct val="80000"/>
              </a:lnSpc>
              <a:buNone/>
            </a:pPr>
            <a:r>
              <a:rPr lang="tr-TR" sz="1400" dirty="0">
                <a:latin typeface="Arial" pitchFamily="34" charset="0"/>
                <a:cs typeface="Arial" pitchFamily="34" charset="0"/>
              </a:rPr>
              <a:t>Dr. </a:t>
            </a:r>
            <a:r>
              <a:rPr lang="tr-TR" sz="1400" dirty="0" err="1">
                <a:latin typeface="Arial" pitchFamily="34" charset="0"/>
                <a:cs typeface="Arial" pitchFamily="34" charset="0"/>
              </a:rPr>
              <a:t>Öğrt</a:t>
            </a:r>
            <a:r>
              <a:rPr lang="tr-TR" sz="1400" dirty="0">
                <a:latin typeface="Arial" pitchFamily="34" charset="0"/>
                <a:cs typeface="Arial" pitchFamily="34" charset="0"/>
              </a:rPr>
              <a:t>. </a:t>
            </a:r>
            <a:r>
              <a:rPr lang="tr-TR" sz="1400" dirty="0" smtClean="0">
                <a:latin typeface="Arial" pitchFamily="34" charset="0"/>
                <a:cs typeface="Arial" pitchFamily="34" charset="0"/>
              </a:rPr>
              <a:t>Üyesi Ela AYDIN</a:t>
            </a:r>
          </a:p>
        </p:txBody>
      </p:sp>
      <p:sp>
        <p:nvSpPr>
          <p:cNvPr id="14339" name="Rectangle 4"/>
          <p:cNvSpPr>
            <a:spLocks noChangeArrowheads="1"/>
          </p:cNvSpPr>
          <p:nvPr/>
        </p:nvSpPr>
        <p:spPr bwMode="auto">
          <a:xfrm>
            <a:off x="2195736" y="80628"/>
            <a:ext cx="4968552" cy="684076"/>
          </a:xfrm>
          <a:prstGeom prst="rect">
            <a:avLst/>
          </a:prstGeom>
          <a:noFill/>
          <a:ln w="114300" cmpd="tri">
            <a:solidFill>
              <a:srgbClr val="333300"/>
            </a:solidFill>
            <a:miter lim="800000"/>
            <a:headEnd/>
            <a:tailEnd/>
          </a:ln>
        </p:spPr>
        <p:txBody>
          <a:bodyPr wrap="none" anchor="ctr"/>
          <a:lstStyle/>
          <a:p>
            <a:endParaRPr lang="tr-TR"/>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5</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sp>
        <p:nvSpPr>
          <p:cNvPr id="15" name="Rectangle 3"/>
          <p:cNvSpPr txBox="1">
            <a:spLocks noChangeArrowheads="1"/>
          </p:cNvSpPr>
          <p:nvPr/>
        </p:nvSpPr>
        <p:spPr bwMode="auto">
          <a:xfrm>
            <a:off x="4672480" y="3235890"/>
            <a:ext cx="2627156" cy="2691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charset="0"/>
              <a:buNone/>
            </a:pPr>
            <a:r>
              <a:rPr lang="tr-TR" sz="1400" dirty="0" err="1" smtClean="0">
                <a:latin typeface="Arial" pitchFamily="34" charset="0"/>
                <a:cs typeface="Arial" pitchFamily="34" charset="0"/>
              </a:rPr>
              <a:t>Arş.Gör</a:t>
            </a:r>
            <a:r>
              <a:rPr lang="tr-TR" sz="1400" dirty="0" smtClean="0">
                <a:latin typeface="Arial" pitchFamily="34" charset="0"/>
                <a:cs typeface="Arial" pitchFamily="34" charset="0"/>
              </a:rPr>
              <a:t>. Dr. Ayşe ÇOBANKAYA </a:t>
            </a:r>
          </a:p>
        </p:txBody>
      </p:sp>
      <p:sp>
        <p:nvSpPr>
          <p:cNvPr id="17" name="Rectangle 3"/>
          <p:cNvSpPr txBox="1">
            <a:spLocks noChangeArrowheads="1"/>
          </p:cNvSpPr>
          <p:nvPr/>
        </p:nvSpPr>
        <p:spPr bwMode="auto">
          <a:xfrm>
            <a:off x="2149727" y="6003160"/>
            <a:ext cx="2627156" cy="2691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charset="0"/>
              <a:buNone/>
            </a:pPr>
            <a:r>
              <a:rPr lang="tr-TR" sz="1400" dirty="0" smtClean="0">
                <a:latin typeface="Arial" pitchFamily="34" charset="0"/>
                <a:cs typeface="Arial" pitchFamily="34" charset="0"/>
              </a:rPr>
              <a:t>Arş. Gör. Sadık EYİDOĞAN</a:t>
            </a: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900" y="1088740"/>
            <a:ext cx="1626361" cy="2132856"/>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598" y="1116030"/>
            <a:ext cx="1595470" cy="2020299"/>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8177" y="1116029"/>
            <a:ext cx="1688983" cy="2072653"/>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9636" y="1088740"/>
            <a:ext cx="1639724" cy="1966096"/>
          </a:xfrm>
          <a:prstGeom prst="rect">
            <a:avLst/>
          </a:prstGeom>
        </p:spPr>
      </p:pic>
      <p:pic>
        <p:nvPicPr>
          <p:cNvPr id="9" name="Resi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6778" y="3888510"/>
            <a:ext cx="1595470" cy="2090000"/>
          </a:xfrm>
          <a:prstGeom prst="rect">
            <a:avLst/>
          </a:prstGeom>
        </p:spPr>
      </p:pic>
      <p:pic>
        <p:nvPicPr>
          <p:cNvPr id="10" name="Resim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013" y="3854870"/>
            <a:ext cx="1672030" cy="2038668"/>
          </a:xfrm>
          <a:prstGeom prst="rect">
            <a:avLst/>
          </a:prstGeom>
        </p:spPr>
      </p:pic>
      <p:sp>
        <p:nvSpPr>
          <p:cNvPr id="24" name="Rectangle 3"/>
          <p:cNvSpPr txBox="1">
            <a:spLocks noChangeArrowheads="1"/>
          </p:cNvSpPr>
          <p:nvPr/>
        </p:nvSpPr>
        <p:spPr bwMode="auto">
          <a:xfrm>
            <a:off x="2379755" y="3181040"/>
            <a:ext cx="2627156" cy="2691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r>
              <a:rPr lang="tr-TR" sz="1400" dirty="0" smtClean="0">
                <a:latin typeface="Arial" pitchFamily="34" charset="0"/>
                <a:cs typeface="Arial" pitchFamily="34" charset="0"/>
              </a:rPr>
              <a:t>Dr. </a:t>
            </a:r>
            <a:r>
              <a:rPr lang="tr-TR" sz="1400" dirty="0" err="1" smtClean="0">
                <a:latin typeface="Arial" pitchFamily="34" charset="0"/>
                <a:cs typeface="Arial" pitchFamily="34" charset="0"/>
              </a:rPr>
              <a:t>Öğrt</a:t>
            </a:r>
            <a:r>
              <a:rPr lang="tr-TR" sz="1400" dirty="0" smtClean="0">
                <a:latin typeface="Arial" pitchFamily="34" charset="0"/>
                <a:cs typeface="Arial" pitchFamily="34" charset="0"/>
              </a:rPr>
              <a:t>. Üyesi Doğa Can SERTBAŞ                         (Analiz </a:t>
            </a:r>
            <a:r>
              <a:rPr lang="tr-TR" sz="1400" dirty="0">
                <a:latin typeface="Arial" pitchFamily="34" charset="0"/>
                <a:cs typeface="Arial" pitchFamily="34" charset="0"/>
              </a:rPr>
              <a:t>A.B.D. Bşk.)</a:t>
            </a:r>
          </a:p>
          <a:p>
            <a:pPr marL="0" indent="0" algn="ctr">
              <a:lnSpc>
                <a:spcPct val="80000"/>
              </a:lnSpc>
              <a:buFont typeface="Arial" charset="0"/>
              <a:buNone/>
            </a:pPr>
            <a:endParaRPr lang="tr-TR" sz="1400" dirty="0" smtClean="0">
              <a:latin typeface="Arial" pitchFamily="34" charset="0"/>
              <a:cs typeface="Arial" pitchFamily="34" charset="0"/>
            </a:endParaRPr>
          </a:p>
        </p:txBody>
      </p:sp>
      <p:sp>
        <p:nvSpPr>
          <p:cNvPr id="25" name="Rectangle 3"/>
          <p:cNvSpPr txBox="1">
            <a:spLocks noChangeArrowheads="1"/>
          </p:cNvSpPr>
          <p:nvPr/>
        </p:nvSpPr>
        <p:spPr bwMode="auto">
          <a:xfrm>
            <a:off x="6805920" y="3170522"/>
            <a:ext cx="2230576" cy="2691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charset="0"/>
              <a:buNone/>
            </a:pPr>
            <a:r>
              <a:rPr lang="tr-TR" sz="1400" dirty="0" err="1" smtClean="0">
                <a:latin typeface="Arial" pitchFamily="34" charset="0"/>
                <a:cs typeface="Arial" pitchFamily="34" charset="0"/>
              </a:rPr>
              <a:t>Arş.Gör</a:t>
            </a:r>
            <a:r>
              <a:rPr lang="tr-TR" sz="1400" dirty="0" smtClean="0">
                <a:latin typeface="Arial" pitchFamily="34" charset="0"/>
                <a:cs typeface="Arial" pitchFamily="34" charset="0"/>
              </a:rPr>
              <a:t>. Dr. Emrah KORKMAZ</a:t>
            </a:r>
          </a:p>
        </p:txBody>
      </p:sp>
      <p:sp>
        <p:nvSpPr>
          <p:cNvPr id="26" name="Rectangle 3"/>
          <p:cNvSpPr txBox="1">
            <a:spLocks noChangeArrowheads="1"/>
          </p:cNvSpPr>
          <p:nvPr/>
        </p:nvSpPr>
        <p:spPr bwMode="auto">
          <a:xfrm>
            <a:off x="4788024" y="5975631"/>
            <a:ext cx="3582703" cy="2691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charset="0"/>
              <a:buNone/>
            </a:pPr>
            <a:r>
              <a:rPr lang="tr-TR" sz="1400" dirty="0" smtClean="0">
                <a:latin typeface="Arial" pitchFamily="34" charset="0"/>
                <a:cs typeface="Arial" pitchFamily="34" charset="0"/>
              </a:rPr>
              <a:t>Arş. Gör. Ayşegül DAĞDEVİRENN</a:t>
            </a:r>
          </a:p>
        </p:txBody>
      </p:sp>
    </p:spTree>
    <p:extLst>
      <p:ext uri="{BB962C8B-B14F-4D97-AF65-F5344CB8AC3E}">
        <p14:creationId xmlns:p14="http://schemas.microsoft.com/office/powerpoint/2010/main" val="2116337904"/>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4338">
                                            <p:txEl>
                                              <p:pRg st="0" end="0"/>
                                            </p:txEl>
                                          </p:spTgt>
                                        </p:tgtEl>
                                        <p:attrNameLst>
                                          <p:attrName>style.visibility</p:attrName>
                                        </p:attrNameLst>
                                      </p:cBhvr>
                                      <p:to>
                                        <p:strVal val="visible"/>
                                      </p:to>
                                    </p:set>
                                    <p:animEffect transition="in" filter="fade">
                                      <p:cBhvr>
                                        <p:cTn id="17" dur="1000"/>
                                        <p:tgtEl>
                                          <p:spTgt spid="14338">
                                            <p:txEl>
                                              <p:pRg st="0" end="0"/>
                                            </p:txEl>
                                          </p:spTgt>
                                        </p:tgtEl>
                                      </p:cBhvr>
                                    </p:animEffect>
                                    <p:anim calcmode="lin" valueType="num">
                                      <p:cBhvr>
                                        <p:cTn id="18" dur="10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43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fade">
                                      <p:cBhvr>
                                        <p:cTn id="24" dur="1000"/>
                                        <p:tgtEl>
                                          <p:spTgt spid="15">
                                            <p:txEl>
                                              <p:pRg st="0" end="0"/>
                                            </p:txEl>
                                          </p:spTgt>
                                        </p:tgtEl>
                                      </p:cBhvr>
                                    </p:animEffect>
                                    <p:anim calcmode="lin" valueType="num">
                                      <p:cBhvr>
                                        <p:cTn id="25"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1000"/>
                                        <p:tgtEl>
                                          <p:spTgt spid="17">
                                            <p:txEl>
                                              <p:pRg st="0" end="0"/>
                                            </p:txEl>
                                          </p:spTgt>
                                        </p:tgtEl>
                                      </p:cBhvr>
                                    </p:animEffect>
                                    <p:anim calcmode="lin" valueType="num">
                                      <p:cBhvr>
                                        <p:cTn id="32"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24">
                                            <p:txEl>
                                              <p:pRg st="0" end="0"/>
                                            </p:txEl>
                                          </p:spTgt>
                                        </p:tgtEl>
                                        <p:attrNameLst>
                                          <p:attrName>style.visibility</p:attrName>
                                        </p:attrNameLst>
                                      </p:cBhvr>
                                      <p:to>
                                        <p:strVal val="visible"/>
                                      </p:to>
                                    </p:set>
                                    <p:animEffect transition="in" filter="fade">
                                      <p:cBhvr>
                                        <p:cTn id="38" dur="1000"/>
                                        <p:tgtEl>
                                          <p:spTgt spid="24">
                                            <p:txEl>
                                              <p:pRg st="0" end="0"/>
                                            </p:txEl>
                                          </p:spTgt>
                                        </p:tgtEl>
                                      </p:cBhvr>
                                    </p:animEffect>
                                    <p:anim calcmode="lin" valueType="num">
                                      <p:cBhvr>
                                        <p:cTn id="39"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25">
                                            <p:txEl>
                                              <p:pRg st="0" end="0"/>
                                            </p:txEl>
                                          </p:spTgt>
                                        </p:tgtEl>
                                        <p:attrNameLst>
                                          <p:attrName>style.visibility</p:attrName>
                                        </p:attrNameLst>
                                      </p:cBhvr>
                                      <p:to>
                                        <p:strVal val="visible"/>
                                      </p:to>
                                    </p:set>
                                    <p:animEffect transition="in" filter="fade">
                                      <p:cBhvr>
                                        <p:cTn id="45" dur="1000"/>
                                        <p:tgtEl>
                                          <p:spTgt spid="25">
                                            <p:txEl>
                                              <p:pRg st="0" end="0"/>
                                            </p:txEl>
                                          </p:spTgt>
                                        </p:tgtEl>
                                      </p:cBhvr>
                                    </p:animEffect>
                                    <p:anim calcmode="lin" valueType="num">
                                      <p:cBhvr>
                                        <p:cTn id="46"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1000"/>
                                        <p:tgtEl>
                                          <p:spTgt spid="26">
                                            <p:txEl>
                                              <p:pRg st="0" end="0"/>
                                            </p:txEl>
                                          </p:spTgt>
                                        </p:tgtEl>
                                      </p:cBhvr>
                                    </p:animEffect>
                                    <p:anim calcmode="lin" valueType="num">
                                      <p:cBhvr>
                                        <p:cTn id="53"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build="p"/>
      <p:bldP spid="15" grpId="0" build="p"/>
      <p:bldP spid="17" grpId="0" build="p"/>
      <p:bldP spid="24" grpId="0" build="p"/>
      <p:bldP spid="25" grpId="0" build="p"/>
      <p:bldP spid="26"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657349" y="260648"/>
            <a:ext cx="6336705" cy="684076"/>
          </a:xfrm>
        </p:spPr>
        <p:txBody>
          <a:bodyPr/>
          <a:lstStyle/>
          <a:p>
            <a:pPr eaLnBrk="1" hangingPunct="1"/>
            <a:r>
              <a:rPr lang="tr-TR" sz="2400" b="1" dirty="0" smtClean="0"/>
              <a:t>Matematik Bölümü Yönetim Yapısı</a:t>
            </a:r>
          </a:p>
        </p:txBody>
      </p:sp>
      <p:sp>
        <p:nvSpPr>
          <p:cNvPr id="14339" name="Rectangle 4"/>
          <p:cNvSpPr>
            <a:spLocks noChangeArrowheads="1"/>
          </p:cNvSpPr>
          <p:nvPr/>
        </p:nvSpPr>
        <p:spPr bwMode="auto">
          <a:xfrm>
            <a:off x="1691680" y="260648"/>
            <a:ext cx="6336704" cy="684076"/>
          </a:xfrm>
          <a:prstGeom prst="rect">
            <a:avLst/>
          </a:prstGeom>
          <a:noFill/>
          <a:ln w="114300" cmpd="tri">
            <a:solidFill>
              <a:srgbClr val="333300"/>
            </a:solidFill>
            <a:miter lim="800000"/>
            <a:headEnd/>
            <a:tailEnd/>
          </a:ln>
        </p:spPr>
        <p:txBody>
          <a:bodyPr wrap="none" anchor="ctr"/>
          <a:lstStyle/>
          <a:p>
            <a:endParaRPr lang="tr-TR"/>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6</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sp>
        <p:nvSpPr>
          <p:cNvPr id="15" name="Rectangle 3"/>
          <p:cNvSpPr txBox="1">
            <a:spLocks noChangeArrowheads="1"/>
          </p:cNvSpPr>
          <p:nvPr/>
        </p:nvSpPr>
        <p:spPr bwMode="auto">
          <a:xfrm>
            <a:off x="5184388" y="4581630"/>
            <a:ext cx="2627156" cy="2691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r>
              <a:rPr lang="tr-TR" sz="1400" dirty="0">
                <a:latin typeface="Arial" pitchFamily="34" charset="0"/>
                <a:cs typeface="Arial" pitchFamily="34" charset="0"/>
              </a:rPr>
              <a:t>Doç. Dr. Leyla BUGAY </a:t>
            </a:r>
            <a:r>
              <a:rPr lang="tr-TR" sz="1400" dirty="0" smtClean="0">
                <a:latin typeface="Arial" pitchFamily="34" charset="0"/>
                <a:cs typeface="Arial" pitchFamily="34" charset="0"/>
              </a:rPr>
              <a:t>  (</a:t>
            </a:r>
            <a:r>
              <a:rPr lang="tr-TR" sz="1400" dirty="0">
                <a:latin typeface="Arial" pitchFamily="34" charset="0"/>
                <a:cs typeface="Arial" pitchFamily="34" charset="0"/>
              </a:rPr>
              <a:t>Bölüm Başkan </a:t>
            </a:r>
            <a:r>
              <a:rPr lang="tr-TR" sz="1400" dirty="0" smtClean="0">
                <a:latin typeface="Arial" pitchFamily="34" charset="0"/>
                <a:cs typeface="Arial" pitchFamily="34" charset="0"/>
              </a:rPr>
              <a:t>Yardımcısı)</a:t>
            </a:r>
            <a:endParaRPr lang="tr-TR" sz="1400" dirty="0">
              <a:latin typeface="Arial" pitchFamily="34" charset="0"/>
              <a:cs typeface="Arial" pitchFamily="34" charset="0"/>
            </a:endParaRPr>
          </a:p>
        </p:txBody>
      </p:sp>
      <p:sp>
        <p:nvSpPr>
          <p:cNvPr id="24" name="Rectangle 3"/>
          <p:cNvSpPr txBox="1">
            <a:spLocks noChangeArrowheads="1"/>
          </p:cNvSpPr>
          <p:nvPr/>
        </p:nvSpPr>
        <p:spPr bwMode="auto">
          <a:xfrm>
            <a:off x="1923504" y="4509120"/>
            <a:ext cx="2627156" cy="2691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r>
              <a:rPr lang="tr-TR" sz="1400" dirty="0">
                <a:latin typeface="Arial" pitchFamily="34" charset="0"/>
                <a:cs typeface="Arial" pitchFamily="34" charset="0"/>
              </a:rPr>
              <a:t>Prof. Dr. Gonca AYIK</a:t>
            </a:r>
          </a:p>
          <a:p>
            <a:pPr marL="0" indent="0" algn="ctr">
              <a:lnSpc>
                <a:spcPct val="80000"/>
              </a:lnSpc>
              <a:buNone/>
            </a:pPr>
            <a:r>
              <a:rPr lang="tr-TR" sz="1400" dirty="0">
                <a:latin typeface="Arial" pitchFamily="34" charset="0"/>
                <a:cs typeface="Arial" pitchFamily="34" charset="0"/>
              </a:rPr>
              <a:t>(Bölüm Başkanı)</a:t>
            </a:r>
          </a:p>
          <a:p>
            <a:pPr marL="0" indent="0" algn="ctr">
              <a:lnSpc>
                <a:spcPct val="80000"/>
              </a:lnSpc>
              <a:buFont typeface="Arial" charset="0"/>
              <a:buNone/>
            </a:pPr>
            <a:endParaRPr lang="tr-TR" sz="1400" dirty="0" smtClean="0">
              <a:latin typeface="Arial" pitchFamily="34" charset="0"/>
              <a:cs typeface="Arial" pitchFamily="34" charset="0"/>
            </a:endParaRPr>
          </a:p>
        </p:txBody>
      </p:sp>
      <p:pic>
        <p:nvPicPr>
          <p:cNvPr id="18" name="Resim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268" y="1340768"/>
            <a:ext cx="2438392" cy="2970667"/>
          </a:xfrm>
          <a:prstGeom prst="rect">
            <a:avLst/>
          </a:prstGeom>
        </p:spPr>
      </p:pic>
      <p:pic>
        <p:nvPicPr>
          <p:cNvPr id="19" name="Resim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6894" y="1339645"/>
            <a:ext cx="2039413" cy="2881443"/>
          </a:xfrm>
          <a:prstGeom prst="rect">
            <a:avLst/>
          </a:prstGeom>
        </p:spPr>
      </p:pic>
    </p:spTree>
    <p:extLst>
      <p:ext uri="{BB962C8B-B14F-4D97-AF65-F5344CB8AC3E}">
        <p14:creationId xmlns:p14="http://schemas.microsoft.com/office/powerpoint/2010/main" val="865718147"/>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1000"/>
                                        <p:tgtEl>
                                          <p:spTgt spid="15">
                                            <p:txEl>
                                              <p:pRg st="0" end="0"/>
                                            </p:txEl>
                                          </p:spTgt>
                                        </p:tgtEl>
                                      </p:cBhvr>
                                    </p:animEffect>
                                    <p:anim calcmode="lin" valueType="num">
                                      <p:cBhvr>
                                        <p:cTn id="1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4">
                                            <p:txEl>
                                              <p:pRg st="0" end="0"/>
                                            </p:txEl>
                                          </p:spTgt>
                                        </p:tgtEl>
                                        <p:attrNameLst>
                                          <p:attrName>style.visibility</p:attrName>
                                        </p:attrNameLst>
                                      </p:cBhvr>
                                      <p:to>
                                        <p:strVal val="visible"/>
                                      </p:to>
                                    </p:set>
                                    <p:animEffect transition="in" filter="fade">
                                      <p:cBhvr>
                                        <p:cTn id="24" dur="1000"/>
                                        <p:tgtEl>
                                          <p:spTgt spid="24">
                                            <p:txEl>
                                              <p:pRg st="0" end="0"/>
                                            </p:txEl>
                                          </p:spTgt>
                                        </p:tgtEl>
                                      </p:cBhvr>
                                    </p:animEffect>
                                    <p:anim calcmode="lin" valueType="num">
                                      <p:cBhvr>
                                        <p:cTn id="25"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4">
                                            <p:txEl>
                                              <p:pRg st="1" end="1"/>
                                            </p:txEl>
                                          </p:spTgt>
                                        </p:tgtEl>
                                        <p:attrNameLst>
                                          <p:attrName>style.visibility</p:attrName>
                                        </p:attrNameLst>
                                      </p:cBhvr>
                                      <p:to>
                                        <p:strVal val="visible"/>
                                      </p:to>
                                    </p:set>
                                    <p:animEffect transition="in" filter="fade">
                                      <p:cBhvr>
                                        <p:cTn id="31" dur="1000"/>
                                        <p:tgtEl>
                                          <p:spTgt spid="24">
                                            <p:txEl>
                                              <p:pRg st="1" end="1"/>
                                            </p:txEl>
                                          </p:spTgt>
                                        </p:tgtEl>
                                      </p:cBhvr>
                                    </p:animEffect>
                                    <p:anim calcmode="lin" valueType="num">
                                      <p:cBhvr>
                                        <p:cTn id="32"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5" grpId="0" build="p"/>
      <p:bldP spid="2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93019" y="59971"/>
            <a:ext cx="8229600" cy="863600"/>
          </a:xfrm>
        </p:spPr>
        <p:txBody>
          <a:bodyPr/>
          <a:lstStyle/>
          <a:p>
            <a:r>
              <a:rPr lang="tr-TR" sz="1600" b="1" dirty="0"/>
              <a:t>2023-2024 Matematik Bölümü Lisans Dersleri </a:t>
            </a:r>
            <a:endParaRPr lang="tr-TR" sz="1600" dirty="0"/>
          </a:p>
        </p:txBody>
      </p:sp>
      <p:sp>
        <p:nvSpPr>
          <p:cNvPr id="14339" name="Rectangle 4"/>
          <p:cNvSpPr>
            <a:spLocks noChangeArrowheads="1"/>
          </p:cNvSpPr>
          <p:nvPr/>
        </p:nvSpPr>
        <p:spPr bwMode="auto">
          <a:xfrm>
            <a:off x="612368" y="116632"/>
            <a:ext cx="7993260" cy="720080"/>
          </a:xfrm>
          <a:prstGeom prst="rect">
            <a:avLst/>
          </a:prstGeom>
          <a:noFill/>
          <a:ln w="114300" cmpd="tri">
            <a:solidFill>
              <a:srgbClr val="333300"/>
            </a:solidFill>
            <a:miter lim="800000"/>
            <a:headEnd/>
            <a:tailEnd/>
          </a:ln>
        </p:spPr>
        <p:txBody>
          <a:bodyPr wrap="none" anchor="ctr"/>
          <a:lstStyle/>
          <a:p>
            <a:endParaRPr lang="tr-TR"/>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7</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graphicFrame>
        <p:nvGraphicFramePr>
          <p:cNvPr id="42" name="Tablo 41"/>
          <p:cNvGraphicFramePr>
            <a:graphicFrameLocks noGrp="1"/>
          </p:cNvGraphicFramePr>
          <p:nvPr>
            <p:extLst>
              <p:ext uri="{D42A27DB-BD31-4B8C-83A1-F6EECF244321}">
                <p14:modId xmlns:p14="http://schemas.microsoft.com/office/powerpoint/2010/main" val="393632716"/>
              </p:ext>
            </p:extLst>
          </p:nvPr>
        </p:nvGraphicFramePr>
        <p:xfrm>
          <a:off x="971600" y="1052736"/>
          <a:ext cx="6842759" cy="1482090"/>
        </p:xfrm>
        <a:graphic>
          <a:graphicData uri="http://schemas.openxmlformats.org/drawingml/2006/table">
            <a:tbl>
              <a:tblPr firstRow="1" firstCol="1" bandRow="1"/>
              <a:tblGrid>
                <a:gridCol w="631023"/>
                <a:gridCol w="1799656"/>
                <a:gridCol w="358406"/>
                <a:gridCol w="180474"/>
                <a:gridCol w="179839"/>
                <a:gridCol w="450549"/>
                <a:gridCol w="540151"/>
                <a:gridCol w="631023"/>
                <a:gridCol w="2071638"/>
              </a:tblGrid>
              <a:tr h="346928">
                <a:tc>
                  <a:txBody>
                    <a:bodyPr/>
                    <a:lstStyle/>
                    <a:p>
                      <a:pPr algn="ctr">
                        <a:spcAft>
                          <a:spcPts val="0"/>
                        </a:spcAft>
                      </a:pPr>
                      <a:r>
                        <a:rPr lang="tr-TR" sz="1200" b="1" dirty="0">
                          <a:effectLst/>
                          <a:latin typeface="Times New Roman"/>
                          <a:ea typeface="Times New Roman"/>
                          <a:cs typeface="Times New Roman"/>
                        </a:rPr>
                        <a:t>Kodu</a:t>
                      </a:r>
                      <a:endParaRPr lang="tr-TR"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b="1">
                          <a:effectLst/>
                          <a:latin typeface="Times New Roman"/>
                          <a:ea typeface="Times New Roman"/>
                          <a:cs typeface="Times New Roman"/>
                        </a:rPr>
                        <a:t>Dersin Adı</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b="1">
                          <a:effectLst/>
                          <a:latin typeface="Times New Roman"/>
                          <a:ea typeface="Times New Roman"/>
                          <a:cs typeface="Times New Roman"/>
                        </a:rPr>
                        <a:t>Z/S</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b="1">
                          <a:effectLst/>
                          <a:latin typeface="Times New Roman"/>
                          <a:ea typeface="Times New Roman"/>
                          <a:cs typeface="Times New Roman"/>
                        </a:rPr>
                        <a:t>T</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b="1">
                          <a:effectLst/>
                          <a:latin typeface="Times New Roman"/>
                          <a:ea typeface="Times New Roman"/>
                          <a:cs typeface="Times New Roman"/>
                        </a:rPr>
                        <a:t>U</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b="1">
                          <a:effectLst/>
                          <a:latin typeface="Times New Roman"/>
                          <a:ea typeface="Times New Roman"/>
                          <a:cs typeface="Times New Roman"/>
                        </a:rPr>
                        <a:t>Lab</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b="1">
                          <a:effectLst/>
                          <a:latin typeface="Times New Roman"/>
                          <a:ea typeface="Times New Roman"/>
                          <a:cs typeface="Times New Roman"/>
                        </a:rPr>
                        <a:t>AKTS</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b="1">
                          <a:effectLst/>
                          <a:latin typeface="Times New Roman"/>
                          <a:ea typeface="Times New Roman"/>
                          <a:cs typeface="Times New Roman"/>
                        </a:rPr>
                        <a:t>Türü</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b="1">
                          <a:effectLst/>
                          <a:latin typeface="Times New Roman"/>
                          <a:ea typeface="Times New Roman"/>
                          <a:cs typeface="Times New Roman"/>
                        </a:rPr>
                        <a:t>Öğretim Üyesi</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30">
                <a:tc>
                  <a:txBody>
                    <a:bodyPr/>
                    <a:lstStyle/>
                    <a:p>
                      <a:pPr>
                        <a:spcAft>
                          <a:spcPts val="0"/>
                        </a:spcAft>
                      </a:pPr>
                      <a:r>
                        <a:rPr lang="tr-TR" sz="1000">
                          <a:solidFill>
                            <a:srgbClr val="000000"/>
                          </a:solidFill>
                          <a:effectLst/>
                          <a:latin typeface="Times New Roman"/>
                          <a:ea typeface="Times New Roman"/>
                          <a:cs typeface="Times New Roman"/>
                        </a:rPr>
                        <a:t>MT 123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solidFill>
                            <a:srgbClr val="000000"/>
                          </a:solidFill>
                          <a:effectLst/>
                          <a:latin typeface="Times New Roman"/>
                          <a:ea typeface="Times New Roman"/>
                          <a:cs typeface="Times New Roman"/>
                        </a:rPr>
                        <a:t>Analitik Geometri I</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Prof. Dr. Zerrin ESMERLİGİL</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MT 131</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Analiz 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4</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8</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Prof. Dr. Ali A. ÖZKURT</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MT 155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Soyut Matematik 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6</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Dr. </a:t>
                      </a:r>
                      <a:r>
                        <a:rPr lang="tr-TR" sz="1000" dirty="0" err="1">
                          <a:effectLst/>
                          <a:latin typeface="Times New Roman"/>
                          <a:ea typeface="Times New Roman"/>
                          <a:cs typeface="Times New Roman"/>
                        </a:rPr>
                        <a:t>Öğr</a:t>
                      </a:r>
                      <a:r>
                        <a:rPr lang="tr-TR" sz="1000" dirty="0">
                          <a:effectLst/>
                          <a:latin typeface="Times New Roman"/>
                          <a:ea typeface="Times New Roman"/>
                          <a:cs typeface="Times New Roman"/>
                        </a:rPr>
                        <a:t>. Üyesi Ela AYDIN</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FM 105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Fizik 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4</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Fizik Bölümü</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UAT 101</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Atatürk İlk. ve İnk. Tarihi 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FF0000"/>
                          </a:solidFill>
                          <a:effectLst/>
                          <a:latin typeface="Times New Roman"/>
                          <a:ea typeface="Times New Roman"/>
                          <a:cs typeface="Times New Roman"/>
                        </a:rPr>
                        <a:t>Uzaktan</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Atatürk İlk. ve Inkılap Tarihi Bölümü</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UTD 103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Türk Dili 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FF0000"/>
                          </a:solidFill>
                          <a:effectLst/>
                          <a:latin typeface="Times New Roman"/>
                          <a:ea typeface="Times New Roman"/>
                          <a:cs typeface="Times New Roman"/>
                        </a:rPr>
                        <a:t>Uzaktan</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Türk Dili Bölümü</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UIN 101</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İngilizce 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FF0000"/>
                          </a:solidFill>
                          <a:effectLst/>
                          <a:latin typeface="Times New Roman"/>
                          <a:ea typeface="Times New Roman"/>
                          <a:cs typeface="Times New Roman"/>
                        </a:rPr>
                        <a:t>Uzaktan</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Yabancı Diller Yüksekokulu</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4" name="Tablo 43"/>
          <p:cNvGraphicFramePr>
            <a:graphicFrameLocks noGrp="1"/>
          </p:cNvGraphicFramePr>
          <p:nvPr>
            <p:extLst>
              <p:ext uri="{D42A27DB-BD31-4B8C-83A1-F6EECF244321}">
                <p14:modId xmlns:p14="http://schemas.microsoft.com/office/powerpoint/2010/main" val="2310555112"/>
              </p:ext>
            </p:extLst>
          </p:nvPr>
        </p:nvGraphicFramePr>
        <p:xfrm>
          <a:off x="971600" y="2564904"/>
          <a:ext cx="6842759" cy="1066800"/>
        </p:xfrm>
        <a:graphic>
          <a:graphicData uri="http://schemas.openxmlformats.org/drawingml/2006/table">
            <a:tbl>
              <a:tblPr firstRow="1" firstCol="1" bandRow="1"/>
              <a:tblGrid>
                <a:gridCol w="648072"/>
                <a:gridCol w="1800200"/>
                <a:gridCol w="360040"/>
                <a:gridCol w="216024"/>
                <a:gridCol w="162560"/>
                <a:gridCol w="413504"/>
                <a:gridCol w="504056"/>
                <a:gridCol w="648072"/>
                <a:gridCol w="2090231"/>
              </a:tblGrid>
              <a:tr h="0">
                <a:tc>
                  <a:txBody>
                    <a:bodyPr/>
                    <a:lstStyle/>
                    <a:p>
                      <a:pPr>
                        <a:spcAft>
                          <a:spcPts val="0"/>
                        </a:spcAft>
                      </a:pPr>
                      <a:r>
                        <a:rPr lang="tr-TR" sz="1000" dirty="0">
                          <a:solidFill>
                            <a:srgbClr val="000000"/>
                          </a:solidFill>
                          <a:effectLst/>
                          <a:latin typeface="Times New Roman"/>
                          <a:ea typeface="Times New Roman"/>
                          <a:cs typeface="Times New Roman"/>
                        </a:rPr>
                        <a:t>MT 122</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Analitik Geometri II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Prof. Dr. Zerrin ESMERLİGİL</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MT 132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Analiz II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4</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8</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Prof. Dr. Ali A. ÖZKURT</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MT 156</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Soyut Matematik II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6</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Dr. </a:t>
                      </a:r>
                      <a:r>
                        <a:rPr lang="tr-TR" sz="1000" dirty="0" err="1">
                          <a:effectLst/>
                          <a:latin typeface="Times New Roman"/>
                          <a:ea typeface="Times New Roman"/>
                          <a:cs typeface="Times New Roman"/>
                        </a:rPr>
                        <a:t>Öğr</a:t>
                      </a:r>
                      <a:r>
                        <a:rPr lang="tr-TR" sz="1000" dirty="0">
                          <a:effectLst/>
                          <a:latin typeface="Times New Roman"/>
                          <a:ea typeface="Times New Roman"/>
                          <a:cs typeface="Times New Roman"/>
                        </a:rPr>
                        <a:t>. Üyesi Ela AYDIN</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FM 106</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Fizik II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4</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Fizik Bölümü</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UAT 102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Atatürk İlk. ve İnk. Tarihi II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FF0000"/>
                          </a:solidFill>
                          <a:effectLst/>
                          <a:latin typeface="Times New Roman"/>
                          <a:ea typeface="Times New Roman"/>
                          <a:cs typeface="Times New Roman"/>
                        </a:rPr>
                        <a:t>Uzaktan</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Atatürk İlk. ve Inkılap Tarihi Bölümü</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UTD 104</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Türk Dili II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FF0000"/>
                          </a:solidFill>
                          <a:effectLst/>
                          <a:latin typeface="Times New Roman"/>
                          <a:ea typeface="Times New Roman"/>
                          <a:cs typeface="Times New Roman"/>
                        </a:rPr>
                        <a:t>Uzaktan</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Türk Dili Bölümü</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UIN 106</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İngilizce II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FF0000"/>
                          </a:solidFill>
                          <a:effectLst/>
                          <a:latin typeface="Times New Roman"/>
                          <a:ea typeface="Times New Roman"/>
                          <a:cs typeface="Times New Roman"/>
                        </a:rPr>
                        <a:t>Uzaktan</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Yabancı Diller Yüksekokulu</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6" name="Tablo 45"/>
          <p:cNvGraphicFramePr>
            <a:graphicFrameLocks noGrp="1"/>
          </p:cNvGraphicFramePr>
          <p:nvPr>
            <p:extLst>
              <p:ext uri="{D42A27DB-BD31-4B8C-83A1-F6EECF244321}">
                <p14:modId xmlns:p14="http://schemas.microsoft.com/office/powerpoint/2010/main" val="589150917"/>
              </p:ext>
            </p:extLst>
          </p:nvPr>
        </p:nvGraphicFramePr>
        <p:xfrm>
          <a:off x="971600" y="3645024"/>
          <a:ext cx="6842760" cy="1219200"/>
        </p:xfrm>
        <a:graphic>
          <a:graphicData uri="http://schemas.openxmlformats.org/drawingml/2006/table">
            <a:tbl>
              <a:tblPr firstRow="1" firstCol="1" bandRow="1"/>
              <a:tblGrid>
                <a:gridCol w="648072"/>
                <a:gridCol w="1800200"/>
                <a:gridCol w="288032"/>
                <a:gridCol w="269488"/>
                <a:gridCol w="162560"/>
                <a:gridCol w="432048"/>
                <a:gridCol w="504056"/>
                <a:gridCol w="720080"/>
                <a:gridCol w="2018224"/>
              </a:tblGrid>
              <a:tr h="0">
                <a:tc>
                  <a:txBody>
                    <a:bodyPr/>
                    <a:lstStyle/>
                    <a:p>
                      <a:pPr>
                        <a:spcAft>
                          <a:spcPts val="0"/>
                        </a:spcAft>
                      </a:pPr>
                      <a:r>
                        <a:rPr lang="tr-TR" sz="1000" dirty="0">
                          <a:solidFill>
                            <a:srgbClr val="000000"/>
                          </a:solidFill>
                          <a:effectLst/>
                          <a:latin typeface="Times New Roman"/>
                          <a:ea typeface="Times New Roman"/>
                          <a:cs typeface="Times New Roman"/>
                        </a:rPr>
                        <a:t>MT 211</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Cebir 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4</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7</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Doç. Dr. Nazar Ş. ÖĞÜŞLÜ</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MT 241</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Analiz III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4</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7</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Dr. </a:t>
                      </a:r>
                      <a:r>
                        <a:rPr lang="tr-TR" sz="1000" dirty="0" err="1">
                          <a:effectLst/>
                          <a:latin typeface="Times New Roman"/>
                          <a:ea typeface="Times New Roman"/>
                          <a:cs typeface="Times New Roman"/>
                        </a:rPr>
                        <a:t>Öğr</a:t>
                      </a:r>
                      <a:r>
                        <a:rPr lang="tr-TR" sz="1000" dirty="0">
                          <a:effectLst/>
                          <a:latin typeface="Times New Roman"/>
                          <a:ea typeface="Times New Roman"/>
                          <a:cs typeface="Times New Roman"/>
                        </a:rPr>
                        <a:t>. Üyesi Doğa Can SERTBAŞ</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effectLst/>
                          <a:latin typeface="Times New Roman"/>
                          <a:ea typeface="Times New Roman"/>
                          <a:cs typeface="Times New Roman"/>
                        </a:rPr>
                        <a:t>MT 235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Diferansiyel Denklemler</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4</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6</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Doç. Dr. Leyla BUGAY</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MT 261</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Olasılık</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4</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7</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İstatistik Bölümü</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effectLst/>
                          <a:latin typeface="Times New Roman"/>
                          <a:ea typeface="Times New Roman"/>
                          <a:cs typeface="Times New Roman"/>
                        </a:rPr>
                        <a:t>MTS 223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Dönüşüm Yarıgrupları</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S</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Prof. Dr. Hayrullah AYIK</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effectLst/>
                          <a:latin typeface="Times New Roman"/>
                          <a:ea typeface="Times New Roman"/>
                          <a:cs typeface="Times New Roman"/>
                        </a:rPr>
                        <a:t>MTS 225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000" b="0">
                          <a:effectLst/>
                          <a:latin typeface="Calibri"/>
                          <a:ea typeface="Times New Roman"/>
                          <a:cs typeface="Times New Roman"/>
                        </a:rPr>
                        <a:t>İntegral Hesap</a:t>
                      </a:r>
                      <a:endParaRPr lang="tr-TR" sz="1100" b="1">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S</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Dr. </a:t>
                      </a:r>
                      <a:r>
                        <a:rPr lang="tr-TR" sz="1000" dirty="0" err="1">
                          <a:effectLst/>
                          <a:latin typeface="Times New Roman"/>
                          <a:ea typeface="Times New Roman"/>
                          <a:cs typeface="Times New Roman"/>
                        </a:rPr>
                        <a:t>Öğr</a:t>
                      </a:r>
                      <a:r>
                        <a:rPr lang="tr-TR" sz="1000" dirty="0">
                          <a:effectLst/>
                          <a:latin typeface="Times New Roman"/>
                          <a:ea typeface="Times New Roman"/>
                          <a:cs typeface="Times New Roman"/>
                        </a:rPr>
                        <a:t>. Üyesi Doğa Can SERTBAŞ</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7" name="Tablo 46"/>
          <p:cNvGraphicFramePr>
            <a:graphicFrameLocks noGrp="1"/>
          </p:cNvGraphicFramePr>
          <p:nvPr>
            <p:extLst>
              <p:ext uri="{D42A27DB-BD31-4B8C-83A1-F6EECF244321}">
                <p14:modId xmlns:p14="http://schemas.microsoft.com/office/powerpoint/2010/main" val="4069387142"/>
              </p:ext>
            </p:extLst>
          </p:nvPr>
        </p:nvGraphicFramePr>
        <p:xfrm>
          <a:off x="971600" y="4869160"/>
          <a:ext cx="6842759" cy="1219200"/>
        </p:xfrm>
        <a:graphic>
          <a:graphicData uri="http://schemas.openxmlformats.org/drawingml/2006/table">
            <a:tbl>
              <a:tblPr firstRow="1" firstCol="1" bandRow="1"/>
              <a:tblGrid>
                <a:gridCol w="648072"/>
                <a:gridCol w="1782482"/>
                <a:gridCol w="358107"/>
                <a:gridCol w="180323"/>
                <a:gridCol w="179688"/>
                <a:gridCol w="450173"/>
                <a:gridCol w="539700"/>
                <a:gridCol w="723833"/>
                <a:gridCol w="1980381"/>
              </a:tblGrid>
              <a:tr h="0">
                <a:tc>
                  <a:txBody>
                    <a:bodyPr/>
                    <a:lstStyle/>
                    <a:p>
                      <a:pPr>
                        <a:spcAft>
                          <a:spcPts val="0"/>
                        </a:spcAft>
                      </a:pPr>
                      <a:r>
                        <a:rPr lang="tr-TR" sz="1000" dirty="0">
                          <a:solidFill>
                            <a:srgbClr val="000000"/>
                          </a:solidFill>
                          <a:effectLst/>
                          <a:latin typeface="Times New Roman"/>
                          <a:ea typeface="Times New Roman"/>
                          <a:cs typeface="Times New Roman"/>
                        </a:rPr>
                        <a:t>MT 212</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Cebir II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4</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dirty="0">
                          <a:solidFill>
                            <a:srgbClr val="000000"/>
                          </a:solidFill>
                          <a:effectLst/>
                          <a:latin typeface="Times New Roman"/>
                          <a:ea typeface="Times New Roman"/>
                          <a:cs typeface="Times New Roman"/>
                        </a:rPr>
                        <a:t>7</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Yüz yüze</a:t>
                      </a:r>
                      <a:endParaRPr lang="tr-TR"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Prof. Dr. Hayrullah AYIK</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MT 242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Analiz IV</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4</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7</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Dr. </a:t>
                      </a:r>
                      <a:r>
                        <a:rPr lang="tr-TR" sz="1000" dirty="0" err="1">
                          <a:effectLst/>
                          <a:latin typeface="Times New Roman"/>
                          <a:ea typeface="Times New Roman"/>
                          <a:cs typeface="Times New Roman"/>
                        </a:rPr>
                        <a:t>Öğr</a:t>
                      </a:r>
                      <a:r>
                        <a:rPr lang="tr-TR" sz="1000" dirty="0">
                          <a:effectLst/>
                          <a:latin typeface="Times New Roman"/>
                          <a:ea typeface="Times New Roman"/>
                          <a:cs typeface="Times New Roman"/>
                        </a:rPr>
                        <a:t>. Üyesi Doğa Can SERTBAŞ</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effectLst/>
                          <a:latin typeface="Times New Roman"/>
                          <a:ea typeface="Times New Roman"/>
                          <a:cs typeface="Times New Roman"/>
                        </a:rPr>
                        <a:t>ENF 204</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Bilgisayar Programlama</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4</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Endüstri Müh. Bölümü</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MT 262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İstatistik</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4</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İstatistik Bölümü</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MT 236</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Vektör Analizi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4</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Doç. Dr. Nazar Ş. ÖĞÜŞLÜ</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effectLst/>
                          <a:latin typeface="Times New Roman"/>
                          <a:ea typeface="Times New Roman"/>
                          <a:cs typeface="Times New Roman"/>
                        </a:rPr>
                        <a:t>MTS 282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Matematik Eğitim Yöntemleri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S</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Prof. Dr. Zerrin ESMERLİGİL</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effectLst/>
                          <a:latin typeface="Times New Roman"/>
                          <a:ea typeface="Times New Roman"/>
                          <a:cs typeface="Times New Roman"/>
                        </a:rPr>
                        <a:t>MTS 284</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Matematik Tarihi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S</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Prof. Dr. Gonca AYIK</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94672818"/>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93019" y="59971"/>
            <a:ext cx="8229600" cy="863600"/>
          </a:xfrm>
        </p:spPr>
        <p:txBody>
          <a:bodyPr/>
          <a:lstStyle/>
          <a:p>
            <a:r>
              <a:rPr lang="tr-TR" sz="1600" b="1" dirty="0" smtClean="0"/>
              <a:t>2023-2024 Matematik </a:t>
            </a:r>
            <a:r>
              <a:rPr lang="tr-TR" sz="1600" b="1" dirty="0"/>
              <a:t>Bölümü </a:t>
            </a:r>
            <a:r>
              <a:rPr lang="tr-TR" sz="1600" b="1" dirty="0" smtClean="0"/>
              <a:t>Lisans Dersleri </a:t>
            </a:r>
            <a:endParaRPr lang="tr-TR" sz="1600" dirty="0"/>
          </a:p>
        </p:txBody>
      </p:sp>
      <p:sp>
        <p:nvSpPr>
          <p:cNvPr id="14339" name="Rectangle 4"/>
          <p:cNvSpPr>
            <a:spLocks noChangeArrowheads="1"/>
          </p:cNvSpPr>
          <p:nvPr/>
        </p:nvSpPr>
        <p:spPr bwMode="auto">
          <a:xfrm>
            <a:off x="612368" y="116632"/>
            <a:ext cx="7993260" cy="720080"/>
          </a:xfrm>
          <a:prstGeom prst="rect">
            <a:avLst/>
          </a:prstGeom>
          <a:noFill/>
          <a:ln w="114300" cmpd="tri">
            <a:solidFill>
              <a:srgbClr val="333300"/>
            </a:solidFill>
            <a:miter lim="800000"/>
            <a:headEnd/>
            <a:tailEnd/>
          </a:ln>
        </p:spPr>
        <p:txBody>
          <a:bodyPr wrap="none" anchor="ctr"/>
          <a:lstStyle/>
          <a:p>
            <a:endParaRPr lang="tr-TR"/>
          </a:p>
        </p:txBody>
      </p:sp>
      <p:sp>
        <p:nvSpPr>
          <p:cNvPr id="5" name="4 Slayt Numarası Yer Tutucusu"/>
          <p:cNvSpPr>
            <a:spLocks noGrp="1"/>
          </p:cNvSpPr>
          <p:nvPr>
            <p:ph type="sldNum" sz="quarter" idx="12"/>
          </p:nvPr>
        </p:nvSpPr>
        <p:spPr/>
        <p:txBody>
          <a:bodyPr/>
          <a:lstStyle/>
          <a:p>
            <a:pPr>
              <a:defRPr/>
            </a:pPr>
            <a:fld id="{FC25E611-EE71-4506-A012-24F487ADA58F}" type="slidenum">
              <a:rPr lang="tr-TR" smtClean="0"/>
              <a:pPr>
                <a:defRPr/>
              </a:pPr>
              <a:t>8</a:t>
            </a:fld>
            <a:endParaRPr lang="tr-TR"/>
          </a:p>
        </p:txBody>
      </p:sp>
      <p:sp>
        <p:nvSpPr>
          <p:cNvPr id="6" name="5 Altbilgi Yer Tutucusu"/>
          <p:cNvSpPr>
            <a:spLocks noGrp="1"/>
          </p:cNvSpPr>
          <p:nvPr>
            <p:ph type="ftr" sz="quarter" idx="11"/>
          </p:nvPr>
        </p:nvSpPr>
        <p:spPr/>
        <p:txBody>
          <a:bodyPr/>
          <a:lstStyle/>
          <a:p>
            <a:pPr>
              <a:defRPr/>
            </a:pPr>
            <a:r>
              <a:rPr lang="tr-TR" dirty="0" smtClean="0"/>
              <a:t>Matematik Bölümü</a:t>
            </a:r>
            <a:endParaRPr lang="tr-TR" dirty="0"/>
          </a:p>
        </p:txBody>
      </p:sp>
      <p:graphicFrame>
        <p:nvGraphicFramePr>
          <p:cNvPr id="2" name="Tablo 1"/>
          <p:cNvGraphicFramePr>
            <a:graphicFrameLocks noGrp="1"/>
          </p:cNvGraphicFramePr>
          <p:nvPr>
            <p:extLst>
              <p:ext uri="{D42A27DB-BD31-4B8C-83A1-F6EECF244321}">
                <p14:modId xmlns:p14="http://schemas.microsoft.com/office/powerpoint/2010/main" val="2702712473"/>
              </p:ext>
            </p:extLst>
          </p:nvPr>
        </p:nvGraphicFramePr>
        <p:xfrm>
          <a:off x="827584" y="908720"/>
          <a:ext cx="6842759" cy="1280160"/>
        </p:xfrm>
        <a:graphic>
          <a:graphicData uri="http://schemas.openxmlformats.org/drawingml/2006/table">
            <a:tbl>
              <a:tblPr firstRow="1" firstCol="1" bandRow="1"/>
              <a:tblGrid>
                <a:gridCol w="720859"/>
                <a:gridCol w="1798654"/>
                <a:gridCol w="358206"/>
                <a:gridCol w="179738"/>
                <a:gridCol w="180373"/>
                <a:gridCol w="450299"/>
                <a:gridCol w="539850"/>
                <a:gridCol w="724034"/>
                <a:gridCol w="1890746"/>
              </a:tblGrid>
              <a:tr h="0">
                <a:tc>
                  <a:txBody>
                    <a:bodyPr/>
                    <a:lstStyle/>
                    <a:p>
                      <a:pPr algn="ctr">
                        <a:spcAft>
                          <a:spcPts val="0"/>
                        </a:spcAft>
                      </a:pPr>
                      <a:r>
                        <a:rPr lang="tr-TR" sz="1200" b="1" dirty="0">
                          <a:effectLst/>
                          <a:latin typeface="Times New Roman"/>
                          <a:ea typeface="Times New Roman"/>
                          <a:cs typeface="Times New Roman"/>
                        </a:rPr>
                        <a:t>Kodu</a:t>
                      </a:r>
                      <a:endParaRPr lang="tr-TR"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b="1">
                          <a:effectLst/>
                          <a:latin typeface="Times New Roman"/>
                          <a:ea typeface="Times New Roman"/>
                          <a:cs typeface="Times New Roman"/>
                        </a:rPr>
                        <a:t>Dersin Adı</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b="1">
                          <a:effectLst/>
                          <a:latin typeface="Times New Roman"/>
                          <a:ea typeface="Times New Roman"/>
                          <a:cs typeface="Times New Roman"/>
                        </a:rPr>
                        <a:t>Z/S</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b="1">
                          <a:effectLst/>
                          <a:latin typeface="Times New Roman"/>
                          <a:ea typeface="Times New Roman"/>
                          <a:cs typeface="Times New Roman"/>
                        </a:rPr>
                        <a:t>T</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b="1">
                          <a:effectLst/>
                          <a:latin typeface="Times New Roman"/>
                          <a:ea typeface="Times New Roman"/>
                          <a:cs typeface="Times New Roman"/>
                        </a:rPr>
                        <a:t>U</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b="1">
                          <a:effectLst/>
                          <a:latin typeface="Times New Roman"/>
                          <a:ea typeface="Times New Roman"/>
                          <a:cs typeface="Times New Roman"/>
                        </a:rPr>
                        <a:t>Lab</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b="1">
                          <a:effectLst/>
                          <a:latin typeface="Times New Roman"/>
                          <a:ea typeface="Times New Roman"/>
                          <a:cs typeface="Times New Roman"/>
                        </a:rPr>
                        <a:t>AKTS</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b="1">
                          <a:effectLst/>
                          <a:latin typeface="Times New Roman"/>
                          <a:ea typeface="Times New Roman"/>
                          <a:cs typeface="Times New Roman"/>
                        </a:rPr>
                        <a:t>Türü</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b="1">
                          <a:effectLst/>
                          <a:latin typeface="Times New Roman"/>
                          <a:ea typeface="Times New Roman"/>
                          <a:cs typeface="Times New Roman"/>
                        </a:rPr>
                        <a:t>Öğretim Üyesi</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MT 311</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Cebir III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7</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Prof. Dr. Gonca AYIK</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MT 321</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Diferansiyel Geometri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4</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8</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Doç. Dr. </a:t>
                      </a:r>
                      <a:r>
                        <a:rPr lang="tr-TR" sz="1000" dirty="0" err="1">
                          <a:effectLst/>
                          <a:latin typeface="Times New Roman"/>
                          <a:ea typeface="Times New Roman"/>
                          <a:cs typeface="Times New Roman"/>
                        </a:rPr>
                        <a:t>Nergiz</a:t>
                      </a:r>
                      <a:r>
                        <a:rPr lang="tr-TR" sz="1000" dirty="0">
                          <a:effectLst/>
                          <a:latin typeface="Times New Roman"/>
                          <a:ea typeface="Times New Roman"/>
                          <a:cs typeface="Times New Roman"/>
                        </a:rPr>
                        <a:t> POYRAZ</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MT 331</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Kısmi Diferansiyel Denklemler</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Prof. Dr. Zerrin ESMERLİGİL</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MT 333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Nümerik Analiz</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Doç. Dr. Zeynep ÖZKURT</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MT 313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Grup Teorisi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S</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Prof. Dr. Hayrullah AYIK</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MT 373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Visual Basic Programlama</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S</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Endüstri Müh. Bölümü</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2689444135"/>
              </p:ext>
            </p:extLst>
          </p:nvPr>
        </p:nvGraphicFramePr>
        <p:xfrm>
          <a:off x="827584" y="2204864"/>
          <a:ext cx="6842759" cy="1219200"/>
        </p:xfrm>
        <a:graphic>
          <a:graphicData uri="http://schemas.openxmlformats.org/drawingml/2006/table">
            <a:tbl>
              <a:tblPr firstRow="1" firstCol="1" bandRow="1"/>
              <a:tblGrid>
                <a:gridCol w="720859"/>
                <a:gridCol w="1798654"/>
                <a:gridCol w="360807"/>
                <a:gridCol w="216024"/>
                <a:gridCol w="162560"/>
                <a:gridCol w="413504"/>
                <a:gridCol w="576064"/>
                <a:gridCol w="720080"/>
                <a:gridCol w="1874207"/>
              </a:tblGrid>
              <a:tr h="0">
                <a:tc>
                  <a:txBody>
                    <a:bodyPr/>
                    <a:lstStyle/>
                    <a:p>
                      <a:pPr>
                        <a:spcAft>
                          <a:spcPts val="0"/>
                        </a:spcAft>
                      </a:pPr>
                      <a:r>
                        <a:rPr lang="tr-TR" sz="1000" dirty="0">
                          <a:effectLst/>
                          <a:latin typeface="Times New Roman"/>
                          <a:ea typeface="Times New Roman"/>
                          <a:cs typeface="Times New Roman"/>
                        </a:rPr>
                        <a:t>MT 302</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Ölçüm Kuramı</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Prof. Dr. </a:t>
                      </a:r>
                      <a:r>
                        <a:rPr lang="tr-TR" sz="1000" dirty="0" err="1">
                          <a:effectLst/>
                          <a:latin typeface="Times New Roman"/>
                          <a:ea typeface="Times New Roman"/>
                          <a:cs typeface="Times New Roman"/>
                        </a:rPr>
                        <a:t>Şehmus</a:t>
                      </a:r>
                      <a:r>
                        <a:rPr lang="tr-TR" sz="1000" dirty="0">
                          <a:effectLst/>
                          <a:latin typeface="Times New Roman"/>
                          <a:ea typeface="Times New Roman"/>
                          <a:cs typeface="Times New Roman"/>
                        </a:rPr>
                        <a:t> FINDIK</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effectLst/>
                          <a:latin typeface="Times New Roman"/>
                          <a:ea typeface="Times New Roman"/>
                          <a:cs typeface="Times New Roman"/>
                        </a:rPr>
                        <a:t>MT 332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Reel Analiz</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Prof. Dr. Gonca AYIK</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effectLst/>
                          <a:latin typeface="Times New Roman"/>
                          <a:ea typeface="Times New Roman"/>
                          <a:cs typeface="Times New Roman"/>
                        </a:rPr>
                        <a:t>MT 334</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Kompleks Fonksiyonlar Teorisi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8</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Prof. Dr. Ali A. ÖZKURT</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MT 342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Genel Topoloji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Dr. </a:t>
                      </a:r>
                      <a:r>
                        <a:rPr lang="tr-TR" sz="1000" dirty="0" err="1">
                          <a:effectLst/>
                          <a:latin typeface="Times New Roman"/>
                          <a:ea typeface="Times New Roman"/>
                          <a:cs typeface="Times New Roman"/>
                        </a:rPr>
                        <a:t>Öğr</a:t>
                      </a:r>
                      <a:r>
                        <a:rPr lang="tr-TR" sz="1000" dirty="0">
                          <a:effectLst/>
                          <a:latin typeface="Times New Roman"/>
                          <a:ea typeface="Times New Roman"/>
                          <a:cs typeface="Times New Roman"/>
                        </a:rPr>
                        <a:t>. Üyesi Doğa Can SERTBAŞ</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effectLst/>
                          <a:latin typeface="Times New Roman"/>
                          <a:ea typeface="Times New Roman"/>
                          <a:cs typeface="Times New Roman"/>
                        </a:rPr>
                        <a:t>MT 352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Sonlu Matematik</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4</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Prof. Dr. Hayrullah AYIK</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effectLst/>
                          <a:latin typeface="Times New Roman"/>
                          <a:ea typeface="Times New Roman"/>
                          <a:cs typeface="Times New Roman"/>
                        </a:rPr>
                        <a:t>MTS 382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Lateks</a:t>
                      </a:r>
                      <a:r>
                        <a:rPr lang="tr-TR" sz="1000" baseline="30000">
                          <a:effectLst/>
                          <a:latin typeface="Times New Roman"/>
                          <a:ea typeface="Times New Roman"/>
                          <a:cs typeface="Times New Roman"/>
                        </a:rPr>
                        <a:t>**</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S</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Doç. Dr. Leyla BUGAY</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effectLst/>
                          <a:latin typeface="Times New Roman"/>
                          <a:ea typeface="Times New Roman"/>
                          <a:cs typeface="Times New Roman"/>
                        </a:rPr>
                        <a:t>MTS 384</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Kafes Teorisi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S</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Doç. Dr. Dilek ERSALAN</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4062548124"/>
              </p:ext>
            </p:extLst>
          </p:nvPr>
        </p:nvGraphicFramePr>
        <p:xfrm>
          <a:off x="827584" y="3429000"/>
          <a:ext cx="6842759" cy="1524000"/>
        </p:xfrm>
        <a:graphic>
          <a:graphicData uri="http://schemas.openxmlformats.org/drawingml/2006/table">
            <a:tbl>
              <a:tblPr firstRow="1" firstCol="1" bandRow="1"/>
              <a:tblGrid>
                <a:gridCol w="720658"/>
                <a:gridCol w="1799622"/>
                <a:gridCol w="360447"/>
                <a:gridCol w="179688"/>
                <a:gridCol w="180323"/>
                <a:gridCol w="450173"/>
                <a:gridCol w="557561"/>
                <a:gridCol w="720080"/>
                <a:gridCol w="1874207"/>
              </a:tblGrid>
              <a:tr h="0">
                <a:tc>
                  <a:txBody>
                    <a:bodyPr/>
                    <a:lstStyle/>
                    <a:p>
                      <a:pPr>
                        <a:spcAft>
                          <a:spcPts val="0"/>
                        </a:spcAft>
                      </a:pPr>
                      <a:r>
                        <a:rPr lang="tr-TR" sz="1000" b="1" dirty="0">
                          <a:solidFill>
                            <a:srgbClr val="000000"/>
                          </a:solidFill>
                          <a:effectLst/>
                          <a:latin typeface="Times New Roman"/>
                          <a:ea typeface="Times New Roman"/>
                          <a:cs typeface="Times New Roman"/>
                        </a:rPr>
                        <a:t>ADS 401</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solidFill>
                            <a:srgbClr val="000000"/>
                          </a:solidFill>
                          <a:effectLst/>
                          <a:latin typeface="Times New Roman"/>
                          <a:ea typeface="Times New Roman"/>
                          <a:cs typeface="Times New Roman"/>
                        </a:rPr>
                        <a:t>Alan Dışı Seçmeli Ders 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 </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b="1">
                          <a:solidFill>
                            <a:srgbClr val="FF0000"/>
                          </a:solidFill>
                          <a:effectLst/>
                          <a:latin typeface="Times New Roman"/>
                          <a:ea typeface="Times New Roman"/>
                          <a:cs typeface="Times New Roman"/>
                        </a:rPr>
                        <a:t>Yeni Ders</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solidFill>
                            <a:srgbClr val="000000"/>
                          </a:solidFill>
                          <a:effectLst/>
                          <a:latin typeface="Times New Roman"/>
                          <a:ea typeface="Times New Roman"/>
                          <a:cs typeface="Times New Roman"/>
                        </a:rPr>
                        <a:t>Araştırma Projesi ve Bilim Etiği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Bölüm Öğretim Üyeleri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b="1">
                          <a:solidFill>
                            <a:srgbClr val="000000"/>
                          </a:solidFill>
                          <a:effectLst/>
                          <a:latin typeface="Times New Roman"/>
                          <a:ea typeface="Times New Roman"/>
                          <a:cs typeface="Times New Roman"/>
                        </a:rPr>
                        <a:t>MT 407</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solidFill>
                            <a:srgbClr val="000000"/>
                          </a:solidFill>
                          <a:effectLst/>
                          <a:latin typeface="Times New Roman"/>
                          <a:ea typeface="Times New Roman"/>
                          <a:cs typeface="Times New Roman"/>
                        </a:rPr>
                        <a:t>Sayılar Kuramı </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Dr. </a:t>
                      </a:r>
                      <a:r>
                        <a:rPr lang="tr-TR" sz="1000" dirty="0" err="1">
                          <a:effectLst/>
                          <a:latin typeface="Times New Roman"/>
                          <a:ea typeface="Times New Roman"/>
                          <a:cs typeface="Times New Roman"/>
                        </a:rPr>
                        <a:t>Öğr</a:t>
                      </a:r>
                      <a:r>
                        <a:rPr lang="tr-TR" sz="1000" dirty="0">
                          <a:effectLst/>
                          <a:latin typeface="Times New Roman"/>
                          <a:ea typeface="Times New Roman"/>
                          <a:cs typeface="Times New Roman"/>
                        </a:rPr>
                        <a:t>. Üyesi Ela AYDIN</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MT 401</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Matris Kuramı </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S</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Doç. Dr. Dilek ERSALAN</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MT 415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Kodlama Teorisi </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S</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Prof. Dr. Gonca AYIK</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MT 433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Kompleks Analiz </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S</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Doç. Dr. Nazar Ş. ÖĞÜŞLÜ</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MT 467</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İşlemsel Matematik </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S</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Prof. Dr. </a:t>
                      </a:r>
                      <a:r>
                        <a:rPr lang="tr-TR" sz="1000" dirty="0" err="1">
                          <a:effectLst/>
                          <a:latin typeface="Times New Roman"/>
                          <a:ea typeface="Times New Roman"/>
                          <a:cs typeface="Times New Roman"/>
                        </a:rPr>
                        <a:t>Şehmus</a:t>
                      </a:r>
                      <a:r>
                        <a:rPr lang="tr-TR" sz="1000" dirty="0">
                          <a:effectLst/>
                          <a:latin typeface="Times New Roman"/>
                          <a:ea typeface="Times New Roman"/>
                          <a:cs typeface="Times New Roman"/>
                        </a:rPr>
                        <a:t> FINDIK</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MT 469</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Doğrusal Programlama </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S</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Doç. Dr. Zeynep ÖZKURT</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effectLst/>
                          <a:latin typeface="Times New Roman"/>
                          <a:ea typeface="Times New Roman"/>
                          <a:cs typeface="Times New Roman"/>
                        </a:rPr>
                        <a:t>MT 483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Geometriler </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S</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Prof. Dr. Gonca AYIK</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4230749452"/>
              </p:ext>
            </p:extLst>
          </p:nvPr>
        </p:nvGraphicFramePr>
        <p:xfrm>
          <a:off x="827584" y="4941168"/>
          <a:ext cx="6842760" cy="1371600"/>
        </p:xfrm>
        <a:graphic>
          <a:graphicData uri="http://schemas.openxmlformats.org/drawingml/2006/table">
            <a:tbl>
              <a:tblPr firstRow="1" firstCol="1" bandRow="1"/>
              <a:tblGrid>
                <a:gridCol w="720859"/>
                <a:gridCol w="1620186"/>
                <a:gridCol w="450299"/>
                <a:gridCol w="180373"/>
                <a:gridCol w="179738"/>
                <a:gridCol w="450299"/>
                <a:gridCol w="539850"/>
                <a:gridCol w="630672"/>
                <a:gridCol w="2070484"/>
              </a:tblGrid>
              <a:tr h="0">
                <a:tc>
                  <a:txBody>
                    <a:bodyPr/>
                    <a:lstStyle/>
                    <a:p>
                      <a:pPr>
                        <a:spcAft>
                          <a:spcPts val="0"/>
                        </a:spcAft>
                      </a:pPr>
                      <a:r>
                        <a:rPr lang="tr-TR" sz="1000" b="1" dirty="0">
                          <a:solidFill>
                            <a:srgbClr val="000000"/>
                          </a:solidFill>
                          <a:effectLst/>
                          <a:latin typeface="Times New Roman"/>
                          <a:ea typeface="Times New Roman"/>
                          <a:cs typeface="Times New Roman"/>
                        </a:rPr>
                        <a:t>ADS 402</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solidFill>
                            <a:srgbClr val="000000"/>
                          </a:solidFill>
                          <a:effectLst/>
                          <a:latin typeface="Times New Roman"/>
                          <a:ea typeface="Times New Roman"/>
                          <a:cs typeface="Times New Roman"/>
                        </a:rPr>
                        <a:t>Alan Dışı Seçmeli Ders 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dirty="0">
                          <a:effectLst/>
                          <a:latin typeface="Times New Roman"/>
                          <a:ea typeface="Times New Roman"/>
                          <a:cs typeface="Times New Roman"/>
                        </a:rPr>
                        <a:t>-</a:t>
                      </a:r>
                      <a:endParaRPr lang="tr-TR"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 </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b="1">
                          <a:solidFill>
                            <a:srgbClr val="000000"/>
                          </a:solidFill>
                          <a:effectLst/>
                          <a:latin typeface="Times New Roman"/>
                          <a:ea typeface="Times New Roman"/>
                          <a:cs typeface="Times New Roman"/>
                        </a:rPr>
                        <a:t>MT 402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solidFill>
                            <a:srgbClr val="000000"/>
                          </a:solidFill>
                          <a:effectLst/>
                          <a:latin typeface="Times New Roman"/>
                          <a:ea typeface="Times New Roman"/>
                          <a:cs typeface="Times New Roman"/>
                        </a:rPr>
                        <a:t>Araştırma Projesi II </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Bölüm Öğretim Üyeleri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b="1">
                          <a:effectLst/>
                          <a:latin typeface="Times New Roman"/>
                          <a:ea typeface="Times New Roman"/>
                          <a:cs typeface="Times New Roman"/>
                        </a:rPr>
                        <a:t>MT 408</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effectLst/>
                          <a:latin typeface="Times New Roman"/>
                          <a:ea typeface="Times New Roman"/>
                          <a:cs typeface="Times New Roman"/>
                        </a:rPr>
                        <a:t>Fonksiyonel Analiz</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effectLst/>
                          <a:latin typeface="Times New Roman"/>
                          <a:ea typeface="Times New Roman"/>
                          <a:cs typeface="Times New Roman"/>
                        </a:rPr>
                        <a:t>Z</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Dr. Öğr. Üyesi Doğa Can SERTBAŞ</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MT 414</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İleri Lineer Cebir </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S</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Dr. Öğr. Üyesi Ela AYDIN</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effectLst/>
                          <a:latin typeface="Times New Roman"/>
                          <a:ea typeface="Times New Roman"/>
                          <a:cs typeface="Times New Roman"/>
                        </a:rPr>
                        <a:t>MT 418</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Modül Teorisi</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S</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Doç. Dr. Zeynep ÖZKURT</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effectLst/>
                          <a:latin typeface="Times New Roman"/>
                          <a:ea typeface="Times New Roman"/>
                          <a:cs typeface="Times New Roman"/>
                        </a:rPr>
                        <a:t>MT 412</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Cisimler Kuramı </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S</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Prof. Dr. Gonca AYIK</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effectLst/>
                          <a:latin typeface="Times New Roman"/>
                          <a:ea typeface="Times New Roman"/>
                          <a:cs typeface="Times New Roman"/>
                        </a:rPr>
                        <a:t>MT 416</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Grafik Teorisi </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S</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Doç. Dr. Dilek ERSALAN</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MT 474</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Mat. Prog. (Optimizasyon )</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S</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Prof. Dr. Zerrin ESMERLİGİL</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000">
                          <a:solidFill>
                            <a:srgbClr val="000000"/>
                          </a:solidFill>
                          <a:effectLst/>
                          <a:latin typeface="Times New Roman"/>
                          <a:ea typeface="Times New Roman"/>
                          <a:cs typeface="Times New Roman"/>
                        </a:rPr>
                        <a:t>MT 484</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effectLst/>
                          <a:latin typeface="Times New Roman"/>
                          <a:ea typeface="Times New Roman"/>
                          <a:cs typeface="Times New Roman"/>
                        </a:rPr>
                        <a:t>Kombinatorik</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S</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3</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0</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effectLst/>
                          <a:latin typeface="Times New Roman"/>
                          <a:ea typeface="Times New Roman"/>
                          <a:cs typeface="Times New Roman"/>
                        </a:rPr>
                        <a:t>5</a:t>
                      </a:r>
                      <a:endParaRPr lang="tr-T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effectLst/>
                          <a:latin typeface="Times New Roman"/>
                          <a:ea typeface="Times New Roman"/>
                          <a:cs typeface="Times New Roman"/>
                        </a:rPr>
                        <a:t>Yüz yüze</a:t>
                      </a:r>
                      <a:endParaRPr lang="tr-T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dirty="0">
                          <a:effectLst/>
                          <a:latin typeface="Times New Roman"/>
                          <a:ea typeface="Times New Roman"/>
                          <a:cs typeface="Times New Roman"/>
                        </a:rPr>
                        <a:t>Prof. Dr. Hayrullah AYIK</a:t>
                      </a:r>
                      <a:endParaRPr lang="tr-TR"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44127600"/>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93019" y="59971"/>
            <a:ext cx="8229600" cy="863600"/>
          </a:xfrm>
        </p:spPr>
        <p:txBody>
          <a:bodyPr/>
          <a:lstStyle/>
          <a:p>
            <a:r>
              <a:rPr lang="tr-TR" sz="1600" b="1" dirty="0" smtClean="0"/>
              <a:t>Matematik Bölümü</a:t>
            </a:r>
            <a:endParaRPr lang="tr-TR" sz="1600" dirty="0"/>
          </a:p>
        </p:txBody>
      </p:sp>
      <p:sp>
        <p:nvSpPr>
          <p:cNvPr id="14339" name="Rectangle 4"/>
          <p:cNvSpPr>
            <a:spLocks noChangeArrowheads="1"/>
          </p:cNvSpPr>
          <p:nvPr/>
        </p:nvSpPr>
        <p:spPr bwMode="auto">
          <a:xfrm>
            <a:off x="612368" y="116632"/>
            <a:ext cx="7993260" cy="720080"/>
          </a:xfrm>
          <a:prstGeom prst="rect">
            <a:avLst/>
          </a:prstGeom>
          <a:noFill/>
          <a:ln w="114300" cmpd="tri">
            <a:solidFill>
              <a:srgbClr val="333300"/>
            </a:solidFill>
            <a:miter lim="800000"/>
            <a:headEnd/>
            <a:tailEnd/>
          </a:ln>
        </p:spPr>
        <p:txBody>
          <a:bodyPr wrap="none" anchor="ctr"/>
          <a:lstStyle/>
          <a:p>
            <a:endParaRPr lang="tr-TR"/>
          </a:p>
        </p:txBody>
      </p:sp>
      <p:sp>
        <p:nvSpPr>
          <p:cNvPr id="3" name="Dikdörtgen 2"/>
          <p:cNvSpPr/>
          <p:nvPr/>
        </p:nvSpPr>
        <p:spPr>
          <a:xfrm>
            <a:off x="612368" y="1628799"/>
            <a:ext cx="7883882" cy="2062103"/>
          </a:xfrm>
          <a:prstGeom prst="rect">
            <a:avLst/>
          </a:prstGeom>
        </p:spPr>
        <p:txBody>
          <a:bodyPr wrap="square">
            <a:spAutoFit/>
          </a:bodyPr>
          <a:lstStyle/>
          <a:p>
            <a:pPr marL="0" indent="0" algn="just">
              <a:lnSpc>
                <a:spcPct val="80000"/>
              </a:lnSpc>
              <a:buNone/>
            </a:pPr>
            <a:r>
              <a:rPr lang="tr-TR" sz="3200" dirty="0" smtClean="0"/>
              <a:t>13 öğretim üyesi 4 araştırma görevlisi olarak Toplam 43 </a:t>
            </a:r>
            <a:r>
              <a:rPr lang="tr-TR" sz="3200" dirty="0"/>
              <a:t>Matematik Bölümü Lisans Dersleri </a:t>
            </a:r>
            <a:r>
              <a:rPr lang="tr-TR" sz="3200" dirty="0" smtClean="0"/>
              <a:t>ile bölümde kayıtlı 360 </a:t>
            </a:r>
            <a:r>
              <a:rPr lang="tr-TR" sz="3200" dirty="0"/>
              <a:t>öğrenciye </a:t>
            </a:r>
            <a:r>
              <a:rPr lang="tr-TR" sz="3200" dirty="0" smtClean="0"/>
              <a:t>eğitim öğretim ve danışmanlık hizmeti verilmektedir.</a:t>
            </a:r>
            <a:endParaRPr lang="tr-TR" sz="3200" dirty="0">
              <a:latin typeface="Calligraph421 BT" pitchFamily="66" charset="0"/>
            </a:endParaRPr>
          </a:p>
        </p:txBody>
      </p:sp>
    </p:spTree>
    <p:extLst>
      <p:ext uri="{BB962C8B-B14F-4D97-AF65-F5344CB8AC3E}">
        <p14:creationId xmlns:p14="http://schemas.microsoft.com/office/powerpoint/2010/main" val="3909785772"/>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2120</TotalTime>
  <Words>3282</Words>
  <Application>Microsoft Office PowerPoint</Application>
  <PresentationFormat>Ekran Gösterisi (4:3)</PresentationFormat>
  <Paragraphs>1342</Paragraphs>
  <Slides>31</Slides>
  <Notes>31</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Ofis Teması</vt:lpstr>
      <vt:lpstr>Matematik Bölümü </vt:lpstr>
      <vt:lpstr>Matematik Bölümü Tarihçesi</vt:lpstr>
      <vt:lpstr>Matematik Bölümü</vt:lpstr>
      <vt:lpstr>Matematik Bölümü</vt:lpstr>
      <vt:lpstr>Matematik Bölümü</vt:lpstr>
      <vt:lpstr>Matematik Bölümü Yönetim Yapısı</vt:lpstr>
      <vt:lpstr>2023-2024 Matematik Bölümü Lisans Dersleri </vt:lpstr>
      <vt:lpstr>2023-2024 Matematik Bölümü Lisans Dersleri </vt:lpstr>
      <vt:lpstr>Matematik Bölümü</vt:lpstr>
      <vt:lpstr>2021-2022 Bahar Dönemi Matematik Bölümü Öğretim Üyelerinin Verdiği  Temel Bilimler Dersleri </vt:lpstr>
      <vt:lpstr>2021-2022 Bahar Dönemi Matematik Bölümü Öğretim Üyelerinin Verdiği  Temel Bilimler Dersleri </vt:lpstr>
      <vt:lpstr>2022-2023 Güz Dönemi Matematik Bölümü Öğretim Üyelerinin Verdiği  Temel Bilimler Dersleri </vt:lpstr>
      <vt:lpstr>2022-2023 Güz Dönemi Matematik Bölümü Öğretim Üyelerinin Verdiği  Temel Bilimler Dersleri </vt:lpstr>
      <vt:lpstr>Matematik Bölümü Etkinlikleri</vt:lpstr>
      <vt:lpstr>Matematik Bölümü </vt:lpstr>
      <vt:lpstr>Matematik Bölümü </vt:lpstr>
      <vt:lpstr>Matematik Bölümü </vt:lpstr>
      <vt:lpstr>Matematik Bölümü Etkinlikleri</vt:lpstr>
      <vt:lpstr>Matematik Bölümü Etkinlikleri</vt:lpstr>
      <vt:lpstr>Matematik Bölümü Etkinlikleri</vt:lpstr>
      <vt:lpstr>Matematik Paydaş Toplantısı-2019</vt:lpstr>
      <vt:lpstr>Matematik Paydaş Toplantısı-2022</vt:lpstr>
      <vt:lpstr>Matematik Paydaş Toplantısı-2023</vt:lpstr>
      <vt:lpstr>Matematik Bölümü- Çalıştay</vt:lpstr>
      <vt:lpstr>Matematik Bölümü- Proje</vt:lpstr>
      <vt:lpstr>Matematik Bölümü- MEB</vt:lpstr>
      <vt:lpstr>Matematik Bölümü- Yüreğir Bilim Şenliği</vt:lpstr>
      <vt:lpstr>Matematik Bölümü- Yüreğir Bilim Şenliği</vt:lpstr>
      <vt:lpstr>Matematik Çalıştayı-Yüreğir İlçe MEB</vt:lpstr>
      <vt:lpstr>Matematik Çalıştayı-Yüreğir İlçe MEB</vt:lpstr>
      <vt:lpstr>Matematik Bölümü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PİSAGOR (PYTHAGORAS)  (M.Ö. 569–475 Ya da 580–500)</dc:title>
  <dc:creator>Gonca</dc:creator>
  <cp:lastModifiedBy>HP</cp:lastModifiedBy>
  <cp:revision>131</cp:revision>
  <dcterms:created xsi:type="dcterms:W3CDTF">2012-02-14T11:48:20Z</dcterms:created>
  <dcterms:modified xsi:type="dcterms:W3CDTF">2023-05-31T09:02:50Z</dcterms:modified>
</cp:coreProperties>
</file>