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1430000" cy="9753600"/>
  <p:notesSz cx="11430000" cy="9753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91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00074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1430000" cy="6000750"/>
          </a:xfrm>
          <a:custGeom>
            <a:avLst/>
            <a:gdLst/>
            <a:ahLst/>
            <a:cxnLst/>
            <a:rect l="l" t="t" r="r" b="b"/>
            <a:pathLst>
              <a:path w="11430000" h="6000750">
                <a:moveTo>
                  <a:pt x="11429999" y="6000749"/>
                </a:moveTo>
                <a:lnTo>
                  <a:pt x="0" y="6000749"/>
                </a:lnTo>
                <a:lnTo>
                  <a:pt x="0" y="0"/>
                </a:lnTo>
                <a:lnTo>
                  <a:pt x="11429999" y="0"/>
                </a:lnTo>
                <a:lnTo>
                  <a:pt x="11429999" y="6000749"/>
                </a:lnTo>
                <a:close/>
              </a:path>
            </a:pathLst>
          </a:custGeom>
          <a:solidFill>
            <a:srgbClr val="F2F2FF">
              <a:alpha val="7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56670" y="1754778"/>
            <a:ext cx="4556125" cy="120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1" i="0">
                <a:solidFill>
                  <a:srgbClr val="00002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956670" y="3109823"/>
            <a:ext cx="5440045" cy="101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1" i="0">
                <a:solidFill>
                  <a:srgbClr val="00002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1" i="0">
                <a:solidFill>
                  <a:srgbClr val="00002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1500" y="1383093"/>
            <a:ext cx="4972050" cy="3968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86450" y="1383093"/>
            <a:ext cx="4972050" cy="3968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1" i="0">
                <a:solidFill>
                  <a:srgbClr val="00002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866" y="474884"/>
            <a:ext cx="3533140" cy="572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1" i="0">
                <a:solidFill>
                  <a:srgbClr val="00002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1500" y="1383093"/>
            <a:ext cx="10287000" cy="3968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86200" y="5592508"/>
            <a:ext cx="3657600" cy="300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1500" y="5592508"/>
            <a:ext cx="2628900" cy="300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29600" y="5592508"/>
            <a:ext cx="2628900" cy="300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9200"/>
              </a:lnSpc>
              <a:spcBef>
                <a:spcPts val="90"/>
              </a:spcBef>
            </a:pPr>
            <a:r>
              <a:rPr spc="170" dirty="0"/>
              <a:t>Çukurova</a:t>
            </a:r>
            <a:r>
              <a:rPr spc="190" dirty="0"/>
              <a:t> </a:t>
            </a:r>
            <a:r>
              <a:rPr spc="130" dirty="0"/>
              <a:t>Üniversitesi </a:t>
            </a:r>
            <a:r>
              <a:rPr spc="105" dirty="0"/>
              <a:t>İstatistik</a:t>
            </a:r>
            <a:r>
              <a:rPr spc="220" dirty="0"/>
              <a:t> </a:t>
            </a:r>
            <a:r>
              <a:rPr spc="190" dirty="0"/>
              <a:t>Bölümü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54000"/>
              </a:lnSpc>
              <a:spcBef>
                <a:spcPts val="130"/>
              </a:spcBef>
            </a:pP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Çukurova</a:t>
            </a:r>
            <a:r>
              <a:rPr sz="1400" spc="19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Üniversitesi</a:t>
            </a:r>
            <a:r>
              <a:rPr sz="1400" spc="22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İstatistik</a:t>
            </a:r>
            <a:r>
              <a:rPr sz="1400" spc="114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Bölümü'ne</a:t>
            </a:r>
            <a:r>
              <a:rPr sz="1400" spc="28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hoş</a:t>
            </a:r>
            <a:r>
              <a:rPr sz="1400" spc="23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00002E"/>
                </a:solidFill>
                <a:latin typeface="Calibri"/>
                <a:cs typeface="Calibri"/>
              </a:rPr>
              <a:t>geldiniz.</a:t>
            </a:r>
            <a:r>
              <a:rPr sz="1400" spc="12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Bölümümüz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kapsamlı</a:t>
            </a:r>
            <a:r>
              <a:rPr sz="1400" spc="17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bir</a:t>
            </a:r>
            <a:r>
              <a:rPr sz="1400" spc="14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istatistik</a:t>
            </a:r>
            <a:r>
              <a:rPr sz="1400" spc="7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eğitimi</a:t>
            </a:r>
            <a:r>
              <a:rPr sz="1400" spc="17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vermekte,</a:t>
            </a:r>
            <a:r>
              <a:rPr sz="1400" spc="6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araştırma</a:t>
            </a:r>
            <a:r>
              <a:rPr sz="1400" spc="13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ve</a:t>
            </a:r>
            <a:r>
              <a:rPr sz="1400" spc="22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00002E"/>
                </a:solidFill>
                <a:latin typeface="Calibri"/>
                <a:cs typeface="Calibri"/>
              </a:rPr>
              <a:t>kişisel</a:t>
            </a:r>
            <a:r>
              <a:rPr sz="1400" spc="229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60" dirty="0">
                <a:solidFill>
                  <a:srgbClr val="00002E"/>
                </a:solidFill>
                <a:latin typeface="Calibri"/>
                <a:cs typeface="Calibri"/>
              </a:rPr>
              <a:t>gelişim</a:t>
            </a:r>
            <a:r>
              <a:rPr sz="1400" spc="13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35" dirty="0">
                <a:solidFill>
                  <a:srgbClr val="00002E"/>
                </a:solidFill>
                <a:latin typeface="Calibri"/>
                <a:cs typeface="Calibri"/>
              </a:rPr>
              <a:t>için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fırsatlar</a:t>
            </a:r>
            <a:r>
              <a:rPr sz="1400" spc="6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sunmaktadır.</a:t>
            </a:r>
            <a:r>
              <a:rPr sz="1400" spc="1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00002E"/>
                </a:solidFill>
                <a:latin typeface="Calibri"/>
                <a:cs typeface="Calibri"/>
              </a:rPr>
              <a:t>Bizi</a:t>
            </a:r>
            <a:r>
              <a:rPr sz="1400" spc="9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00002E"/>
                </a:solidFill>
                <a:latin typeface="Calibri"/>
                <a:cs typeface="Calibri"/>
              </a:rPr>
              <a:t>özel</a:t>
            </a:r>
            <a:r>
              <a:rPr sz="1400" spc="13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yapan</a:t>
            </a:r>
            <a:r>
              <a:rPr sz="1400" spc="6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00002E"/>
                </a:solidFill>
                <a:latin typeface="Calibri"/>
                <a:cs typeface="Calibri"/>
              </a:rPr>
              <a:t>şeyleri</a:t>
            </a:r>
            <a:r>
              <a:rPr sz="1400" spc="9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keşfedelim.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6249" cy="60007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97535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1430000" cy="9753599"/>
          </a:xfrm>
          <a:custGeom>
            <a:avLst/>
            <a:gdLst/>
            <a:ahLst/>
            <a:cxnLst/>
            <a:rect l="l" t="t" r="r" b="b"/>
            <a:pathLst>
              <a:path w="11430000" h="9753600">
                <a:moveTo>
                  <a:pt x="11429999" y="9753599"/>
                </a:moveTo>
                <a:lnTo>
                  <a:pt x="0" y="9753599"/>
                </a:lnTo>
                <a:lnTo>
                  <a:pt x="0" y="0"/>
                </a:lnTo>
                <a:lnTo>
                  <a:pt x="11429999" y="0"/>
                </a:lnTo>
                <a:lnTo>
                  <a:pt x="11429999" y="9753599"/>
                </a:lnTo>
                <a:close/>
              </a:path>
            </a:pathLst>
          </a:custGeom>
          <a:solidFill>
            <a:srgbClr val="F2F2FF">
              <a:alpha val="7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05" dirty="0"/>
              <a:t>İstatistik</a:t>
            </a:r>
            <a:r>
              <a:rPr spc="220" dirty="0"/>
              <a:t> </a:t>
            </a:r>
            <a:r>
              <a:rPr spc="190" dirty="0"/>
              <a:t>Bölümü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390649" y="5106069"/>
            <a:ext cx="8648700" cy="861060"/>
            <a:chOff x="1390649" y="5106069"/>
            <a:chExt cx="8648700" cy="861060"/>
          </a:xfrm>
        </p:grpSpPr>
        <p:sp>
          <p:nvSpPr>
            <p:cNvPr id="6" name="object 6"/>
            <p:cNvSpPr/>
            <p:nvPr/>
          </p:nvSpPr>
          <p:spPr>
            <a:xfrm>
              <a:off x="1390649" y="5333999"/>
              <a:ext cx="8648700" cy="19050"/>
            </a:xfrm>
            <a:custGeom>
              <a:avLst/>
              <a:gdLst/>
              <a:ahLst/>
              <a:cxnLst/>
              <a:rect l="l" t="t" r="r" b="b"/>
              <a:pathLst>
                <a:path w="8648700" h="19050">
                  <a:moveTo>
                    <a:pt x="8648699" y="19049"/>
                  </a:moveTo>
                  <a:lnTo>
                    <a:pt x="0" y="19049"/>
                  </a:lnTo>
                  <a:lnTo>
                    <a:pt x="0" y="0"/>
                  </a:lnTo>
                  <a:lnTo>
                    <a:pt x="8648699" y="0"/>
                  </a:lnTo>
                  <a:lnTo>
                    <a:pt x="8648699" y="19049"/>
                  </a:lnTo>
                  <a:close/>
                </a:path>
              </a:pathLst>
            </a:custGeom>
            <a:solidFill>
              <a:srgbClr val="DED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34729" y="5106072"/>
              <a:ext cx="455295" cy="861060"/>
            </a:xfrm>
            <a:custGeom>
              <a:avLst/>
              <a:gdLst/>
              <a:ahLst/>
              <a:cxnLst/>
              <a:rect l="l" t="t" r="r" b="b"/>
              <a:pathLst>
                <a:path w="455295" h="861060">
                  <a:moveTo>
                    <a:pt x="455104" y="220103"/>
                  </a:moveTo>
                  <a:lnTo>
                    <a:pt x="449287" y="175856"/>
                  </a:lnTo>
                  <a:lnTo>
                    <a:pt x="434936" y="133591"/>
                  </a:lnTo>
                  <a:lnTo>
                    <a:pt x="422821" y="110540"/>
                  </a:lnTo>
                  <a:lnTo>
                    <a:pt x="422821" y="227558"/>
                  </a:lnTo>
                  <a:lnTo>
                    <a:pt x="421881" y="246799"/>
                  </a:lnTo>
                  <a:lnTo>
                    <a:pt x="407949" y="302285"/>
                  </a:lnTo>
                  <a:lnTo>
                    <a:pt x="389940" y="336067"/>
                  </a:lnTo>
                  <a:lnTo>
                    <a:pt x="365620" y="365633"/>
                  </a:lnTo>
                  <a:lnTo>
                    <a:pt x="336054" y="389940"/>
                  </a:lnTo>
                  <a:lnTo>
                    <a:pt x="302272" y="407962"/>
                  </a:lnTo>
                  <a:lnTo>
                    <a:pt x="265658" y="419112"/>
                  </a:lnTo>
                  <a:lnTo>
                    <a:pt x="239979" y="422224"/>
                  </a:lnTo>
                  <a:lnTo>
                    <a:pt x="239979" y="222796"/>
                  </a:lnTo>
                  <a:lnTo>
                    <a:pt x="220929" y="222796"/>
                  </a:lnTo>
                  <a:lnTo>
                    <a:pt x="220929" y="422503"/>
                  </a:lnTo>
                  <a:lnTo>
                    <a:pt x="208318" y="421894"/>
                  </a:lnTo>
                  <a:lnTo>
                    <a:pt x="189445" y="419112"/>
                  </a:lnTo>
                  <a:lnTo>
                    <a:pt x="152831" y="407962"/>
                  </a:lnTo>
                  <a:lnTo>
                    <a:pt x="119049" y="389940"/>
                  </a:lnTo>
                  <a:lnTo>
                    <a:pt x="89484" y="365633"/>
                  </a:lnTo>
                  <a:lnTo>
                    <a:pt x="65163" y="336067"/>
                  </a:lnTo>
                  <a:lnTo>
                    <a:pt x="47155" y="302285"/>
                  </a:lnTo>
                  <a:lnTo>
                    <a:pt x="36004" y="265658"/>
                  </a:lnTo>
                  <a:lnTo>
                    <a:pt x="32296" y="227558"/>
                  </a:lnTo>
                  <a:lnTo>
                    <a:pt x="33223" y="208330"/>
                  </a:lnTo>
                  <a:lnTo>
                    <a:pt x="47155" y="152831"/>
                  </a:lnTo>
                  <a:lnTo>
                    <a:pt x="65163" y="119062"/>
                  </a:lnTo>
                  <a:lnTo>
                    <a:pt x="89484" y="89484"/>
                  </a:lnTo>
                  <a:lnTo>
                    <a:pt x="119049" y="65176"/>
                  </a:lnTo>
                  <a:lnTo>
                    <a:pt x="152831" y="47167"/>
                  </a:lnTo>
                  <a:lnTo>
                    <a:pt x="189445" y="36017"/>
                  </a:lnTo>
                  <a:lnTo>
                    <a:pt x="227558" y="32296"/>
                  </a:lnTo>
                  <a:lnTo>
                    <a:pt x="246786" y="33223"/>
                  </a:lnTo>
                  <a:lnTo>
                    <a:pt x="302272" y="47167"/>
                  </a:lnTo>
                  <a:lnTo>
                    <a:pt x="336054" y="65176"/>
                  </a:lnTo>
                  <a:lnTo>
                    <a:pt x="365620" y="89484"/>
                  </a:lnTo>
                  <a:lnTo>
                    <a:pt x="389940" y="119062"/>
                  </a:lnTo>
                  <a:lnTo>
                    <a:pt x="407949" y="152831"/>
                  </a:lnTo>
                  <a:lnTo>
                    <a:pt x="419100" y="189458"/>
                  </a:lnTo>
                  <a:lnTo>
                    <a:pt x="422821" y="227558"/>
                  </a:lnTo>
                  <a:lnTo>
                    <a:pt x="422821" y="110540"/>
                  </a:lnTo>
                  <a:lnTo>
                    <a:pt x="398729" y="77444"/>
                  </a:lnTo>
                  <a:lnTo>
                    <a:pt x="366153" y="46926"/>
                  </a:lnTo>
                  <a:lnTo>
                    <a:pt x="328244" y="23355"/>
                  </a:lnTo>
                  <a:lnTo>
                    <a:pt x="286473" y="7632"/>
                  </a:lnTo>
                  <a:lnTo>
                    <a:pt x="242443" y="368"/>
                  </a:lnTo>
                  <a:lnTo>
                    <a:pt x="235000" y="0"/>
                  </a:lnTo>
                  <a:lnTo>
                    <a:pt x="220103" y="0"/>
                  </a:lnTo>
                  <a:lnTo>
                    <a:pt x="175844" y="5829"/>
                  </a:lnTo>
                  <a:lnTo>
                    <a:pt x="133578" y="20180"/>
                  </a:lnTo>
                  <a:lnTo>
                    <a:pt x="94932" y="42494"/>
                  </a:lnTo>
                  <a:lnTo>
                    <a:pt x="61379" y="71920"/>
                  </a:lnTo>
                  <a:lnTo>
                    <a:pt x="34201" y="107327"/>
                  </a:lnTo>
                  <a:lnTo>
                    <a:pt x="14465" y="147358"/>
                  </a:lnTo>
                  <a:lnTo>
                    <a:pt x="2908" y="190474"/>
                  </a:lnTo>
                  <a:lnTo>
                    <a:pt x="0" y="220103"/>
                  </a:lnTo>
                  <a:lnTo>
                    <a:pt x="0" y="235013"/>
                  </a:lnTo>
                  <a:lnTo>
                    <a:pt x="5816" y="279260"/>
                  </a:lnTo>
                  <a:lnTo>
                    <a:pt x="20167" y="321525"/>
                  </a:lnTo>
                  <a:lnTo>
                    <a:pt x="42481" y="360184"/>
                  </a:lnTo>
                  <a:lnTo>
                    <a:pt x="71920" y="393738"/>
                  </a:lnTo>
                  <a:lnTo>
                    <a:pt x="107327" y="420903"/>
                  </a:lnTo>
                  <a:lnTo>
                    <a:pt x="147358" y="440651"/>
                  </a:lnTo>
                  <a:lnTo>
                    <a:pt x="190461" y="452196"/>
                  </a:lnTo>
                  <a:lnTo>
                    <a:pt x="220103" y="455117"/>
                  </a:lnTo>
                  <a:lnTo>
                    <a:pt x="220929" y="455117"/>
                  </a:lnTo>
                  <a:lnTo>
                    <a:pt x="220929" y="860971"/>
                  </a:lnTo>
                  <a:lnTo>
                    <a:pt x="239979" y="860971"/>
                  </a:lnTo>
                  <a:lnTo>
                    <a:pt x="239979" y="454875"/>
                  </a:lnTo>
                  <a:lnTo>
                    <a:pt x="242443" y="454748"/>
                  </a:lnTo>
                  <a:lnTo>
                    <a:pt x="286473" y="447484"/>
                  </a:lnTo>
                  <a:lnTo>
                    <a:pt x="328244" y="431761"/>
                  </a:lnTo>
                  <a:lnTo>
                    <a:pt x="344589" y="422821"/>
                  </a:lnTo>
                  <a:lnTo>
                    <a:pt x="347776" y="420903"/>
                  </a:lnTo>
                  <a:lnTo>
                    <a:pt x="383184" y="393738"/>
                  </a:lnTo>
                  <a:lnTo>
                    <a:pt x="412623" y="360184"/>
                  </a:lnTo>
                  <a:lnTo>
                    <a:pt x="434936" y="321525"/>
                  </a:lnTo>
                  <a:lnTo>
                    <a:pt x="449287" y="279260"/>
                  </a:lnTo>
                  <a:lnTo>
                    <a:pt x="455104" y="235013"/>
                  </a:lnTo>
                  <a:lnTo>
                    <a:pt x="455104" y="220103"/>
                  </a:lnTo>
                  <a:close/>
                </a:path>
              </a:pathLst>
            </a:custGeom>
            <a:solidFill>
              <a:srgbClr val="2D4D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57499" y="5128840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211494" y="409574"/>
                  </a:moveTo>
                  <a:lnTo>
                    <a:pt x="198080" y="409574"/>
                  </a:lnTo>
                  <a:lnTo>
                    <a:pt x="191389" y="409246"/>
                  </a:lnTo>
                  <a:lnTo>
                    <a:pt x="151759" y="402703"/>
                  </a:lnTo>
                  <a:lnTo>
                    <a:pt x="114166" y="388555"/>
                  </a:lnTo>
                  <a:lnTo>
                    <a:pt x="80056" y="367345"/>
                  </a:lnTo>
                  <a:lnTo>
                    <a:pt x="50739" y="339887"/>
                  </a:lnTo>
                  <a:lnTo>
                    <a:pt x="27342" y="307238"/>
                  </a:lnTo>
                  <a:lnTo>
                    <a:pt x="10765" y="270652"/>
                  </a:lnTo>
                  <a:lnTo>
                    <a:pt x="1643" y="231534"/>
                  </a:lnTo>
                  <a:lnTo>
                    <a:pt x="0" y="211494"/>
                  </a:lnTo>
                  <a:lnTo>
                    <a:pt x="0" y="198080"/>
                  </a:lnTo>
                  <a:lnTo>
                    <a:pt x="5243" y="158257"/>
                  </a:lnTo>
                  <a:lnTo>
                    <a:pt x="18155" y="120222"/>
                  </a:lnTo>
                  <a:lnTo>
                    <a:pt x="38239" y="85436"/>
                  </a:lnTo>
                  <a:lnTo>
                    <a:pt x="64723" y="55238"/>
                  </a:lnTo>
                  <a:lnTo>
                    <a:pt x="96590" y="30786"/>
                  </a:lnTo>
                  <a:lnTo>
                    <a:pt x="132615" y="13021"/>
                  </a:lnTo>
                  <a:lnTo>
                    <a:pt x="171413" y="2626"/>
                  </a:lnTo>
                  <a:lnTo>
                    <a:pt x="198080" y="0"/>
                  </a:lnTo>
                  <a:lnTo>
                    <a:pt x="211494" y="0"/>
                  </a:lnTo>
                  <a:lnTo>
                    <a:pt x="251317" y="5243"/>
                  </a:lnTo>
                  <a:lnTo>
                    <a:pt x="289352" y="18155"/>
                  </a:lnTo>
                  <a:lnTo>
                    <a:pt x="324138" y="38239"/>
                  </a:lnTo>
                  <a:lnTo>
                    <a:pt x="354336" y="64723"/>
                  </a:lnTo>
                  <a:lnTo>
                    <a:pt x="378788" y="96590"/>
                  </a:lnTo>
                  <a:lnTo>
                    <a:pt x="396553" y="132615"/>
                  </a:lnTo>
                  <a:lnTo>
                    <a:pt x="406948" y="171413"/>
                  </a:lnTo>
                  <a:lnTo>
                    <a:pt x="409574" y="198080"/>
                  </a:lnTo>
                  <a:lnTo>
                    <a:pt x="409574" y="204787"/>
                  </a:lnTo>
                  <a:lnTo>
                    <a:pt x="409574" y="211494"/>
                  </a:lnTo>
                  <a:lnTo>
                    <a:pt x="404331" y="251317"/>
                  </a:lnTo>
                  <a:lnTo>
                    <a:pt x="391419" y="289352"/>
                  </a:lnTo>
                  <a:lnTo>
                    <a:pt x="371335" y="324137"/>
                  </a:lnTo>
                  <a:lnTo>
                    <a:pt x="344851" y="354336"/>
                  </a:lnTo>
                  <a:lnTo>
                    <a:pt x="312984" y="378788"/>
                  </a:lnTo>
                  <a:lnTo>
                    <a:pt x="276959" y="396553"/>
                  </a:lnTo>
                  <a:lnTo>
                    <a:pt x="238161" y="406948"/>
                  </a:lnTo>
                  <a:lnTo>
                    <a:pt x="218185" y="409246"/>
                  </a:lnTo>
                  <a:lnTo>
                    <a:pt x="211494" y="409574"/>
                  </a:lnTo>
                  <a:close/>
                </a:path>
              </a:pathLst>
            </a:custGeom>
            <a:solidFill>
              <a:srgbClr val="F2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70708" y="5138237"/>
            <a:ext cx="18986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b="1" spc="200" dirty="0">
                <a:solidFill>
                  <a:srgbClr val="2D4DF1"/>
                </a:solidFill>
                <a:latin typeface="Calibri"/>
                <a:cs typeface="Calibri"/>
              </a:rPr>
              <a:t>1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58031" y="6131877"/>
            <a:ext cx="2985135" cy="274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670" algn="ctr">
              <a:lnSpc>
                <a:spcPct val="100000"/>
              </a:lnSpc>
              <a:spcBef>
                <a:spcPts val="90"/>
              </a:spcBef>
            </a:pPr>
            <a:r>
              <a:rPr sz="1800" b="1" spc="75" dirty="0">
                <a:solidFill>
                  <a:srgbClr val="2D4DF1"/>
                </a:solidFill>
                <a:latin typeface="Calibri"/>
                <a:cs typeface="Calibri"/>
              </a:rPr>
              <a:t>Programlar</a:t>
            </a:r>
            <a:endParaRPr sz="1800">
              <a:latin typeface="Calibri"/>
              <a:cs typeface="Calibri"/>
            </a:endParaRPr>
          </a:p>
          <a:p>
            <a:pPr marL="12065" marR="5080" indent="-19685" algn="ctr">
              <a:lnSpc>
                <a:spcPct val="154000"/>
              </a:lnSpc>
              <a:spcBef>
                <a:spcPts val="1160"/>
              </a:spcBef>
            </a:pP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Bölümümüz</a:t>
            </a:r>
            <a:r>
              <a:rPr sz="1400" spc="29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İstatistik</a:t>
            </a:r>
            <a:r>
              <a:rPr sz="1400" spc="22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alanında</a:t>
            </a:r>
            <a:r>
              <a:rPr sz="1400" spc="31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lisans</a:t>
            </a:r>
            <a:r>
              <a:rPr sz="1400" spc="500" dirty="0">
                <a:solidFill>
                  <a:srgbClr val="00002E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ve</a:t>
            </a:r>
            <a:r>
              <a:rPr sz="1400" spc="28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lisansüstü</a:t>
            </a:r>
            <a:r>
              <a:rPr sz="1400" spc="21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programlar</a:t>
            </a:r>
            <a:r>
              <a:rPr sz="1400" spc="19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sunmaktadır.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Ayrıca</a:t>
            </a:r>
            <a:r>
              <a:rPr sz="1400" spc="17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İstatistik</a:t>
            </a:r>
            <a:r>
              <a:rPr sz="1400" spc="10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alanında</a:t>
            </a:r>
            <a:r>
              <a:rPr sz="1400" spc="17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bir</a:t>
            </a:r>
            <a:r>
              <a:rPr sz="1400" spc="17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yan</a:t>
            </a:r>
            <a:r>
              <a:rPr sz="1400" spc="17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002E"/>
                </a:solidFill>
                <a:latin typeface="Calibri"/>
                <a:cs typeface="Calibri"/>
              </a:rPr>
              <a:t>dal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sunuyoruz.</a:t>
            </a:r>
            <a:r>
              <a:rPr sz="1400" spc="204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Programlarımız,</a:t>
            </a:r>
            <a:r>
              <a:rPr sz="1400" spc="18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öğrencilere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istatistiksel</a:t>
            </a:r>
            <a:r>
              <a:rPr sz="1400" spc="26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teori</a:t>
            </a:r>
            <a:r>
              <a:rPr sz="1400" spc="204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ve</a:t>
            </a:r>
            <a:r>
              <a:rPr sz="1400" spc="254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35" dirty="0">
                <a:solidFill>
                  <a:srgbClr val="00002E"/>
                </a:solidFill>
                <a:latin typeface="Calibri"/>
                <a:cs typeface="Calibri"/>
              </a:rPr>
              <a:t>uygulamalı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yöntemlerde</a:t>
            </a:r>
            <a:r>
              <a:rPr sz="1400" spc="204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00002E"/>
                </a:solidFill>
                <a:latin typeface="Calibri"/>
                <a:cs typeface="Calibri"/>
              </a:rPr>
              <a:t>güçlü</a:t>
            </a:r>
            <a:r>
              <a:rPr sz="1400" spc="15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bir</a:t>
            </a:r>
            <a:r>
              <a:rPr sz="1400" spc="13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temel</a:t>
            </a:r>
            <a:r>
              <a:rPr sz="1400" spc="21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sağlamak </a:t>
            </a:r>
            <a:r>
              <a:rPr sz="1400" spc="55" dirty="0">
                <a:solidFill>
                  <a:srgbClr val="00002E"/>
                </a:solidFill>
                <a:latin typeface="Calibri"/>
                <a:cs typeface="Calibri"/>
              </a:rPr>
              <a:t>için</a:t>
            </a:r>
            <a:r>
              <a:rPr sz="1400" spc="2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tasarlanmıştır.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06379" y="4691434"/>
            <a:ext cx="455295" cy="870585"/>
            <a:chOff x="4606379" y="4691434"/>
            <a:chExt cx="455295" cy="870585"/>
          </a:xfrm>
        </p:grpSpPr>
        <p:sp>
          <p:nvSpPr>
            <p:cNvPr id="12" name="object 12"/>
            <p:cNvSpPr/>
            <p:nvPr/>
          </p:nvSpPr>
          <p:spPr>
            <a:xfrm>
              <a:off x="4606379" y="4691443"/>
              <a:ext cx="455295" cy="870585"/>
            </a:xfrm>
            <a:custGeom>
              <a:avLst/>
              <a:gdLst/>
              <a:ahLst/>
              <a:cxnLst/>
              <a:rect l="l" t="t" r="r" b="b"/>
              <a:pathLst>
                <a:path w="455295" h="870585">
                  <a:moveTo>
                    <a:pt x="455104" y="635482"/>
                  </a:moveTo>
                  <a:lnTo>
                    <a:pt x="449287" y="591235"/>
                  </a:lnTo>
                  <a:lnTo>
                    <a:pt x="434936" y="548970"/>
                  </a:lnTo>
                  <a:lnTo>
                    <a:pt x="422808" y="525894"/>
                  </a:lnTo>
                  <a:lnTo>
                    <a:pt x="422808" y="642937"/>
                  </a:lnTo>
                  <a:lnTo>
                    <a:pt x="421881" y="662165"/>
                  </a:lnTo>
                  <a:lnTo>
                    <a:pt x="407949" y="717651"/>
                  </a:lnTo>
                  <a:lnTo>
                    <a:pt x="389940" y="751433"/>
                  </a:lnTo>
                  <a:lnTo>
                    <a:pt x="365620" y="781011"/>
                  </a:lnTo>
                  <a:lnTo>
                    <a:pt x="336054" y="805319"/>
                  </a:lnTo>
                  <a:lnTo>
                    <a:pt x="302272" y="823328"/>
                  </a:lnTo>
                  <a:lnTo>
                    <a:pt x="265658" y="834478"/>
                  </a:lnTo>
                  <a:lnTo>
                    <a:pt x="227545" y="838200"/>
                  </a:lnTo>
                  <a:lnTo>
                    <a:pt x="208318" y="837272"/>
                  </a:lnTo>
                  <a:lnTo>
                    <a:pt x="152831" y="823328"/>
                  </a:lnTo>
                  <a:lnTo>
                    <a:pt x="119049" y="805319"/>
                  </a:lnTo>
                  <a:lnTo>
                    <a:pt x="89484" y="781011"/>
                  </a:lnTo>
                  <a:lnTo>
                    <a:pt x="65163" y="751433"/>
                  </a:lnTo>
                  <a:lnTo>
                    <a:pt x="47155" y="717651"/>
                  </a:lnTo>
                  <a:lnTo>
                    <a:pt x="36004" y="681037"/>
                  </a:lnTo>
                  <a:lnTo>
                    <a:pt x="32283" y="642937"/>
                  </a:lnTo>
                  <a:lnTo>
                    <a:pt x="33223" y="623697"/>
                  </a:lnTo>
                  <a:lnTo>
                    <a:pt x="47155" y="568210"/>
                  </a:lnTo>
                  <a:lnTo>
                    <a:pt x="65163" y="534428"/>
                  </a:lnTo>
                  <a:lnTo>
                    <a:pt x="89484" y="504863"/>
                  </a:lnTo>
                  <a:lnTo>
                    <a:pt x="119049" y="480542"/>
                  </a:lnTo>
                  <a:lnTo>
                    <a:pt x="152831" y="462534"/>
                  </a:lnTo>
                  <a:lnTo>
                    <a:pt x="189445" y="451383"/>
                  </a:lnTo>
                  <a:lnTo>
                    <a:pt x="211404" y="448462"/>
                  </a:lnTo>
                  <a:lnTo>
                    <a:pt x="211404" y="638175"/>
                  </a:lnTo>
                  <a:lnTo>
                    <a:pt x="239979" y="638175"/>
                  </a:lnTo>
                  <a:lnTo>
                    <a:pt x="239979" y="448284"/>
                  </a:lnTo>
                  <a:lnTo>
                    <a:pt x="246786" y="448602"/>
                  </a:lnTo>
                  <a:lnTo>
                    <a:pt x="302272" y="462534"/>
                  </a:lnTo>
                  <a:lnTo>
                    <a:pt x="336054" y="480542"/>
                  </a:lnTo>
                  <a:lnTo>
                    <a:pt x="365620" y="504863"/>
                  </a:lnTo>
                  <a:lnTo>
                    <a:pt x="389940" y="534428"/>
                  </a:lnTo>
                  <a:lnTo>
                    <a:pt x="407949" y="568210"/>
                  </a:lnTo>
                  <a:lnTo>
                    <a:pt x="419100" y="604837"/>
                  </a:lnTo>
                  <a:lnTo>
                    <a:pt x="422808" y="642937"/>
                  </a:lnTo>
                  <a:lnTo>
                    <a:pt x="422808" y="525894"/>
                  </a:lnTo>
                  <a:lnTo>
                    <a:pt x="398729" y="492810"/>
                  </a:lnTo>
                  <a:lnTo>
                    <a:pt x="366153" y="462305"/>
                  </a:lnTo>
                  <a:lnTo>
                    <a:pt x="328244" y="438734"/>
                  </a:lnTo>
                  <a:lnTo>
                    <a:pt x="286473" y="423011"/>
                  </a:lnTo>
                  <a:lnTo>
                    <a:pt x="242443" y="415747"/>
                  </a:lnTo>
                  <a:lnTo>
                    <a:pt x="239979" y="415632"/>
                  </a:lnTo>
                  <a:lnTo>
                    <a:pt x="239979" y="0"/>
                  </a:lnTo>
                  <a:lnTo>
                    <a:pt x="211404" y="0"/>
                  </a:lnTo>
                  <a:lnTo>
                    <a:pt x="211404" y="415874"/>
                  </a:lnTo>
                  <a:lnTo>
                    <a:pt x="197827" y="417207"/>
                  </a:lnTo>
                  <a:lnTo>
                    <a:pt x="154368" y="427342"/>
                  </a:lnTo>
                  <a:lnTo>
                    <a:pt x="113703" y="445757"/>
                  </a:lnTo>
                  <a:lnTo>
                    <a:pt x="77431" y="471754"/>
                  </a:lnTo>
                  <a:lnTo>
                    <a:pt x="46913" y="504329"/>
                  </a:lnTo>
                  <a:lnTo>
                    <a:pt x="23355" y="542239"/>
                  </a:lnTo>
                  <a:lnTo>
                    <a:pt x="7632" y="584009"/>
                  </a:lnTo>
                  <a:lnTo>
                    <a:pt x="355" y="628053"/>
                  </a:lnTo>
                  <a:lnTo>
                    <a:pt x="0" y="635482"/>
                  </a:lnTo>
                  <a:lnTo>
                    <a:pt x="0" y="650392"/>
                  </a:lnTo>
                  <a:lnTo>
                    <a:pt x="5816" y="694639"/>
                  </a:lnTo>
                  <a:lnTo>
                    <a:pt x="20167" y="736904"/>
                  </a:lnTo>
                  <a:lnTo>
                    <a:pt x="42481" y="775550"/>
                  </a:lnTo>
                  <a:lnTo>
                    <a:pt x="71920" y="809117"/>
                  </a:lnTo>
                  <a:lnTo>
                    <a:pt x="107327" y="836282"/>
                  </a:lnTo>
                  <a:lnTo>
                    <a:pt x="147358" y="856018"/>
                  </a:lnTo>
                  <a:lnTo>
                    <a:pt x="190461" y="867575"/>
                  </a:lnTo>
                  <a:lnTo>
                    <a:pt x="220103" y="870496"/>
                  </a:lnTo>
                  <a:lnTo>
                    <a:pt x="235000" y="870496"/>
                  </a:lnTo>
                  <a:lnTo>
                    <a:pt x="279260" y="864666"/>
                  </a:lnTo>
                  <a:lnTo>
                    <a:pt x="321525" y="850315"/>
                  </a:lnTo>
                  <a:lnTo>
                    <a:pt x="360172" y="828001"/>
                  </a:lnTo>
                  <a:lnTo>
                    <a:pt x="393725" y="798576"/>
                  </a:lnTo>
                  <a:lnTo>
                    <a:pt x="420903" y="763168"/>
                  </a:lnTo>
                  <a:lnTo>
                    <a:pt x="440639" y="723138"/>
                  </a:lnTo>
                  <a:lnTo>
                    <a:pt x="452196" y="680021"/>
                  </a:lnTo>
                  <a:lnTo>
                    <a:pt x="455104" y="650392"/>
                  </a:lnTo>
                  <a:lnTo>
                    <a:pt x="455104" y="635482"/>
                  </a:lnTo>
                  <a:close/>
                </a:path>
              </a:pathLst>
            </a:custGeom>
            <a:solidFill>
              <a:srgbClr val="008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29149" y="5129584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211494" y="409574"/>
                  </a:moveTo>
                  <a:lnTo>
                    <a:pt x="198080" y="409574"/>
                  </a:lnTo>
                  <a:lnTo>
                    <a:pt x="191389" y="409246"/>
                  </a:lnTo>
                  <a:lnTo>
                    <a:pt x="151759" y="402703"/>
                  </a:lnTo>
                  <a:lnTo>
                    <a:pt x="114166" y="388555"/>
                  </a:lnTo>
                  <a:lnTo>
                    <a:pt x="80056" y="367345"/>
                  </a:lnTo>
                  <a:lnTo>
                    <a:pt x="50739" y="339887"/>
                  </a:lnTo>
                  <a:lnTo>
                    <a:pt x="27342" y="307238"/>
                  </a:lnTo>
                  <a:lnTo>
                    <a:pt x="10765" y="270652"/>
                  </a:lnTo>
                  <a:lnTo>
                    <a:pt x="1643" y="231534"/>
                  </a:lnTo>
                  <a:lnTo>
                    <a:pt x="0" y="211494"/>
                  </a:lnTo>
                  <a:lnTo>
                    <a:pt x="0" y="198080"/>
                  </a:lnTo>
                  <a:lnTo>
                    <a:pt x="5243" y="158257"/>
                  </a:lnTo>
                  <a:lnTo>
                    <a:pt x="18155" y="120222"/>
                  </a:lnTo>
                  <a:lnTo>
                    <a:pt x="38239" y="85436"/>
                  </a:lnTo>
                  <a:lnTo>
                    <a:pt x="64723" y="55238"/>
                  </a:lnTo>
                  <a:lnTo>
                    <a:pt x="96590" y="30786"/>
                  </a:lnTo>
                  <a:lnTo>
                    <a:pt x="132615" y="13021"/>
                  </a:lnTo>
                  <a:lnTo>
                    <a:pt x="171413" y="2626"/>
                  </a:lnTo>
                  <a:lnTo>
                    <a:pt x="198080" y="0"/>
                  </a:lnTo>
                  <a:lnTo>
                    <a:pt x="211494" y="0"/>
                  </a:lnTo>
                  <a:lnTo>
                    <a:pt x="251317" y="5243"/>
                  </a:lnTo>
                  <a:lnTo>
                    <a:pt x="289352" y="18155"/>
                  </a:lnTo>
                  <a:lnTo>
                    <a:pt x="324138" y="38239"/>
                  </a:lnTo>
                  <a:lnTo>
                    <a:pt x="354336" y="64723"/>
                  </a:lnTo>
                  <a:lnTo>
                    <a:pt x="378788" y="96590"/>
                  </a:lnTo>
                  <a:lnTo>
                    <a:pt x="396553" y="132615"/>
                  </a:lnTo>
                  <a:lnTo>
                    <a:pt x="406948" y="171413"/>
                  </a:lnTo>
                  <a:lnTo>
                    <a:pt x="409574" y="198080"/>
                  </a:lnTo>
                  <a:lnTo>
                    <a:pt x="409574" y="204787"/>
                  </a:lnTo>
                  <a:lnTo>
                    <a:pt x="409574" y="211494"/>
                  </a:lnTo>
                  <a:lnTo>
                    <a:pt x="404331" y="251317"/>
                  </a:lnTo>
                  <a:lnTo>
                    <a:pt x="391419" y="289352"/>
                  </a:lnTo>
                  <a:lnTo>
                    <a:pt x="371335" y="324137"/>
                  </a:lnTo>
                  <a:lnTo>
                    <a:pt x="344851" y="354336"/>
                  </a:lnTo>
                  <a:lnTo>
                    <a:pt x="312984" y="378788"/>
                  </a:lnTo>
                  <a:lnTo>
                    <a:pt x="276959" y="396553"/>
                  </a:lnTo>
                  <a:lnTo>
                    <a:pt x="238161" y="406948"/>
                  </a:lnTo>
                  <a:lnTo>
                    <a:pt x="218185" y="409246"/>
                  </a:lnTo>
                  <a:lnTo>
                    <a:pt x="211494" y="409574"/>
                  </a:lnTo>
                  <a:close/>
                </a:path>
              </a:pathLst>
            </a:custGeom>
            <a:solidFill>
              <a:srgbClr val="F2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37744" y="5138982"/>
            <a:ext cx="18986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b="1" spc="200" dirty="0">
                <a:solidFill>
                  <a:srgbClr val="008BE1"/>
                </a:solidFill>
                <a:latin typeface="Calibri"/>
                <a:cs typeface="Calibri"/>
              </a:rPr>
              <a:t>2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54149" y="1204823"/>
            <a:ext cx="8522970" cy="1139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85420">
              <a:lnSpc>
                <a:spcPct val="151800"/>
              </a:lnSpc>
              <a:spcBef>
                <a:spcPts val="90"/>
              </a:spcBef>
            </a:pP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Bölümümüz</a:t>
            </a:r>
            <a:r>
              <a:rPr sz="1400" spc="22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istatistik</a:t>
            </a:r>
            <a:r>
              <a:rPr sz="1400" spc="15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alanında</a:t>
            </a:r>
            <a:r>
              <a:rPr sz="1400" spc="23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yüksek</a:t>
            </a:r>
            <a:r>
              <a:rPr sz="1400" spc="15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kalitede</a:t>
            </a:r>
            <a:r>
              <a:rPr sz="1400" spc="33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eğitim</a:t>
            </a:r>
            <a:r>
              <a:rPr sz="1400" spc="22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vermektedir.</a:t>
            </a:r>
            <a:r>
              <a:rPr sz="1400" spc="16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Öğrencilerimizi</a:t>
            </a:r>
            <a:r>
              <a:rPr sz="1400" spc="27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00002E"/>
                </a:solidFill>
                <a:latin typeface="Calibri"/>
                <a:cs typeface="Calibri"/>
              </a:rPr>
              <a:t>hızla</a:t>
            </a:r>
            <a:r>
              <a:rPr sz="1400" spc="229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60" dirty="0">
                <a:solidFill>
                  <a:srgbClr val="00002E"/>
                </a:solidFill>
                <a:latin typeface="Calibri"/>
                <a:cs typeface="Calibri"/>
              </a:rPr>
              <a:t>gelişen</a:t>
            </a:r>
            <a:r>
              <a:rPr sz="1400" spc="23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bir</a:t>
            </a:r>
            <a:r>
              <a:rPr sz="1400" spc="23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alanda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başarılı</a:t>
            </a:r>
            <a:r>
              <a:rPr sz="1400" spc="28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kariyerlere</a:t>
            </a:r>
            <a:r>
              <a:rPr sz="1400" spc="35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hazırlama</a:t>
            </a:r>
            <a:r>
              <a:rPr sz="1400" spc="24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konusunda</a:t>
            </a:r>
            <a:r>
              <a:rPr sz="1400" spc="24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tutkuluyuz.</a:t>
            </a:r>
            <a:r>
              <a:rPr sz="1400" spc="17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Mezunlarımız</a:t>
            </a:r>
            <a:r>
              <a:rPr sz="1400" spc="24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işverenler</a:t>
            </a:r>
            <a:r>
              <a:rPr sz="1400" spc="24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tarafından</a:t>
            </a:r>
            <a:r>
              <a:rPr sz="1400" spc="24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çok</a:t>
            </a:r>
            <a:r>
              <a:rPr sz="1400" spc="16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rağbet</a:t>
            </a:r>
            <a:r>
              <a:rPr sz="1400" spc="24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görmektedir.</a:t>
            </a:r>
            <a:endParaRPr sz="1400">
              <a:latin typeface="Calibri"/>
              <a:cs typeface="Calibri"/>
            </a:endParaRPr>
          </a:p>
          <a:p>
            <a:pPr marL="2534285">
              <a:lnSpc>
                <a:spcPct val="100000"/>
              </a:lnSpc>
              <a:spcBef>
                <a:spcPts val="1520"/>
              </a:spcBef>
            </a:pPr>
            <a:r>
              <a:rPr sz="1800" b="1" spc="80" dirty="0">
                <a:solidFill>
                  <a:srgbClr val="008BE1"/>
                </a:solidFill>
                <a:latin typeface="Calibri"/>
                <a:cs typeface="Calibri"/>
              </a:rPr>
              <a:t>Akademik</a:t>
            </a:r>
            <a:r>
              <a:rPr sz="1800" b="1" spc="50" dirty="0">
                <a:solidFill>
                  <a:srgbClr val="008BE1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8BE1"/>
                </a:solidFill>
                <a:latin typeface="Calibri"/>
                <a:cs typeface="Calibri"/>
              </a:rPr>
              <a:t>kadro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24919" y="2462123"/>
            <a:ext cx="2992755" cy="1997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-22860" algn="ctr">
              <a:lnSpc>
                <a:spcPct val="153600"/>
              </a:lnSpc>
              <a:spcBef>
                <a:spcPts val="135"/>
              </a:spcBef>
            </a:pP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Öğretim</a:t>
            </a:r>
            <a:r>
              <a:rPr sz="1400" spc="29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üyelerimiz,</a:t>
            </a:r>
            <a:r>
              <a:rPr sz="1400" spc="19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uzun</a:t>
            </a:r>
            <a:r>
              <a:rPr sz="1400" spc="30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35" dirty="0">
                <a:solidFill>
                  <a:srgbClr val="00002E"/>
                </a:solidFill>
                <a:latin typeface="Calibri"/>
                <a:cs typeface="Calibri"/>
              </a:rPr>
              <a:t>yıllara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dayanan</a:t>
            </a:r>
            <a:r>
              <a:rPr sz="1400" spc="12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öğretim</a:t>
            </a:r>
            <a:r>
              <a:rPr sz="1400" spc="114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ve</a:t>
            </a:r>
            <a:r>
              <a:rPr sz="1400" spc="20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araştırma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deneyimine</a:t>
            </a:r>
            <a:r>
              <a:rPr sz="1400" spc="35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sahip,</a:t>
            </a:r>
            <a:r>
              <a:rPr sz="1400" spc="15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alanlarında</a:t>
            </a:r>
            <a:r>
              <a:rPr sz="1400" spc="254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0002E"/>
                </a:solidFill>
                <a:latin typeface="Calibri"/>
                <a:cs typeface="Calibri"/>
              </a:rPr>
              <a:t>uzman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kişilerdir.</a:t>
            </a:r>
            <a:r>
              <a:rPr sz="1400" spc="32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Öğrencilerimize</a:t>
            </a:r>
            <a:r>
              <a:rPr sz="1400" spc="120" dirty="0">
                <a:solidFill>
                  <a:srgbClr val="00002E"/>
                </a:solidFill>
                <a:latin typeface="Calibri"/>
                <a:cs typeface="Calibri"/>
              </a:rPr>
              <a:t>  </a:t>
            </a:r>
            <a:r>
              <a:rPr sz="1400" spc="40" dirty="0">
                <a:solidFill>
                  <a:srgbClr val="00002E"/>
                </a:solidFill>
                <a:latin typeface="Calibri"/>
                <a:cs typeface="Calibri"/>
              </a:rPr>
              <a:t>kaliteli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eğitim</a:t>
            </a:r>
            <a:r>
              <a:rPr sz="1400" spc="22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ve</a:t>
            </a:r>
            <a:r>
              <a:rPr sz="1400" spc="32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mentorluk</a:t>
            </a:r>
            <a:r>
              <a:rPr sz="1400" spc="15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sağlamayı</a:t>
            </a:r>
            <a:r>
              <a:rPr sz="1400" spc="27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taahhüt ederler.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368503" y="5106069"/>
            <a:ext cx="455295" cy="861060"/>
            <a:chOff x="6368503" y="5106069"/>
            <a:chExt cx="455295" cy="861060"/>
          </a:xfrm>
        </p:grpSpPr>
        <p:sp>
          <p:nvSpPr>
            <p:cNvPr id="18" name="object 18"/>
            <p:cNvSpPr/>
            <p:nvPr/>
          </p:nvSpPr>
          <p:spPr>
            <a:xfrm>
              <a:off x="6368504" y="5106072"/>
              <a:ext cx="455295" cy="861060"/>
            </a:xfrm>
            <a:custGeom>
              <a:avLst/>
              <a:gdLst/>
              <a:ahLst/>
              <a:cxnLst/>
              <a:rect l="l" t="t" r="r" b="b"/>
              <a:pathLst>
                <a:path w="455295" h="861060">
                  <a:moveTo>
                    <a:pt x="455104" y="220103"/>
                  </a:moveTo>
                  <a:lnTo>
                    <a:pt x="449287" y="175856"/>
                  </a:lnTo>
                  <a:lnTo>
                    <a:pt x="434936" y="133591"/>
                  </a:lnTo>
                  <a:lnTo>
                    <a:pt x="422821" y="110540"/>
                  </a:lnTo>
                  <a:lnTo>
                    <a:pt x="422821" y="227558"/>
                  </a:lnTo>
                  <a:lnTo>
                    <a:pt x="421881" y="246799"/>
                  </a:lnTo>
                  <a:lnTo>
                    <a:pt x="407949" y="302285"/>
                  </a:lnTo>
                  <a:lnTo>
                    <a:pt x="389940" y="336067"/>
                  </a:lnTo>
                  <a:lnTo>
                    <a:pt x="365620" y="365633"/>
                  </a:lnTo>
                  <a:lnTo>
                    <a:pt x="336054" y="389940"/>
                  </a:lnTo>
                  <a:lnTo>
                    <a:pt x="302272" y="407962"/>
                  </a:lnTo>
                  <a:lnTo>
                    <a:pt x="265658" y="419112"/>
                  </a:lnTo>
                  <a:lnTo>
                    <a:pt x="239979" y="422224"/>
                  </a:lnTo>
                  <a:lnTo>
                    <a:pt x="239979" y="222796"/>
                  </a:lnTo>
                  <a:lnTo>
                    <a:pt x="220929" y="222796"/>
                  </a:lnTo>
                  <a:lnTo>
                    <a:pt x="220929" y="422503"/>
                  </a:lnTo>
                  <a:lnTo>
                    <a:pt x="208318" y="421894"/>
                  </a:lnTo>
                  <a:lnTo>
                    <a:pt x="189445" y="419112"/>
                  </a:lnTo>
                  <a:lnTo>
                    <a:pt x="152831" y="407962"/>
                  </a:lnTo>
                  <a:lnTo>
                    <a:pt x="119049" y="389940"/>
                  </a:lnTo>
                  <a:lnTo>
                    <a:pt x="89484" y="365633"/>
                  </a:lnTo>
                  <a:lnTo>
                    <a:pt x="65163" y="336067"/>
                  </a:lnTo>
                  <a:lnTo>
                    <a:pt x="47155" y="302285"/>
                  </a:lnTo>
                  <a:lnTo>
                    <a:pt x="36004" y="265658"/>
                  </a:lnTo>
                  <a:lnTo>
                    <a:pt x="32296" y="227558"/>
                  </a:lnTo>
                  <a:lnTo>
                    <a:pt x="33223" y="208330"/>
                  </a:lnTo>
                  <a:lnTo>
                    <a:pt x="47155" y="152831"/>
                  </a:lnTo>
                  <a:lnTo>
                    <a:pt x="65163" y="119062"/>
                  </a:lnTo>
                  <a:lnTo>
                    <a:pt x="89484" y="89484"/>
                  </a:lnTo>
                  <a:lnTo>
                    <a:pt x="119049" y="65176"/>
                  </a:lnTo>
                  <a:lnTo>
                    <a:pt x="152831" y="47167"/>
                  </a:lnTo>
                  <a:lnTo>
                    <a:pt x="189445" y="36017"/>
                  </a:lnTo>
                  <a:lnTo>
                    <a:pt x="227558" y="32296"/>
                  </a:lnTo>
                  <a:lnTo>
                    <a:pt x="246786" y="33223"/>
                  </a:lnTo>
                  <a:lnTo>
                    <a:pt x="302272" y="47167"/>
                  </a:lnTo>
                  <a:lnTo>
                    <a:pt x="336054" y="65176"/>
                  </a:lnTo>
                  <a:lnTo>
                    <a:pt x="365620" y="89484"/>
                  </a:lnTo>
                  <a:lnTo>
                    <a:pt x="389940" y="119062"/>
                  </a:lnTo>
                  <a:lnTo>
                    <a:pt x="407949" y="152831"/>
                  </a:lnTo>
                  <a:lnTo>
                    <a:pt x="419100" y="189458"/>
                  </a:lnTo>
                  <a:lnTo>
                    <a:pt x="422821" y="227558"/>
                  </a:lnTo>
                  <a:lnTo>
                    <a:pt x="422821" y="110540"/>
                  </a:lnTo>
                  <a:lnTo>
                    <a:pt x="398729" y="77444"/>
                  </a:lnTo>
                  <a:lnTo>
                    <a:pt x="366153" y="46926"/>
                  </a:lnTo>
                  <a:lnTo>
                    <a:pt x="328244" y="23355"/>
                  </a:lnTo>
                  <a:lnTo>
                    <a:pt x="286473" y="7632"/>
                  </a:lnTo>
                  <a:lnTo>
                    <a:pt x="242443" y="368"/>
                  </a:lnTo>
                  <a:lnTo>
                    <a:pt x="235000" y="0"/>
                  </a:lnTo>
                  <a:lnTo>
                    <a:pt x="220103" y="0"/>
                  </a:lnTo>
                  <a:lnTo>
                    <a:pt x="175844" y="5829"/>
                  </a:lnTo>
                  <a:lnTo>
                    <a:pt x="133578" y="20180"/>
                  </a:lnTo>
                  <a:lnTo>
                    <a:pt x="94932" y="42494"/>
                  </a:lnTo>
                  <a:lnTo>
                    <a:pt x="61379" y="71920"/>
                  </a:lnTo>
                  <a:lnTo>
                    <a:pt x="34201" y="107327"/>
                  </a:lnTo>
                  <a:lnTo>
                    <a:pt x="14465" y="147358"/>
                  </a:lnTo>
                  <a:lnTo>
                    <a:pt x="2908" y="190474"/>
                  </a:lnTo>
                  <a:lnTo>
                    <a:pt x="0" y="220103"/>
                  </a:lnTo>
                  <a:lnTo>
                    <a:pt x="0" y="235013"/>
                  </a:lnTo>
                  <a:lnTo>
                    <a:pt x="5816" y="279260"/>
                  </a:lnTo>
                  <a:lnTo>
                    <a:pt x="20167" y="321525"/>
                  </a:lnTo>
                  <a:lnTo>
                    <a:pt x="42481" y="360184"/>
                  </a:lnTo>
                  <a:lnTo>
                    <a:pt x="71920" y="393738"/>
                  </a:lnTo>
                  <a:lnTo>
                    <a:pt x="107327" y="420903"/>
                  </a:lnTo>
                  <a:lnTo>
                    <a:pt x="147358" y="440651"/>
                  </a:lnTo>
                  <a:lnTo>
                    <a:pt x="190461" y="452196"/>
                  </a:lnTo>
                  <a:lnTo>
                    <a:pt x="220103" y="455117"/>
                  </a:lnTo>
                  <a:lnTo>
                    <a:pt x="220929" y="455117"/>
                  </a:lnTo>
                  <a:lnTo>
                    <a:pt x="220929" y="860971"/>
                  </a:lnTo>
                  <a:lnTo>
                    <a:pt x="239979" y="860971"/>
                  </a:lnTo>
                  <a:lnTo>
                    <a:pt x="239979" y="454875"/>
                  </a:lnTo>
                  <a:lnTo>
                    <a:pt x="242443" y="454748"/>
                  </a:lnTo>
                  <a:lnTo>
                    <a:pt x="286473" y="447484"/>
                  </a:lnTo>
                  <a:lnTo>
                    <a:pt x="328244" y="431761"/>
                  </a:lnTo>
                  <a:lnTo>
                    <a:pt x="366153" y="408190"/>
                  </a:lnTo>
                  <a:lnTo>
                    <a:pt x="398729" y="377685"/>
                  </a:lnTo>
                  <a:lnTo>
                    <a:pt x="424726" y="341401"/>
                  </a:lnTo>
                  <a:lnTo>
                    <a:pt x="443153" y="300748"/>
                  </a:lnTo>
                  <a:lnTo>
                    <a:pt x="453288" y="257276"/>
                  </a:lnTo>
                  <a:lnTo>
                    <a:pt x="455104" y="235013"/>
                  </a:lnTo>
                  <a:lnTo>
                    <a:pt x="455104" y="220103"/>
                  </a:lnTo>
                  <a:close/>
                </a:path>
              </a:pathLst>
            </a:custGeom>
            <a:solidFill>
              <a:srgbClr val="D933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91274" y="5128840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211494" y="409574"/>
                  </a:moveTo>
                  <a:lnTo>
                    <a:pt x="198080" y="409574"/>
                  </a:lnTo>
                  <a:lnTo>
                    <a:pt x="191389" y="409246"/>
                  </a:lnTo>
                  <a:lnTo>
                    <a:pt x="151759" y="402703"/>
                  </a:lnTo>
                  <a:lnTo>
                    <a:pt x="114166" y="388555"/>
                  </a:lnTo>
                  <a:lnTo>
                    <a:pt x="80056" y="367345"/>
                  </a:lnTo>
                  <a:lnTo>
                    <a:pt x="50739" y="339887"/>
                  </a:lnTo>
                  <a:lnTo>
                    <a:pt x="27342" y="307238"/>
                  </a:lnTo>
                  <a:lnTo>
                    <a:pt x="10765" y="270652"/>
                  </a:lnTo>
                  <a:lnTo>
                    <a:pt x="1643" y="231534"/>
                  </a:lnTo>
                  <a:lnTo>
                    <a:pt x="0" y="211494"/>
                  </a:lnTo>
                  <a:lnTo>
                    <a:pt x="0" y="198080"/>
                  </a:lnTo>
                  <a:lnTo>
                    <a:pt x="5243" y="158257"/>
                  </a:lnTo>
                  <a:lnTo>
                    <a:pt x="18155" y="120222"/>
                  </a:lnTo>
                  <a:lnTo>
                    <a:pt x="38239" y="85436"/>
                  </a:lnTo>
                  <a:lnTo>
                    <a:pt x="64723" y="55238"/>
                  </a:lnTo>
                  <a:lnTo>
                    <a:pt x="96590" y="30786"/>
                  </a:lnTo>
                  <a:lnTo>
                    <a:pt x="132615" y="13021"/>
                  </a:lnTo>
                  <a:lnTo>
                    <a:pt x="171413" y="2626"/>
                  </a:lnTo>
                  <a:lnTo>
                    <a:pt x="198080" y="0"/>
                  </a:lnTo>
                  <a:lnTo>
                    <a:pt x="211494" y="0"/>
                  </a:lnTo>
                  <a:lnTo>
                    <a:pt x="251317" y="5243"/>
                  </a:lnTo>
                  <a:lnTo>
                    <a:pt x="289352" y="18155"/>
                  </a:lnTo>
                  <a:lnTo>
                    <a:pt x="324138" y="38239"/>
                  </a:lnTo>
                  <a:lnTo>
                    <a:pt x="354336" y="64723"/>
                  </a:lnTo>
                  <a:lnTo>
                    <a:pt x="378788" y="96590"/>
                  </a:lnTo>
                  <a:lnTo>
                    <a:pt x="396553" y="132615"/>
                  </a:lnTo>
                  <a:lnTo>
                    <a:pt x="406948" y="171413"/>
                  </a:lnTo>
                  <a:lnTo>
                    <a:pt x="409574" y="198080"/>
                  </a:lnTo>
                  <a:lnTo>
                    <a:pt x="409574" y="204787"/>
                  </a:lnTo>
                  <a:lnTo>
                    <a:pt x="409574" y="211494"/>
                  </a:lnTo>
                  <a:lnTo>
                    <a:pt x="404331" y="251317"/>
                  </a:lnTo>
                  <a:lnTo>
                    <a:pt x="391419" y="289352"/>
                  </a:lnTo>
                  <a:lnTo>
                    <a:pt x="371335" y="324137"/>
                  </a:lnTo>
                  <a:lnTo>
                    <a:pt x="344851" y="354336"/>
                  </a:lnTo>
                  <a:lnTo>
                    <a:pt x="312984" y="378788"/>
                  </a:lnTo>
                  <a:lnTo>
                    <a:pt x="276959" y="396553"/>
                  </a:lnTo>
                  <a:lnTo>
                    <a:pt x="238161" y="406948"/>
                  </a:lnTo>
                  <a:lnTo>
                    <a:pt x="218185" y="409246"/>
                  </a:lnTo>
                  <a:lnTo>
                    <a:pt x="211494" y="409574"/>
                  </a:lnTo>
                  <a:close/>
                </a:path>
              </a:pathLst>
            </a:custGeom>
            <a:solidFill>
              <a:srgbClr val="F2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504781" y="5138237"/>
            <a:ext cx="18986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b="1" spc="200" dirty="0">
                <a:solidFill>
                  <a:srgbClr val="D933BE"/>
                </a:solidFill>
                <a:latin typeface="Calibri"/>
                <a:cs typeface="Calibri"/>
              </a:rPr>
              <a:t>3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18893" y="6131877"/>
            <a:ext cx="2908935" cy="30708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8260" algn="ctr">
              <a:lnSpc>
                <a:spcPct val="100000"/>
              </a:lnSpc>
              <a:spcBef>
                <a:spcPts val="90"/>
              </a:spcBef>
            </a:pPr>
            <a:r>
              <a:rPr sz="1800" b="1" spc="85" dirty="0">
                <a:solidFill>
                  <a:srgbClr val="D933BE"/>
                </a:solidFill>
                <a:latin typeface="Calibri"/>
                <a:cs typeface="Calibri"/>
              </a:rPr>
              <a:t>Araştırma</a:t>
            </a:r>
            <a:r>
              <a:rPr sz="1800" b="1" spc="75" dirty="0">
                <a:solidFill>
                  <a:srgbClr val="D933BE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D933BE"/>
                </a:solidFill>
                <a:latin typeface="Calibri"/>
                <a:cs typeface="Calibri"/>
              </a:rPr>
              <a:t>alanları</a:t>
            </a:r>
            <a:endParaRPr sz="1800">
              <a:latin typeface="Calibri"/>
              <a:cs typeface="Calibri"/>
            </a:endParaRPr>
          </a:p>
          <a:p>
            <a:pPr marL="12065" marR="5080" indent="5080" algn="ctr">
              <a:lnSpc>
                <a:spcPct val="153700"/>
              </a:lnSpc>
              <a:spcBef>
                <a:spcPts val="1165"/>
              </a:spcBef>
            </a:pP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Bölümümüz</a:t>
            </a:r>
            <a:r>
              <a:rPr sz="1400" spc="254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biyoistatistik,</a:t>
            </a:r>
            <a:r>
              <a:rPr sz="1400" spc="16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veri</a:t>
            </a:r>
            <a:r>
              <a:rPr sz="1400" spc="30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bilimi,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ekonometri,</a:t>
            </a:r>
            <a:r>
              <a:rPr sz="1400" spc="13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çevre</a:t>
            </a:r>
            <a:r>
              <a:rPr sz="1400" spc="33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istatistikleri</a:t>
            </a:r>
            <a:r>
              <a:rPr sz="1400" spc="27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002E"/>
                </a:solidFill>
                <a:latin typeface="Calibri"/>
                <a:cs typeface="Calibri"/>
              </a:rPr>
              <a:t>ve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istatistiksel</a:t>
            </a:r>
            <a:r>
              <a:rPr sz="1400" spc="37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genetik</a:t>
            </a:r>
            <a:r>
              <a:rPr sz="1400" spc="18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dahil</a:t>
            </a:r>
            <a:r>
              <a:rPr sz="1400" spc="37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olmak</a:t>
            </a:r>
            <a:r>
              <a:rPr sz="1400" spc="18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0002E"/>
                </a:solidFill>
                <a:latin typeface="Calibri"/>
                <a:cs typeface="Calibri"/>
              </a:rPr>
              <a:t>üzere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geniş</a:t>
            </a:r>
            <a:r>
              <a:rPr sz="1400" spc="16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bir</a:t>
            </a:r>
            <a:r>
              <a:rPr sz="1400" spc="12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araştırma</a:t>
            </a:r>
            <a:r>
              <a:rPr sz="1400" spc="13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35" dirty="0">
                <a:solidFill>
                  <a:srgbClr val="00002E"/>
                </a:solidFill>
                <a:latin typeface="Calibri"/>
                <a:cs typeface="Calibri"/>
              </a:rPr>
              <a:t>alanıyla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ilgilenmektedir.</a:t>
            </a:r>
            <a:r>
              <a:rPr sz="1400" spc="40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Fakültemiz</a:t>
            </a:r>
            <a:r>
              <a:rPr sz="1400" spc="90" dirty="0">
                <a:solidFill>
                  <a:srgbClr val="00002E"/>
                </a:solidFill>
                <a:latin typeface="Calibri"/>
                <a:cs typeface="Calibri"/>
              </a:rPr>
              <a:t>  </a:t>
            </a:r>
            <a:r>
              <a:rPr sz="1400" spc="-25" dirty="0">
                <a:solidFill>
                  <a:srgbClr val="00002E"/>
                </a:solidFill>
                <a:latin typeface="Calibri"/>
                <a:cs typeface="Calibri"/>
              </a:rPr>
              <a:t>ve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öğrencilerimiz,</a:t>
            </a:r>
            <a:r>
              <a:rPr sz="1400" spc="29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alandaki</a:t>
            </a:r>
            <a:r>
              <a:rPr sz="1400" spc="49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35" dirty="0">
                <a:solidFill>
                  <a:srgbClr val="00002E"/>
                </a:solidFill>
                <a:latin typeface="Calibri"/>
                <a:cs typeface="Calibri"/>
              </a:rPr>
              <a:t>ilerlemelere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katkıda</a:t>
            </a:r>
            <a:r>
              <a:rPr sz="1400" spc="14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bulunan</a:t>
            </a:r>
            <a:r>
              <a:rPr sz="1400" spc="14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00002E"/>
                </a:solidFill>
                <a:latin typeface="Calibri"/>
                <a:cs typeface="Calibri"/>
              </a:rPr>
              <a:t>yenilikçi</a:t>
            </a:r>
            <a:r>
              <a:rPr sz="1400" spc="18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araştırma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projelerinde</a:t>
            </a:r>
            <a:r>
              <a:rPr sz="1400" spc="33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birlikte</a:t>
            </a:r>
            <a:r>
              <a:rPr sz="1400" spc="33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çalışırlar.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140154" y="4691434"/>
            <a:ext cx="455295" cy="870585"/>
            <a:chOff x="8140154" y="4691434"/>
            <a:chExt cx="455295" cy="870585"/>
          </a:xfrm>
        </p:grpSpPr>
        <p:sp>
          <p:nvSpPr>
            <p:cNvPr id="23" name="object 23"/>
            <p:cNvSpPr/>
            <p:nvPr/>
          </p:nvSpPr>
          <p:spPr>
            <a:xfrm>
              <a:off x="8140154" y="4691443"/>
              <a:ext cx="455295" cy="870585"/>
            </a:xfrm>
            <a:custGeom>
              <a:avLst/>
              <a:gdLst/>
              <a:ahLst/>
              <a:cxnLst/>
              <a:rect l="l" t="t" r="r" b="b"/>
              <a:pathLst>
                <a:path w="455295" h="870585">
                  <a:moveTo>
                    <a:pt x="455104" y="635482"/>
                  </a:moveTo>
                  <a:lnTo>
                    <a:pt x="449287" y="591235"/>
                  </a:lnTo>
                  <a:lnTo>
                    <a:pt x="434936" y="548970"/>
                  </a:lnTo>
                  <a:lnTo>
                    <a:pt x="422808" y="525894"/>
                  </a:lnTo>
                  <a:lnTo>
                    <a:pt x="422808" y="642937"/>
                  </a:lnTo>
                  <a:lnTo>
                    <a:pt x="421881" y="662165"/>
                  </a:lnTo>
                  <a:lnTo>
                    <a:pt x="407949" y="717651"/>
                  </a:lnTo>
                  <a:lnTo>
                    <a:pt x="389940" y="751433"/>
                  </a:lnTo>
                  <a:lnTo>
                    <a:pt x="365620" y="781011"/>
                  </a:lnTo>
                  <a:lnTo>
                    <a:pt x="336054" y="805319"/>
                  </a:lnTo>
                  <a:lnTo>
                    <a:pt x="302272" y="823328"/>
                  </a:lnTo>
                  <a:lnTo>
                    <a:pt x="265645" y="834478"/>
                  </a:lnTo>
                  <a:lnTo>
                    <a:pt x="227545" y="838200"/>
                  </a:lnTo>
                  <a:lnTo>
                    <a:pt x="208318" y="837272"/>
                  </a:lnTo>
                  <a:lnTo>
                    <a:pt x="152831" y="823328"/>
                  </a:lnTo>
                  <a:lnTo>
                    <a:pt x="119049" y="805319"/>
                  </a:lnTo>
                  <a:lnTo>
                    <a:pt x="89484" y="781011"/>
                  </a:lnTo>
                  <a:lnTo>
                    <a:pt x="65163" y="751433"/>
                  </a:lnTo>
                  <a:lnTo>
                    <a:pt x="47155" y="717651"/>
                  </a:lnTo>
                  <a:lnTo>
                    <a:pt x="36004" y="681037"/>
                  </a:lnTo>
                  <a:lnTo>
                    <a:pt x="32283" y="642937"/>
                  </a:lnTo>
                  <a:lnTo>
                    <a:pt x="33223" y="623697"/>
                  </a:lnTo>
                  <a:lnTo>
                    <a:pt x="47155" y="568210"/>
                  </a:lnTo>
                  <a:lnTo>
                    <a:pt x="65163" y="534428"/>
                  </a:lnTo>
                  <a:lnTo>
                    <a:pt x="89484" y="504863"/>
                  </a:lnTo>
                  <a:lnTo>
                    <a:pt x="119049" y="480542"/>
                  </a:lnTo>
                  <a:lnTo>
                    <a:pt x="152831" y="462534"/>
                  </a:lnTo>
                  <a:lnTo>
                    <a:pt x="189445" y="451383"/>
                  </a:lnTo>
                  <a:lnTo>
                    <a:pt x="211404" y="448462"/>
                  </a:lnTo>
                  <a:lnTo>
                    <a:pt x="211404" y="638175"/>
                  </a:lnTo>
                  <a:lnTo>
                    <a:pt x="239979" y="638175"/>
                  </a:lnTo>
                  <a:lnTo>
                    <a:pt x="239979" y="448284"/>
                  </a:lnTo>
                  <a:lnTo>
                    <a:pt x="246786" y="448602"/>
                  </a:lnTo>
                  <a:lnTo>
                    <a:pt x="302272" y="462534"/>
                  </a:lnTo>
                  <a:lnTo>
                    <a:pt x="336054" y="480542"/>
                  </a:lnTo>
                  <a:lnTo>
                    <a:pt x="365620" y="504863"/>
                  </a:lnTo>
                  <a:lnTo>
                    <a:pt x="389940" y="534428"/>
                  </a:lnTo>
                  <a:lnTo>
                    <a:pt x="407949" y="568210"/>
                  </a:lnTo>
                  <a:lnTo>
                    <a:pt x="419100" y="604837"/>
                  </a:lnTo>
                  <a:lnTo>
                    <a:pt x="422808" y="642937"/>
                  </a:lnTo>
                  <a:lnTo>
                    <a:pt x="422808" y="525894"/>
                  </a:lnTo>
                  <a:lnTo>
                    <a:pt x="398729" y="492810"/>
                  </a:lnTo>
                  <a:lnTo>
                    <a:pt x="366153" y="462305"/>
                  </a:lnTo>
                  <a:lnTo>
                    <a:pt x="328244" y="438734"/>
                  </a:lnTo>
                  <a:lnTo>
                    <a:pt x="286473" y="423011"/>
                  </a:lnTo>
                  <a:lnTo>
                    <a:pt x="242443" y="415747"/>
                  </a:lnTo>
                  <a:lnTo>
                    <a:pt x="239979" y="415632"/>
                  </a:lnTo>
                  <a:lnTo>
                    <a:pt x="239979" y="0"/>
                  </a:lnTo>
                  <a:lnTo>
                    <a:pt x="211404" y="0"/>
                  </a:lnTo>
                  <a:lnTo>
                    <a:pt x="211404" y="415874"/>
                  </a:lnTo>
                  <a:lnTo>
                    <a:pt x="197827" y="417207"/>
                  </a:lnTo>
                  <a:lnTo>
                    <a:pt x="154368" y="427342"/>
                  </a:lnTo>
                  <a:lnTo>
                    <a:pt x="113703" y="445757"/>
                  </a:lnTo>
                  <a:lnTo>
                    <a:pt x="77431" y="471754"/>
                  </a:lnTo>
                  <a:lnTo>
                    <a:pt x="46913" y="504329"/>
                  </a:lnTo>
                  <a:lnTo>
                    <a:pt x="23355" y="542239"/>
                  </a:lnTo>
                  <a:lnTo>
                    <a:pt x="7632" y="584009"/>
                  </a:lnTo>
                  <a:lnTo>
                    <a:pt x="355" y="628053"/>
                  </a:lnTo>
                  <a:lnTo>
                    <a:pt x="0" y="635482"/>
                  </a:lnTo>
                  <a:lnTo>
                    <a:pt x="0" y="650392"/>
                  </a:lnTo>
                  <a:lnTo>
                    <a:pt x="5816" y="694639"/>
                  </a:lnTo>
                  <a:lnTo>
                    <a:pt x="20167" y="736904"/>
                  </a:lnTo>
                  <a:lnTo>
                    <a:pt x="42481" y="775550"/>
                  </a:lnTo>
                  <a:lnTo>
                    <a:pt x="71920" y="809117"/>
                  </a:lnTo>
                  <a:lnTo>
                    <a:pt x="107327" y="836282"/>
                  </a:lnTo>
                  <a:lnTo>
                    <a:pt x="147358" y="856018"/>
                  </a:lnTo>
                  <a:lnTo>
                    <a:pt x="190461" y="867575"/>
                  </a:lnTo>
                  <a:lnTo>
                    <a:pt x="220103" y="870496"/>
                  </a:lnTo>
                  <a:lnTo>
                    <a:pt x="235000" y="870496"/>
                  </a:lnTo>
                  <a:lnTo>
                    <a:pt x="279260" y="864666"/>
                  </a:lnTo>
                  <a:lnTo>
                    <a:pt x="321525" y="850315"/>
                  </a:lnTo>
                  <a:lnTo>
                    <a:pt x="360172" y="828001"/>
                  </a:lnTo>
                  <a:lnTo>
                    <a:pt x="393725" y="798576"/>
                  </a:lnTo>
                  <a:lnTo>
                    <a:pt x="420903" y="763168"/>
                  </a:lnTo>
                  <a:lnTo>
                    <a:pt x="440639" y="723138"/>
                  </a:lnTo>
                  <a:lnTo>
                    <a:pt x="452196" y="680021"/>
                  </a:lnTo>
                  <a:lnTo>
                    <a:pt x="455104" y="650392"/>
                  </a:lnTo>
                  <a:lnTo>
                    <a:pt x="455104" y="635482"/>
                  </a:lnTo>
                  <a:close/>
                </a:path>
              </a:pathLst>
            </a:custGeom>
            <a:solidFill>
              <a:srgbClr val="2D4D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62924" y="5129584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211494" y="409574"/>
                  </a:moveTo>
                  <a:lnTo>
                    <a:pt x="198080" y="409574"/>
                  </a:lnTo>
                  <a:lnTo>
                    <a:pt x="191389" y="409246"/>
                  </a:lnTo>
                  <a:lnTo>
                    <a:pt x="151759" y="402703"/>
                  </a:lnTo>
                  <a:lnTo>
                    <a:pt x="114166" y="388555"/>
                  </a:lnTo>
                  <a:lnTo>
                    <a:pt x="80056" y="367345"/>
                  </a:lnTo>
                  <a:lnTo>
                    <a:pt x="50739" y="339887"/>
                  </a:lnTo>
                  <a:lnTo>
                    <a:pt x="27342" y="307238"/>
                  </a:lnTo>
                  <a:lnTo>
                    <a:pt x="10765" y="270652"/>
                  </a:lnTo>
                  <a:lnTo>
                    <a:pt x="1643" y="231534"/>
                  </a:lnTo>
                  <a:lnTo>
                    <a:pt x="0" y="211494"/>
                  </a:lnTo>
                  <a:lnTo>
                    <a:pt x="0" y="198080"/>
                  </a:lnTo>
                  <a:lnTo>
                    <a:pt x="5243" y="158257"/>
                  </a:lnTo>
                  <a:lnTo>
                    <a:pt x="18155" y="120222"/>
                  </a:lnTo>
                  <a:lnTo>
                    <a:pt x="38239" y="85436"/>
                  </a:lnTo>
                  <a:lnTo>
                    <a:pt x="64723" y="55238"/>
                  </a:lnTo>
                  <a:lnTo>
                    <a:pt x="96590" y="30786"/>
                  </a:lnTo>
                  <a:lnTo>
                    <a:pt x="132615" y="13021"/>
                  </a:lnTo>
                  <a:lnTo>
                    <a:pt x="171413" y="2626"/>
                  </a:lnTo>
                  <a:lnTo>
                    <a:pt x="198080" y="0"/>
                  </a:lnTo>
                  <a:lnTo>
                    <a:pt x="211494" y="0"/>
                  </a:lnTo>
                  <a:lnTo>
                    <a:pt x="251317" y="5243"/>
                  </a:lnTo>
                  <a:lnTo>
                    <a:pt x="289352" y="18155"/>
                  </a:lnTo>
                  <a:lnTo>
                    <a:pt x="324138" y="38239"/>
                  </a:lnTo>
                  <a:lnTo>
                    <a:pt x="354336" y="64723"/>
                  </a:lnTo>
                  <a:lnTo>
                    <a:pt x="378788" y="96590"/>
                  </a:lnTo>
                  <a:lnTo>
                    <a:pt x="396553" y="132615"/>
                  </a:lnTo>
                  <a:lnTo>
                    <a:pt x="406948" y="171413"/>
                  </a:lnTo>
                  <a:lnTo>
                    <a:pt x="409574" y="198080"/>
                  </a:lnTo>
                  <a:lnTo>
                    <a:pt x="409574" y="204787"/>
                  </a:lnTo>
                  <a:lnTo>
                    <a:pt x="409574" y="211494"/>
                  </a:lnTo>
                  <a:lnTo>
                    <a:pt x="404331" y="251317"/>
                  </a:lnTo>
                  <a:lnTo>
                    <a:pt x="391419" y="289352"/>
                  </a:lnTo>
                  <a:lnTo>
                    <a:pt x="371335" y="324137"/>
                  </a:lnTo>
                  <a:lnTo>
                    <a:pt x="344851" y="354336"/>
                  </a:lnTo>
                  <a:lnTo>
                    <a:pt x="312984" y="378788"/>
                  </a:lnTo>
                  <a:lnTo>
                    <a:pt x="276959" y="396553"/>
                  </a:lnTo>
                  <a:lnTo>
                    <a:pt x="238161" y="406948"/>
                  </a:lnTo>
                  <a:lnTo>
                    <a:pt x="218185" y="409246"/>
                  </a:lnTo>
                  <a:lnTo>
                    <a:pt x="211494" y="409574"/>
                  </a:lnTo>
                  <a:close/>
                </a:path>
              </a:pathLst>
            </a:custGeom>
            <a:solidFill>
              <a:srgbClr val="F2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271817" y="5138982"/>
            <a:ext cx="18986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b="1" spc="200" dirty="0">
                <a:solidFill>
                  <a:srgbClr val="2D4DF1"/>
                </a:solidFill>
                <a:latin typeface="Calibri"/>
                <a:cs typeface="Calibri"/>
              </a:rPr>
              <a:t>4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62117" y="2702877"/>
            <a:ext cx="2962275" cy="1756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2545" algn="ctr">
              <a:lnSpc>
                <a:spcPct val="100000"/>
              </a:lnSpc>
              <a:spcBef>
                <a:spcPts val="90"/>
              </a:spcBef>
            </a:pPr>
            <a:r>
              <a:rPr sz="1800" b="1" spc="110" dirty="0">
                <a:solidFill>
                  <a:srgbClr val="2D4DF1"/>
                </a:solidFill>
                <a:latin typeface="Calibri"/>
                <a:cs typeface="Calibri"/>
              </a:rPr>
              <a:t>Ders</a:t>
            </a:r>
            <a:r>
              <a:rPr sz="1800" b="1" spc="75" dirty="0">
                <a:solidFill>
                  <a:srgbClr val="2D4DF1"/>
                </a:solidFill>
                <a:latin typeface="Calibri"/>
                <a:cs typeface="Calibri"/>
              </a:rPr>
              <a:t> </a:t>
            </a:r>
            <a:r>
              <a:rPr sz="1800" b="1" spc="60" dirty="0">
                <a:solidFill>
                  <a:srgbClr val="2D4DF1"/>
                </a:solidFill>
                <a:latin typeface="Calibri"/>
                <a:cs typeface="Calibri"/>
              </a:rPr>
              <a:t>programı</a:t>
            </a:r>
            <a:endParaRPr sz="1800">
              <a:latin typeface="Calibri"/>
              <a:cs typeface="Calibri"/>
            </a:endParaRPr>
          </a:p>
          <a:p>
            <a:pPr marL="12700" marR="5080" indent="-1905" algn="ctr">
              <a:lnSpc>
                <a:spcPct val="153300"/>
              </a:lnSpc>
              <a:spcBef>
                <a:spcPts val="1170"/>
              </a:spcBef>
            </a:pP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Bölümümüzdeki</a:t>
            </a:r>
            <a:r>
              <a:rPr sz="1400" spc="37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dersler,</a:t>
            </a:r>
            <a:r>
              <a:rPr sz="1400" spc="204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istatistik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teorisi,</a:t>
            </a:r>
            <a:r>
              <a:rPr sz="1400" spc="7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00002E"/>
                </a:solidFill>
                <a:latin typeface="Calibri"/>
                <a:cs typeface="Calibri"/>
              </a:rPr>
              <a:t>olasılık,</a:t>
            </a:r>
            <a:r>
              <a:rPr sz="1400" spc="7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matematiksel</a:t>
            </a:r>
            <a:r>
              <a:rPr sz="1400" spc="254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istatistik,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regresyon</a:t>
            </a:r>
            <a:r>
              <a:rPr sz="1400" spc="22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analizi,</a:t>
            </a:r>
            <a:r>
              <a:rPr sz="1400" spc="13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deney</a:t>
            </a:r>
            <a:r>
              <a:rPr sz="1400" spc="17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tasarımı</a:t>
            </a:r>
            <a:r>
              <a:rPr sz="1400" spc="27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002E"/>
                </a:solidFill>
                <a:latin typeface="Calibri"/>
                <a:cs typeface="Calibri"/>
              </a:rPr>
              <a:t>ve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veri</a:t>
            </a:r>
            <a:r>
              <a:rPr sz="1400" spc="12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00002E"/>
                </a:solidFill>
                <a:latin typeface="Calibri"/>
                <a:cs typeface="Calibri"/>
              </a:rPr>
              <a:t>madenciliği</a:t>
            </a:r>
            <a:r>
              <a:rPr sz="1400" spc="12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00002E"/>
                </a:solidFill>
                <a:latin typeface="Calibri"/>
                <a:cs typeface="Calibri"/>
              </a:rPr>
              <a:t>gibi</a:t>
            </a:r>
            <a:r>
              <a:rPr sz="1400" spc="13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konuları</a:t>
            </a:r>
            <a:r>
              <a:rPr sz="1400" spc="12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kapsar.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97536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1430000" cy="9753600"/>
          </a:xfrm>
          <a:custGeom>
            <a:avLst/>
            <a:gdLst/>
            <a:ahLst/>
            <a:cxnLst/>
            <a:rect l="l" t="t" r="r" b="b"/>
            <a:pathLst>
              <a:path w="11430000" h="7810500">
                <a:moveTo>
                  <a:pt x="11429999" y="7810499"/>
                </a:moveTo>
                <a:lnTo>
                  <a:pt x="0" y="7810499"/>
                </a:lnTo>
                <a:lnTo>
                  <a:pt x="0" y="0"/>
                </a:lnTo>
                <a:lnTo>
                  <a:pt x="11429999" y="0"/>
                </a:lnTo>
                <a:lnTo>
                  <a:pt x="11429999" y="7810499"/>
                </a:lnTo>
                <a:close/>
              </a:path>
            </a:pathLst>
          </a:custGeom>
          <a:solidFill>
            <a:srgbClr val="F2F2FF">
              <a:alpha val="7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85" dirty="0"/>
              <a:t>Öğrenci</a:t>
            </a:r>
            <a:r>
              <a:rPr spc="204" dirty="0"/>
              <a:t> </a:t>
            </a:r>
            <a:r>
              <a:rPr spc="150" dirty="0"/>
              <a:t>yaşamı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75866" y="1204823"/>
            <a:ext cx="8620125" cy="673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1800"/>
              </a:lnSpc>
              <a:spcBef>
                <a:spcPts val="90"/>
              </a:spcBef>
            </a:pP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Çukurova</a:t>
            </a:r>
            <a:r>
              <a:rPr sz="1400" spc="24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Üniversitesi</a:t>
            </a:r>
            <a:r>
              <a:rPr sz="1400" spc="29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olarak</a:t>
            </a:r>
            <a:r>
              <a:rPr sz="1400" spc="16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öğrencilerin</a:t>
            </a:r>
            <a:r>
              <a:rPr sz="1400" spc="25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çok</a:t>
            </a:r>
            <a:r>
              <a:rPr sz="1400" spc="16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yönlü</a:t>
            </a:r>
            <a:r>
              <a:rPr sz="1400" spc="27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bir</a:t>
            </a:r>
            <a:r>
              <a:rPr sz="1400" spc="24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üniversite</a:t>
            </a:r>
            <a:r>
              <a:rPr sz="1400" spc="34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deneyimi</a:t>
            </a:r>
            <a:r>
              <a:rPr sz="1400" spc="29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yaşamaları</a:t>
            </a:r>
            <a:r>
              <a:rPr sz="1400" spc="29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gerektiğine</a:t>
            </a:r>
            <a:r>
              <a:rPr sz="1400" spc="34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inanıyoruz.</a:t>
            </a:r>
            <a:r>
              <a:rPr sz="1400" spc="17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002E"/>
                </a:solidFill>
                <a:latin typeface="Calibri"/>
                <a:cs typeface="Calibri"/>
              </a:rPr>
              <a:t>Bu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nedenle,</a:t>
            </a:r>
            <a:r>
              <a:rPr sz="1400" spc="4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00002E"/>
                </a:solidFill>
                <a:latin typeface="Calibri"/>
                <a:cs typeface="Calibri"/>
              </a:rPr>
              <a:t>kişisel</a:t>
            </a:r>
            <a:r>
              <a:rPr sz="1400" spc="20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60" dirty="0">
                <a:solidFill>
                  <a:srgbClr val="00002E"/>
                </a:solidFill>
                <a:latin typeface="Calibri"/>
                <a:cs typeface="Calibri"/>
              </a:rPr>
              <a:t>gelişim</a:t>
            </a:r>
            <a:r>
              <a:rPr sz="1400" spc="114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00002E"/>
                </a:solidFill>
                <a:latin typeface="Calibri"/>
                <a:cs typeface="Calibri"/>
              </a:rPr>
              <a:t>için</a:t>
            </a:r>
            <a:r>
              <a:rPr sz="1400" spc="114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bir</a:t>
            </a:r>
            <a:r>
              <a:rPr sz="1400" spc="12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00002E"/>
                </a:solidFill>
                <a:latin typeface="Calibri"/>
                <a:cs typeface="Calibri"/>
              </a:rPr>
              <a:t>dizi</a:t>
            </a:r>
            <a:r>
              <a:rPr sz="1400" spc="15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ders</a:t>
            </a:r>
            <a:r>
              <a:rPr sz="1400" spc="16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dışı</a:t>
            </a:r>
            <a:r>
              <a:rPr sz="1400" spc="15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etkinlik</a:t>
            </a:r>
            <a:r>
              <a:rPr sz="1400" spc="5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ve</a:t>
            </a:r>
            <a:r>
              <a:rPr sz="1400" spc="19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fırsat</a:t>
            </a:r>
            <a:r>
              <a:rPr sz="1400" spc="12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sunuyoruz.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7994" y="2044154"/>
            <a:ext cx="2407559" cy="24130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09501" y="4528629"/>
            <a:ext cx="2675255" cy="2731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2920" marR="450215" indent="-57150" algn="ctr">
              <a:lnSpc>
                <a:spcPct val="107600"/>
              </a:lnSpc>
              <a:spcBef>
                <a:spcPts val="100"/>
              </a:spcBef>
            </a:pPr>
            <a:r>
              <a:rPr sz="1800" b="1" spc="75" dirty="0">
                <a:solidFill>
                  <a:srgbClr val="2D4DF1"/>
                </a:solidFill>
                <a:latin typeface="Calibri"/>
                <a:cs typeface="Calibri"/>
              </a:rPr>
              <a:t>Kulüpler</a:t>
            </a:r>
            <a:r>
              <a:rPr sz="1800" b="1" spc="65" dirty="0">
                <a:solidFill>
                  <a:srgbClr val="2D4DF1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D4DF1"/>
                </a:solidFill>
                <a:latin typeface="Calibri"/>
                <a:cs typeface="Calibri"/>
              </a:rPr>
              <a:t>&amp; </a:t>
            </a:r>
            <a:r>
              <a:rPr sz="1800" b="1" spc="75" dirty="0">
                <a:solidFill>
                  <a:srgbClr val="2D4DF1"/>
                </a:solidFill>
                <a:latin typeface="Calibri"/>
                <a:cs typeface="Calibri"/>
              </a:rPr>
              <a:t>Organizasyonlar</a:t>
            </a:r>
            <a:endParaRPr sz="1800">
              <a:latin typeface="Calibri"/>
              <a:cs typeface="Calibri"/>
            </a:endParaRPr>
          </a:p>
          <a:p>
            <a:pPr marL="12700" marR="5080" indent="2540" algn="ctr">
              <a:lnSpc>
                <a:spcPct val="153600"/>
              </a:lnSpc>
              <a:spcBef>
                <a:spcPts val="1165"/>
              </a:spcBef>
            </a:pP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Öğrenciler</a:t>
            </a:r>
            <a:r>
              <a:rPr sz="1400" spc="17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00002E"/>
                </a:solidFill>
                <a:latin typeface="Calibri"/>
                <a:cs typeface="Calibri"/>
              </a:rPr>
              <a:t>ilgi</a:t>
            </a:r>
            <a:r>
              <a:rPr sz="1400" spc="21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ve</a:t>
            </a:r>
            <a:r>
              <a:rPr sz="1400" spc="26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tutkularının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peşinden</a:t>
            </a:r>
            <a:r>
              <a:rPr sz="1400" spc="14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gitmek,</a:t>
            </a:r>
            <a:r>
              <a:rPr sz="1400" spc="6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00002E"/>
                </a:solidFill>
                <a:latin typeface="Calibri"/>
                <a:cs typeface="Calibri"/>
              </a:rPr>
              <a:t>kişisel</a:t>
            </a:r>
            <a:r>
              <a:rPr sz="1400" spc="229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ve</a:t>
            </a:r>
            <a:r>
              <a:rPr sz="1400" spc="22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40" dirty="0">
                <a:solidFill>
                  <a:srgbClr val="00002E"/>
                </a:solidFill>
                <a:latin typeface="Calibri"/>
                <a:cs typeface="Calibri"/>
              </a:rPr>
              <a:t>liderlik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becerilerini</a:t>
            </a:r>
            <a:r>
              <a:rPr sz="1400" spc="37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geliştirmek</a:t>
            </a:r>
            <a:r>
              <a:rPr sz="1400" spc="22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ve</a:t>
            </a:r>
            <a:r>
              <a:rPr sz="1400" spc="44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0002E"/>
                </a:solidFill>
                <a:latin typeface="Calibri"/>
                <a:cs typeface="Calibri"/>
              </a:rPr>
              <a:t>yeni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insanlarla</a:t>
            </a:r>
            <a:r>
              <a:rPr sz="1400" spc="19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tanışmak</a:t>
            </a:r>
            <a:r>
              <a:rPr sz="1400" spc="12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00002E"/>
                </a:solidFill>
                <a:latin typeface="Calibri"/>
                <a:cs typeface="Calibri"/>
              </a:rPr>
              <a:t>için</a:t>
            </a:r>
            <a:r>
              <a:rPr sz="1400" spc="20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00002E"/>
                </a:solidFill>
                <a:latin typeface="Calibri"/>
                <a:cs typeface="Calibri"/>
              </a:rPr>
              <a:t>çeşitli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kulüp</a:t>
            </a:r>
            <a:r>
              <a:rPr sz="1400" spc="16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ve</a:t>
            </a:r>
            <a:r>
              <a:rPr sz="1400" spc="229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organizasyonlara katılabilirler.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11219" y="2044154"/>
            <a:ext cx="2407559" cy="2413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320877" y="4550727"/>
            <a:ext cx="2769870" cy="2089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510" algn="ctr">
              <a:lnSpc>
                <a:spcPct val="100000"/>
              </a:lnSpc>
              <a:spcBef>
                <a:spcPts val="90"/>
              </a:spcBef>
            </a:pPr>
            <a:r>
              <a:rPr sz="1800" b="1" spc="70" dirty="0">
                <a:solidFill>
                  <a:srgbClr val="008BE1"/>
                </a:solidFill>
                <a:latin typeface="Calibri"/>
                <a:cs typeface="Calibri"/>
              </a:rPr>
              <a:t>Konaklama</a:t>
            </a:r>
            <a:endParaRPr sz="1800">
              <a:latin typeface="Calibri"/>
              <a:cs typeface="Calibri"/>
            </a:endParaRPr>
          </a:p>
          <a:p>
            <a:pPr marL="12700" marR="5080" indent="-32384" algn="ctr">
              <a:lnSpc>
                <a:spcPct val="154000"/>
              </a:lnSpc>
              <a:spcBef>
                <a:spcPts val="1160"/>
              </a:spcBef>
            </a:pP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Üniversite,</a:t>
            </a:r>
            <a:r>
              <a:rPr sz="1400" spc="17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öğrencilere</a:t>
            </a:r>
            <a:r>
              <a:rPr sz="1400" spc="38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konforlu</a:t>
            </a:r>
            <a:r>
              <a:rPr sz="1400" spc="30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002E"/>
                </a:solidFill>
                <a:latin typeface="Calibri"/>
                <a:cs typeface="Calibri"/>
              </a:rPr>
              <a:t>ve </a:t>
            </a:r>
            <a:r>
              <a:rPr sz="1400" spc="50" dirty="0">
                <a:solidFill>
                  <a:srgbClr val="00002E"/>
                </a:solidFill>
                <a:latin typeface="Calibri"/>
                <a:cs typeface="Calibri"/>
              </a:rPr>
              <a:t>güvenli</a:t>
            </a:r>
            <a:r>
              <a:rPr sz="1400" spc="12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bir</a:t>
            </a:r>
            <a:r>
              <a:rPr sz="1400" spc="9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yaşam</a:t>
            </a:r>
            <a:r>
              <a:rPr sz="1400" spc="8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ortamı</a:t>
            </a:r>
            <a:r>
              <a:rPr sz="1400" spc="12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sağlamak </a:t>
            </a:r>
            <a:r>
              <a:rPr sz="1400" spc="55" dirty="0">
                <a:solidFill>
                  <a:srgbClr val="00002E"/>
                </a:solidFill>
                <a:latin typeface="Calibri"/>
                <a:cs typeface="Calibri"/>
              </a:rPr>
              <a:t>için</a:t>
            </a:r>
            <a:r>
              <a:rPr sz="1400" spc="12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yurtlar</a:t>
            </a:r>
            <a:r>
              <a:rPr sz="1400" spc="12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ve</a:t>
            </a:r>
            <a:r>
              <a:rPr sz="1400" spc="19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apartlar</a:t>
            </a:r>
            <a:r>
              <a:rPr sz="1400" spc="12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dahil</a:t>
            </a:r>
            <a:r>
              <a:rPr sz="1400" spc="204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0002E"/>
                </a:solidFill>
                <a:latin typeface="Calibri"/>
                <a:cs typeface="Calibri"/>
              </a:rPr>
              <a:t>olmak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üzere</a:t>
            </a:r>
            <a:r>
              <a:rPr sz="1400" spc="22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00002E"/>
                </a:solidFill>
                <a:latin typeface="Calibri"/>
                <a:cs typeface="Calibri"/>
              </a:rPr>
              <a:t>çeşitli</a:t>
            </a:r>
            <a:r>
              <a:rPr sz="1400" spc="18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konaklama</a:t>
            </a:r>
            <a:r>
              <a:rPr sz="1400" spc="14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35" dirty="0">
                <a:solidFill>
                  <a:srgbClr val="00002E"/>
                </a:solidFill>
                <a:latin typeface="Calibri"/>
                <a:cs typeface="Calibri"/>
              </a:rPr>
              <a:t>seçenekleri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sunmaktadır.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4444" y="2044154"/>
            <a:ext cx="2417083" cy="24130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265888" y="4550727"/>
            <a:ext cx="2786380" cy="24136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spc="70" dirty="0">
                <a:solidFill>
                  <a:srgbClr val="D933BE"/>
                </a:solidFill>
                <a:latin typeface="Calibri"/>
                <a:cs typeface="Calibri"/>
              </a:rPr>
              <a:t>Laboratuvar</a:t>
            </a:r>
            <a:r>
              <a:rPr sz="1800" b="1" spc="114" dirty="0">
                <a:solidFill>
                  <a:srgbClr val="D933B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D933BE"/>
                </a:solidFill>
                <a:latin typeface="Calibri"/>
                <a:cs typeface="Calibri"/>
              </a:rPr>
              <a:t>ve</a:t>
            </a:r>
            <a:r>
              <a:rPr sz="1800" b="1" spc="130" dirty="0">
                <a:solidFill>
                  <a:srgbClr val="D933BE"/>
                </a:solidFill>
                <a:latin typeface="Calibri"/>
                <a:cs typeface="Calibri"/>
              </a:rPr>
              <a:t> </a:t>
            </a:r>
            <a:r>
              <a:rPr sz="1800" b="1" spc="65" dirty="0">
                <a:solidFill>
                  <a:srgbClr val="D933BE"/>
                </a:solidFill>
                <a:latin typeface="Calibri"/>
                <a:cs typeface="Calibri"/>
              </a:rPr>
              <a:t>Kütüphane</a:t>
            </a:r>
            <a:endParaRPr sz="1800">
              <a:latin typeface="Calibri"/>
              <a:cs typeface="Calibri"/>
            </a:endParaRPr>
          </a:p>
          <a:p>
            <a:pPr marL="131445" marR="127000" indent="-38100" algn="just">
              <a:lnSpc>
                <a:spcPct val="154000"/>
              </a:lnSpc>
              <a:spcBef>
                <a:spcPts val="1160"/>
              </a:spcBef>
            </a:pP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Bölümümüzde</a:t>
            </a:r>
            <a:r>
              <a:rPr sz="1400" spc="40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bulunan</a:t>
            </a:r>
            <a:r>
              <a:rPr sz="1400" spc="29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bilgisayar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laboratuvarımızla</a:t>
            </a:r>
            <a:r>
              <a:rPr sz="1400" spc="42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öğrencinin</a:t>
            </a:r>
            <a:r>
              <a:rPr sz="1400" spc="42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002E"/>
                </a:solidFill>
                <a:latin typeface="Calibri"/>
                <a:cs typeface="Calibri"/>
              </a:rPr>
              <a:t>her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türlü</a:t>
            </a:r>
            <a:r>
              <a:rPr sz="1400" spc="21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ihtiyacı</a:t>
            </a:r>
            <a:r>
              <a:rPr sz="1400" spc="229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karşılanmaktadır.</a:t>
            </a:r>
            <a:endParaRPr sz="1400">
              <a:latin typeface="Calibri"/>
              <a:cs typeface="Calibri"/>
            </a:endParaRPr>
          </a:p>
          <a:p>
            <a:pPr marL="12700" marR="82550" algn="ctr">
              <a:lnSpc>
                <a:spcPct val="151800"/>
              </a:lnSpc>
              <a:spcBef>
                <a:spcPts val="75"/>
              </a:spcBef>
            </a:pP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Ayrıca</a:t>
            </a:r>
            <a:r>
              <a:rPr sz="1400" spc="16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kampüsteki</a:t>
            </a:r>
            <a:r>
              <a:rPr sz="1400" spc="21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kütüphanemizde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ihtiyacı</a:t>
            </a:r>
            <a:r>
              <a:rPr sz="1400" spc="29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karşılayacak</a:t>
            </a:r>
            <a:r>
              <a:rPr sz="1400" spc="16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tüm</a:t>
            </a:r>
            <a:r>
              <a:rPr sz="1400" spc="24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kaynaklar mevcuttur.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97536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1430000" cy="9753600"/>
          </a:xfrm>
          <a:custGeom>
            <a:avLst/>
            <a:gdLst/>
            <a:ahLst/>
            <a:cxnLst/>
            <a:rect l="l" t="t" r="r" b="b"/>
            <a:pathLst>
              <a:path w="11430000" h="8705850">
                <a:moveTo>
                  <a:pt x="11429999" y="8705849"/>
                </a:moveTo>
                <a:lnTo>
                  <a:pt x="0" y="8705849"/>
                </a:lnTo>
                <a:lnTo>
                  <a:pt x="0" y="0"/>
                </a:lnTo>
                <a:lnTo>
                  <a:pt x="11429999" y="0"/>
                </a:lnTo>
                <a:lnTo>
                  <a:pt x="11429999" y="8705849"/>
                </a:lnTo>
                <a:close/>
              </a:path>
            </a:pathLst>
          </a:custGeom>
          <a:solidFill>
            <a:srgbClr val="F2F2FF">
              <a:alpha val="7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5866" y="1594540"/>
            <a:ext cx="4060825" cy="56169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45" dirty="0"/>
              <a:t>Teşekkür</a:t>
            </a:r>
            <a:r>
              <a:rPr spc="204" dirty="0"/>
              <a:t> </a:t>
            </a:r>
            <a:r>
              <a:rPr spc="65" dirty="0" err="1"/>
              <a:t>ederiz</a:t>
            </a:r>
            <a:r>
              <a:rPr spc="65" dirty="0"/>
              <a:t>!</a:t>
            </a:r>
            <a:r>
              <a:rPr lang="tr-TR" spc="165" dirty="0"/>
              <a:t>🤗</a:t>
            </a:r>
            <a:endParaRPr sz="4200" dirty="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5866" y="2404973"/>
            <a:ext cx="8669655" cy="10064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54000"/>
              </a:lnSpc>
              <a:spcBef>
                <a:spcPts val="55"/>
              </a:spcBef>
            </a:pP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Çukurova</a:t>
            </a:r>
            <a:r>
              <a:rPr sz="1400" spc="229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Üniversitesi</a:t>
            </a:r>
            <a:r>
              <a:rPr sz="1400" spc="27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İstatistik</a:t>
            </a:r>
            <a:r>
              <a:rPr sz="1400" spc="15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Bölümünü</a:t>
            </a:r>
            <a:r>
              <a:rPr sz="1400" spc="254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düşündüğünüz</a:t>
            </a:r>
            <a:r>
              <a:rPr sz="1400" spc="22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00002E"/>
                </a:solidFill>
                <a:latin typeface="Calibri"/>
                <a:cs typeface="Calibri"/>
              </a:rPr>
              <a:t>için</a:t>
            </a:r>
            <a:r>
              <a:rPr sz="1400" spc="229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teşekkür</a:t>
            </a:r>
            <a:r>
              <a:rPr sz="1400" spc="23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ederiz.</a:t>
            </a:r>
            <a:r>
              <a:rPr sz="1400" spc="15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İstatistik</a:t>
            </a:r>
            <a:r>
              <a:rPr sz="1400" spc="15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konusunda</a:t>
            </a:r>
            <a:r>
              <a:rPr sz="1400" spc="229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tutkulu</a:t>
            </a:r>
            <a:r>
              <a:rPr sz="1400" spc="254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olan</a:t>
            </a:r>
            <a:r>
              <a:rPr sz="1400" spc="229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002E"/>
                </a:solidFill>
                <a:latin typeface="Calibri"/>
                <a:cs typeface="Calibri"/>
              </a:rPr>
              <a:t>ve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öğrencilerimize</a:t>
            </a:r>
            <a:r>
              <a:rPr sz="1400" spc="35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mümkün</a:t>
            </a:r>
            <a:r>
              <a:rPr sz="1400" spc="24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olan</a:t>
            </a:r>
            <a:r>
              <a:rPr sz="1400" spc="25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en</a:t>
            </a:r>
            <a:r>
              <a:rPr sz="1400" spc="25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iyi</a:t>
            </a:r>
            <a:r>
              <a:rPr sz="1400" spc="29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eğitim</a:t>
            </a:r>
            <a:r>
              <a:rPr sz="1400" spc="24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ve</a:t>
            </a:r>
            <a:r>
              <a:rPr sz="1400" spc="35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deneyimi</a:t>
            </a:r>
            <a:r>
              <a:rPr sz="1400" spc="29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sağlamaya</a:t>
            </a:r>
            <a:r>
              <a:rPr sz="1400" spc="24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kendini</a:t>
            </a:r>
            <a:r>
              <a:rPr sz="1400" spc="29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adamış</a:t>
            </a:r>
            <a:r>
              <a:rPr sz="1400" spc="30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akademisyenlerden</a:t>
            </a:r>
            <a:r>
              <a:rPr sz="1400" spc="24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oluşan</a:t>
            </a:r>
            <a:r>
              <a:rPr sz="1400" spc="25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002E"/>
                </a:solidFill>
                <a:latin typeface="Calibri"/>
                <a:cs typeface="Calibri"/>
              </a:rPr>
              <a:t>bir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topluluğuz.</a:t>
            </a:r>
            <a:r>
              <a:rPr sz="1400" spc="10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60" dirty="0">
                <a:solidFill>
                  <a:srgbClr val="00002E"/>
                </a:solidFill>
                <a:latin typeface="Calibri"/>
                <a:cs typeface="Calibri"/>
              </a:rPr>
              <a:t>Bize</a:t>
            </a:r>
            <a:r>
              <a:rPr sz="1400" spc="26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katılın</a:t>
            </a:r>
            <a:r>
              <a:rPr sz="1400" spc="17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ve</a:t>
            </a:r>
            <a:r>
              <a:rPr sz="1400" spc="26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istatistik</a:t>
            </a:r>
            <a:r>
              <a:rPr sz="1400" spc="10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alanında</a:t>
            </a:r>
            <a:r>
              <a:rPr sz="1400" spc="17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başarılı</a:t>
            </a:r>
            <a:r>
              <a:rPr sz="1400" spc="204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bir</a:t>
            </a:r>
            <a:r>
              <a:rPr sz="1400" spc="17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kariyere</a:t>
            </a:r>
            <a:r>
              <a:rPr sz="1400" spc="26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doğru</a:t>
            </a:r>
            <a:r>
              <a:rPr sz="1400" spc="19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00002E"/>
                </a:solidFill>
                <a:latin typeface="Calibri"/>
                <a:cs typeface="Calibri"/>
              </a:rPr>
              <a:t>ilk</a:t>
            </a:r>
            <a:r>
              <a:rPr sz="1400" spc="10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adımı</a:t>
            </a:r>
            <a:r>
              <a:rPr sz="1400" spc="21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atın.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67879" y="3653879"/>
            <a:ext cx="455295" cy="455295"/>
            <a:chOff x="1367879" y="3653879"/>
            <a:chExt cx="455295" cy="455295"/>
          </a:xfrm>
        </p:grpSpPr>
        <p:sp>
          <p:nvSpPr>
            <p:cNvPr id="7" name="object 7"/>
            <p:cNvSpPr/>
            <p:nvPr/>
          </p:nvSpPr>
          <p:spPr>
            <a:xfrm>
              <a:off x="1367879" y="3653879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4" h="455295">
                  <a:moveTo>
                    <a:pt x="235011" y="455116"/>
                  </a:moveTo>
                  <a:lnTo>
                    <a:pt x="220105" y="455116"/>
                  </a:lnTo>
                  <a:lnTo>
                    <a:pt x="212670" y="454750"/>
                  </a:lnTo>
                  <a:lnTo>
                    <a:pt x="168632" y="447480"/>
                  </a:lnTo>
                  <a:lnTo>
                    <a:pt x="126860" y="431759"/>
                  </a:lnTo>
                  <a:lnTo>
                    <a:pt x="88957" y="408190"/>
                  </a:lnTo>
                  <a:lnTo>
                    <a:pt x="56381" y="377680"/>
                  </a:lnTo>
                  <a:lnTo>
                    <a:pt x="30382" y="341400"/>
                  </a:lnTo>
                  <a:lnTo>
                    <a:pt x="11961" y="300746"/>
                  </a:lnTo>
                  <a:lnTo>
                    <a:pt x="1826" y="257279"/>
                  </a:lnTo>
                  <a:lnTo>
                    <a:pt x="0" y="235010"/>
                  </a:lnTo>
                  <a:lnTo>
                    <a:pt x="0" y="220105"/>
                  </a:lnTo>
                  <a:lnTo>
                    <a:pt x="5826" y="175853"/>
                  </a:lnTo>
                  <a:lnTo>
                    <a:pt x="20173" y="133589"/>
                  </a:lnTo>
                  <a:lnTo>
                    <a:pt x="42490" y="94936"/>
                  </a:lnTo>
                  <a:lnTo>
                    <a:pt x="71920" y="61379"/>
                  </a:lnTo>
                  <a:lnTo>
                    <a:pt x="107330" y="34209"/>
                  </a:lnTo>
                  <a:lnTo>
                    <a:pt x="147360" y="14469"/>
                  </a:lnTo>
                  <a:lnTo>
                    <a:pt x="190473" y="2918"/>
                  </a:lnTo>
                  <a:lnTo>
                    <a:pt x="220105" y="0"/>
                  </a:lnTo>
                  <a:lnTo>
                    <a:pt x="235011" y="0"/>
                  </a:lnTo>
                  <a:lnTo>
                    <a:pt x="279261" y="5826"/>
                  </a:lnTo>
                  <a:lnTo>
                    <a:pt x="321526" y="20173"/>
                  </a:lnTo>
                  <a:lnTo>
                    <a:pt x="344592" y="32295"/>
                  </a:lnTo>
                  <a:lnTo>
                    <a:pt x="227558" y="32295"/>
                  </a:lnTo>
                  <a:lnTo>
                    <a:pt x="208322" y="33224"/>
                  </a:lnTo>
                  <a:lnTo>
                    <a:pt x="152834" y="47158"/>
                  </a:lnTo>
                  <a:lnTo>
                    <a:pt x="119055" y="65172"/>
                  </a:lnTo>
                  <a:lnTo>
                    <a:pt x="89486" y="89486"/>
                  </a:lnTo>
                  <a:lnTo>
                    <a:pt x="65172" y="119055"/>
                  </a:lnTo>
                  <a:lnTo>
                    <a:pt x="47158" y="152833"/>
                  </a:lnTo>
                  <a:lnTo>
                    <a:pt x="36011" y="189456"/>
                  </a:lnTo>
                  <a:lnTo>
                    <a:pt x="32295" y="227557"/>
                  </a:lnTo>
                  <a:lnTo>
                    <a:pt x="33224" y="246793"/>
                  </a:lnTo>
                  <a:lnTo>
                    <a:pt x="47158" y="302281"/>
                  </a:lnTo>
                  <a:lnTo>
                    <a:pt x="65172" y="336059"/>
                  </a:lnTo>
                  <a:lnTo>
                    <a:pt x="89486" y="365629"/>
                  </a:lnTo>
                  <a:lnTo>
                    <a:pt x="119055" y="389942"/>
                  </a:lnTo>
                  <a:lnTo>
                    <a:pt x="152834" y="407956"/>
                  </a:lnTo>
                  <a:lnTo>
                    <a:pt x="189457" y="419104"/>
                  </a:lnTo>
                  <a:lnTo>
                    <a:pt x="227558" y="422820"/>
                  </a:lnTo>
                  <a:lnTo>
                    <a:pt x="344591" y="422820"/>
                  </a:lnTo>
                  <a:lnTo>
                    <a:pt x="341400" y="424733"/>
                  </a:lnTo>
                  <a:lnTo>
                    <a:pt x="300745" y="443154"/>
                  </a:lnTo>
                  <a:lnTo>
                    <a:pt x="257279" y="453289"/>
                  </a:lnTo>
                  <a:lnTo>
                    <a:pt x="242445" y="454750"/>
                  </a:lnTo>
                  <a:lnTo>
                    <a:pt x="235011" y="455116"/>
                  </a:lnTo>
                  <a:close/>
                </a:path>
                <a:path w="455294" h="455295">
                  <a:moveTo>
                    <a:pt x="344591" y="422820"/>
                  </a:moveTo>
                  <a:lnTo>
                    <a:pt x="227558" y="422820"/>
                  </a:lnTo>
                  <a:lnTo>
                    <a:pt x="246793" y="421891"/>
                  </a:lnTo>
                  <a:lnTo>
                    <a:pt x="265659" y="419104"/>
                  </a:lnTo>
                  <a:lnTo>
                    <a:pt x="302281" y="407956"/>
                  </a:lnTo>
                  <a:lnTo>
                    <a:pt x="336060" y="389942"/>
                  </a:lnTo>
                  <a:lnTo>
                    <a:pt x="365629" y="365629"/>
                  </a:lnTo>
                  <a:lnTo>
                    <a:pt x="389943" y="336059"/>
                  </a:lnTo>
                  <a:lnTo>
                    <a:pt x="407957" y="302281"/>
                  </a:lnTo>
                  <a:lnTo>
                    <a:pt x="419104" y="265658"/>
                  </a:lnTo>
                  <a:lnTo>
                    <a:pt x="422820" y="227557"/>
                  </a:lnTo>
                  <a:lnTo>
                    <a:pt x="421891" y="208322"/>
                  </a:lnTo>
                  <a:lnTo>
                    <a:pt x="407957" y="152833"/>
                  </a:lnTo>
                  <a:lnTo>
                    <a:pt x="389943" y="119055"/>
                  </a:lnTo>
                  <a:lnTo>
                    <a:pt x="365629" y="89486"/>
                  </a:lnTo>
                  <a:lnTo>
                    <a:pt x="336060" y="65172"/>
                  </a:lnTo>
                  <a:lnTo>
                    <a:pt x="302281" y="47158"/>
                  </a:lnTo>
                  <a:lnTo>
                    <a:pt x="265659" y="36011"/>
                  </a:lnTo>
                  <a:lnTo>
                    <a:pt x="227558" y="32295"/>
                  </a:lnTo>
                  <a:lnTo>
                    <a:pt x="344592" y="32295"/>
                  </a:lnTo>
                  <a:lnTo>
                    <a:pt x="377680" y="56380"/>
                  </a:lnTo>
                  <a:lnTo>
                    <a:pt x="408191" y="88957"/>
                  </a:lnTo>
                  <a:lnTo>
                    <a:pt x="431759" y="126859"/>
                  </a:lnTo>
                  <a:lnTo>
                    <a:pt x="447481" y="168632"/>
                  </a:lnTo>
                  <a:lnTo>
                    <a:pt x="454751" y="212670"/>
                  </a:lnTo>
                  <a:lnTo>
                    <a:pt x="455116" y="220105"/>
                  </a:lnTo>
                  <a:lnTo>
                    <a:pt x="455116" y="235010"/>
                  </a:lnTo>
                  <a:lnTo>
                    <a:pt x="449290" y="279261"/>
                  </a:lnTo>
                  <a:lnTo>
                    <a:pt x="434942" y="321525"/>
                  </a:lnTo>
                  <a:lnTo>
                    <a:pt x="412625" y="360179"/>
                  </a:lnTo>
                  <a:lnTo>
                    <a:pt x="383196" y="393735"/>
                  </a:lnTo>
                  <a:lnTo>
                    <a:pt x="347785" y="420905"/>
                  </a:lnTo>
                  <a:lnTo>
                    <a:pt x="344591" y="422820"/>
                  </a:lnTo>
                  <a:close/>
                </a:path>
              </a:pathLst>
            </a:custGeom>
            <a:solidFill>
              <a:srgbClr val="2D4D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0649" y="3676650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211494" y="409574"/>
                  </a:moveTo>
                  <a:lnTo>
                    <a:pt x="198080" y="409574"/>
                  </a:lnTo>
                  <a:lnTo>
                    <a:pt x="191389" y="409245"/>
                  </a:lnTo>
                  <a:lnTo>
                    <a:pt x="151759" y="402702"/>
                  </a:lnTo>
                  <a:lnTo>
                    <a:pt x="114166" y="388555"/>
                  </a:lnTo>
                  <a:lnTo>
                    <a:pt x="80056" y="367345"/>
                  </a:lnTo>
                  <a:lnTo>
                    <a:pt x="50739" y="339887"/>
                  </a:lnTo>
                  <a:lnTo>
                    <a:pt x="27342" y="307238"/>
                  </a:lnTo>
                  <a:lnTo>
                    <a:pt x="10765" y="270651"/>
                  </a:lnTo>
                  <a:lnTo>
                    <a:pt x="1643" y="231534"/>
                  </a:lnTo>
                  <a:lnTo>
                    <a:pt x="0" y="211494"/>
                  </a:lnTo>
                  <a:lnTo>
                    <a:pt x="0" y="198080"/>
                  </a:lnTo>
                  <a:lnTo>
                    <a:pt x="5243" y="158256"/>
                  </a:lnTo>
                  <a:lnTo>
                    <a:pt x="18155" y="120221"/>
                  </a:lnTo>
                  <a:lnTo>
                    <a:pt x="38239" y="85436"/>
                  </a:lnTo>
                  <a:lnTo>
                    <a:pt x="64723" y="55237"/>
                  </a:lnTo>
                  <a:lnTo>
                    <a:pt x="96590" y="30786"/>
                  </a:lnTo>
                  <a:lnTo>
                    <a:pt x="132615" y="13021"/>
                  </a:lnTo>
                  <a:lnTo>
                    <a:pt x="171413" y="2626"/>
                  </a:lnTo>
                  <a:lnTo>
                    <a:pt x="198080" y="0"/>
                  </a:lnTo>
                  <a:lnTo>
                    <a:pt x="211494" y="0"/>
                  </a:lnTo>
                  <a:lnTo>
                    <a:pt x="251317" y="5243"/>
                  </a:lnTo>
                  <a:lnTo>
                    <a:pt x="289352" y="18155"/>
                  </a:lnTo>
                  <a:lnTo>
                    <a:pt x="324138" y="38238"/>
                  </a:lnTo>
                  <a:lnTo>
                    <a:pt x="354336" y="64722"/>
                  </a:lnTo>
                  <a:lnTo>
                    <a:pt x="378788" y="96589"/>
                  </a:lnTo>
                  <a:lnTo>
                    <a:pt x="396553" y="132614"/>
                  </a:lnTo>
                  <a:lnTo>
                    <a:pt x="406948" y="171413"/>
                  </a:lnTo>
                  <a:lnTo>
                    <a:pt x="409575" y="198080"/>
                  </a:lnTo>
                  <a:lnTo>
                    <a:pt x="409575" y="204787"/>
                  </a:lnTo>
                  <a:lnTo>
                    <a:pt x="409575" y="211494"/>
                  </a:lnTo>
                  <a:lnTo>
                    <a:pt x="404331" y="251317"/>
                  </a:lnTo>
                  <a:lnTo>
                    <a:pt x="391419" y="289352"/>
                  </a:lnTo>
                  <a:lnTo>
                    <a:pt x="371335" y="324137"/>
                  </a:lnTo>
                  <a:lnTo>
                    <a:pt x="344851" y="354336"/>
                  </a:lnTo>
                  <a:lnTo>
                    <a:pt x="312984" y="378787"/>
                  </a:lnTo>
                  <a:lnTo>
                    <a:pt x="276959" y="396552"/>
                  </a:lnTo>
                  <a:lnTo>
                    <a:pt x="238161" y="406947"/>
                  </a:lnTo>
                  <a:lnTo>
                    <a:pt x="218185" y="409245"/>
                  </a:lnTo>
                  <a:lnTo>
                    <a:pt x="211494" y="409574"/>
                  </a:lnTo>
                  <a:close/>
                </a:path>
              </a:pathLst>
            </a:custGeom>
            <a:solidFill>
              <a:srgbClr val="F2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67904" y="3690429"/>
            <a:ext cx="2181225" cy="1750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sz="1800" b="1" spc="65" dirty="0">
                <a:solidFill>
                  <a:srgbClr val="2D4DF1"/>
                </a:solidFill>
                <a:latin typeface="Calibri"/>
                <a:cs typeface="Calibri"/>
              </a:rPr>
              <a:t>Deneyimli</a:t>
            </a:r>
            <a:r>
              <a:rPr sz="1800" b="1" spc="70" dirty="0">
                <a:solidFill>
                  <a:srgbClr val="2D4DF1"/>
                </a:solidFill>
                <a:latin typeface="Calibri"/>
                <a:cs typeface="Calibri"/>
              </a:rPr>
              <a:t>  </a:t>
            </a:r>
            <a:r>
              <a:rPr sz="1800" b="1" spc="50" dirty="0">
                <a:solidFill>
                  <a:srgbClr val="2D4DF1"/>
                </a:solidFill>
                <a:latin typeface="Calibri"/>
                <a:cs typeface="Calibri"/>
              </a:rPr>
              <a:t>akademik </a:t>
            </a:r>
            <a:r>
              <a:rPr sz="1800" b="1" spc="40" dirty="0">
                <a:solidFill>
                  <a:srgbClr val="2D4DF1"/>
                </a:solidFill>
                <a:latin typeface="Calibri"/>
                <a:cs typeface="Calibri"/>
              </a:rPr>
              <a:t>kadro</a:t>
            </a:r>
            <a:endParaRPr sz="1800">
              <a:latin typeface="Calibri"/>
              <a:cs typeface="Calibri"/>
            </a:endParaRPr>
          </a:p>
          <a:p>
            <a:pPr marL="12700" marR="107314">
              <a:lnSpc>
                <a:spcPct val="154000"/>
              </a:lnSpc>
              <a:spcBef>
                <a:spcPts val="1160"/>
              </a:spcBef>
            </a:pPr>
            <a:r>
              <a:rPr sz="1400" spc="70" dirty="0">
                <a:solidFill>
                  <a:srgbClr val="00002E"/>
                </a:solidFill>
                <a:latin typeface="Calibri"/>
                <a:cs typeface="Calibri"/>
              </a:rPr>
              <a:t>7</a:t>
            </a:r>
            <a:r>
              <a:rPr sz="1400" spc="-2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profesör</a:t>
            </a:r>
            <a:r>
              <a:rPr sz="1400" spc="6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ve</a:t>
            </a:r>
            <a:r>
              <a:rPr sz="1400" spc="12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00002E"/>
                </a:solidFill>
                <a:latin typeface="Calibri"/>
                <a:cs typeface="Calibri"/>
              </a:rPr>
              <a:t>2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doçentten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oluşan</a:t>
            </a:r>
            <a:r>
              <a:rPr sz="1400" spc="24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akademik</a:t>
            </a:r>
            <a:r>
              <a:rPr sz="1400" spc="16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kadromuz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alanında</a:t>
            </a:r>
            <a:r>
              <a:rPr sz="1400" spc="26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uzmandır.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11104" y="3653879"/>
            <a:ext cx="455295" cy="455295"/>
            <a:chOff x="4311104" y="3653879"/>
            <a:chExt cx="455295" cy="455295"/>
          </a:xfrm>
        </p:grpSpPr>
        <p:sp>
          <p:nvSpPr>
            <p:cNvPr id="11" name="object 11"/>
            <p:cNvSpPr/>
            <p:nvPr/>
          </p:nvSpPr>
          <p:spPr>
            <a:xfrm>
              <a:off x="4311104" y="3653879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5" h="455295">
                  <a:moveTo>
                    <a:pt x="235010" y="455116"/>
                  </a:moveTo>
                  <a:lnTo>
                    <a:pt x="220105" y="455116"/>
                  </a:lnTo>
                  <a:lnTo>
                    <a:pt x="212670" y="454750"/>
                  </a:lnTo>
                  <a:lnTo>
                    <a:pt x="168632" y="447480"/>
                  </a:lnTo>
                  <a:lnTo>
                    <a:pt x="126859" y="431759"/>
                  </a:lnTo>
                  <a:lnTo>
                    <a:pt x="88957" y="408190"/>
                  </a:lnTo>
                  <a:lnTo>
                    <a:pt x="56380" y="377680"/>
                  </a:lnTo>
                  <a:lnTo>
                    <a:pt x="30382" y="341400"/>
                  </a:lnTo>
                  <a:lnTo>
                    <a:pt x="11961" y="300746"/>
                  </a:lnTo>
                  <a:lnTo>
                    <a:pt x="1826" y="257279"/>
                  </a:lnTo>
                  <a:lnTo>
                    <a:pt x="0" y="235010"/>
                  </a:lnTo>
                  <a:lnTo>
                    <a:pt x="0" y="220105"/>
                  </a:lnTo>
                  <a:lnTo>
                    <a:pt x="5825" y="175853"/>
                  </a:lnTo>
                  <a:lnTo>
                    <a:pt x="20173" y="133589"/>
                  </a:lnTo>
                  <a:lnTo>
                    <a:pt x="42490" y="94936"/>
                  </a:lnTo>
                  <a:lnTo>
                    <a:pt x="71919" y="61379"/>
                  </a:lnTo>
                  <a:lnTo>
                    <a:pt x="107330" y="34209"/>
                  </a:lnTo>
                  <a:lnTo>
                    <a:pt x="147360" y="14469"/>
                  </a:lnTo>
                  <a:lnTo>
                    <a:pt x="190473" y="2918"/>
                  </a:lnTo>
                  <a:lnTo>
                    <a:pt x="220105" y="0"/>
                  </a:lnTo>
                  <a:lnTo>
                    <a:pt x="235010" y="0"/>
                  </a:lnTo>
                  <a:lnTo>
                    <a:pt x="279261" y="5826"/>
                  </a:lnTo>
                  <a:lnTo>
                    <a:pt x="321525" y="20173"/>
                  </a:lnTo>
                  <a:lnTo>
                    <a:pt x="344591" y="32295"/>
                  </a:lnTo>
                  <a:lnTo>
                    <a:pt x="227557" y="32295"/>
                  </a:lnTo>
                  <a:lnTo>
                    <a:pt x="208322" y="33224"/>
                  </a:lnTo>
                  <a:lnTo>
                    <a:pt x="152833" y="47158"/>
                  </a:lnTo>
                  <a:lnTo>
                    <a:pt x="119055" y="65172"/>
                  </a:lnTo>
                  <a:lnTo>
                    <a:pt x="89486" y="89486"/>
                  </a:lnTo>
                  <a:lnTo>
                    <a:pt x="65172" y="119055"/>
                  </a:lnTo>
                  <a:lnTo>
                    <a:pt x="47158" y="152833"/>
                  </a:lnTo>
                  <a:lnTo>
                    <a:pt x="36010" y="189456"/>
                  </a:lnTo>
                  <a:lnTo>
                    <a:pt x="32295" y="227557"/>
                  </a:lnTo>
                  <a:lnTo>
                    <a:pt x="33224" y="246793"/>
                  </a:lnTo>
                  <a:lnTo>
                    <a:pt x="47158" y="302281"/>
                  </a:lnTo>
                  <a:lnTo>
                    <a:pt x="65172" y="336059"/>
                  </a:lnTo>
                  <a:lnTo>
                    <a:pt x="89486" y="365629"/>
                  </a:lnTo>
                  <a:lnTo>
                    <a:pt x="119055" y="389942"/>
                  </a:lnTo>
                  <a:lnTo>
                    <a:pt x="152833" y="407956"/>
                  </a:lnTo>
                  <a:lnTo>
                    <a:pt x="189456" y="419104"/>
                  </a:lnTo>
                  <a:lnTo>
                    <a:pt x="227557" y="422820"/>
                  </a:lnTo>
                  <a:lnTo>
                    <a:pt x="344591" y="422820"/>
                  </a:lnTo>
                  <a:lnTo>
                    <a:pt x="341400" y="424733"/>
                  </a:lnTo>
                  <a:lnTo>
                    <a:pt x="300745" y="443154"/>
                  </a:lnTo>
                  <a:lnTo>
                    <a:pt x="257279" y="453289"/>
                  </a:lnTo>
                  <a:lnTo>
                    <a:pt x="242445" y="454750"/>
                  </a:lnTo>
                  <a:lnTo>
                    <a:pt x="235010" y="455116"/>
                  </a:lnTo>
                  <a:close/>
                </a:path>
                <a:path w="455295" h="455295">
                  <a:moveTo>
                    <a:pt x="344591" y="422820"/>
                  </a:moveTo>
                  <a:lnTo>
                    <a:pt x="227557" y="422820"/>
                  </a:lnTo>
                  <a:lnTo>
                    <a:pt x="246792" y="421891"/>
                  </a:lnTo>
                  <a:lnTo>
                    <a:pt x="265658" y="419104"/>
                  </a:lnTo>
                  <a:lnTo>
                    <a:pt x="302281" y="407956"/>
                  </a:lnTo>
                  <a:lnTo>
                    <a:pt x="336059" y="389942"/>
                  </a:lnTo>
                  <a:lnTo>
                    <a:pt x="365628" y="365629"/>
                  </a:lnTo>
                  <a:lnTo>
                    <a:pt x="389942" y="336059"/>
                  </a:lnTo>
                  <a:lnTo>
                    <a:pt x="407956" y="302281"/>
                  </a:lnTo>
                  <a:lnTo>
                    <a:pt x="419104" y="265658"/>
                  </a:lnTo>
                  <a:lnTo>
                    <a:pt x="422820" y="227557"/>
                  </a:lnTo>
                  <a:lnTo>
                    <a:pt x="421891" y="208322"/>
                  </a:lnTo>
                  <a:lnTo>
                    <a:pt x="407956" y="152833"/>
                  </a:lnTo>
                  <a:lnTo>
                    <a:pt x="389942" y="119055"/>
                  </a:lnTo>
                  <a:lnTo>
                    <a:pt x="365628" y="89486"/>
                  </a:lnTo>
                  <a:lnTo>
                    <a:pt x="336059" y="65172"/>
                  </a:lnTo>
                  <a:lnTo>
                    <a:pt x="302281" y="47158"/>
                  </a:lnTo>
                  <a:lnTo>
                    <a:pt x="265658" y="36011"/>
                  </a:lnTo>
                  <a:lnTo>
                    <a:pt x="227557" y="32295"/>
                  </a:lnTo>
                  <a:lnTo>
                    <a:pt x="344591" y="32295"/>
                  </a:lnTo>
                  <a:lnTo>
                    <a:pt x="377680" y="56380"/>
                  </a:lnTo>
                  <a:lnTo>
                    <a:pt x="408190" y="88957"/>
                  </a:lnTo>
                  <a:lnTo>
                    <a:pt x="431759" y="126859"/>
                  </a:lnTo>
                  <a:lnTo>
                    <a:pt x="447480" y="168632"/>
                  </a:lnTo>
                  <a:lnTo>
                    <a:pt x="454751" y="212670"/>
                  </a:lnTo>
                  <a:lnTo>
                    <a:pt x="455116" y="220105"/>
                  </a:lnTo>
                  <a:lnTo>
                    <a:pt x="455116" y="235010"/>
                  </a:lnTo>
                  <a:lnTo>
                    <a:pt x="449289" y="279261"/>
                  </a:lnTo>
                  <a:lnTo>
                    <a:pt x="434941" y="321525"/>
                  </a:lnTo>
                  <a:lnTo>
                    <a:pt x="412624" y="360179"/>
                  </a:lnTo>
                  <a:lnTo>
                    <a:pt x="383195" y="393735"/>
                  </a:lnTo>
                  <a:lnTo>
                    <a:pt x="347785" y="420905"/>
                  </a:lnTo>
                  <a:lnTo>
                    <a:pt x="344591" y="422820"/>
                  </a:lnTo>
                  <a:close/>
                </a:path>
              </a:pathLst>
            </a:custGeom>
            <a:solidFill>
              <a:srgbClr val="008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33874" y="3676650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211494" y="409574"/>
                  </a:moveTo>
                  <a:lnTo>
                    <a:pt x="198080" y="409574"/>
                  </a:lnTo>
                  <a:lnTo>
                    <a:pt x="191389" y="409245"/>
                  </a:lnTo>
                  <a:lnTo>
                    <a:pt x="151759" y="402702"/>
                  </a:lnTo>
                  <a:lnTo>
                    <a:pt x="114165" y="388555"/>
                  </a:lnTo>
                  <a:lnTo>
                    <a:pt x="80056" y="367345"/>
                  </a:lnTo>
                  <a:lnTo>
                    <a:pt x="50739" y="339887"/>
                  </a:lnTo>
                  <a:lnTo>
                    <a:pt x="27342" y="307238"/>
                  </a:lnTo>
                  <a:lnTo>
                    <a:pt x="10765" y="270651"/>
                  </a:lnTo>
                  <a:lnTo>
                    <a:pt x="1643" y="231534"/>
                  </a:lnTo>
                  <a:lnTo>
                    <a:pt x="0" y="211494"/>
                  </a:lnTo>
                  <a:lnTo>
                    <a:pt x="0" y="198080"/>
                  </a:lnTo>
                  <a:lnTo>
                    <a:pt x="5243" y="158256"/>
                  </a:lnTo>
                  <a:lnTo>
                    <a:pt x="18155" y="120221"/>
                  </a:lnTo>
                  <a:lnTo>
                    <a:pt x="38239" y="85436"/>
                  </a:lnTo>
                  <a:lnTo>
                    <a:pt x="64723" y="55237"/>
                  </a:lnTo>
                  <a:lnTo>
                    <a:pt x="96590" y="30786"/>
                  </a:lnTo>
                  <a:lnTo>
                    <a:pt x="132615" y="13021"/>
                  </a:lnTo>
                  <a:lnTo>
                    <a:pt x="171413" y="2626"/>
                  </a:lnTo>
                  <a:lnTo>
                    <a:pt x="198080" y="0"/>
                  </a:lnTo>
                  <a:lnTo>
                    <a:pt x="211494" y="0"/>
                  </a:lnTo>
                  <a:lnTo>
                    <a:pt x="251317" y="5243"/>
                  </a:lnTo>
                  <a:lnTo>
                    <a:pt x="289352" y="18155"/>
                  </a:lnTo>
                  <a:lnTo>
                    <a:pt x="324137" y="38238"/>
                  </a:lnTo>
                  <a:lnTo>
                    <a:pt x="354336" y="64722"/>
                  </a:lnTo>
                  <a:lnTo>
                    <a:pt x="378787" y="96589"/>
                  </a:lnTo>
                  <a:lnTo>
                    <a:pt x="396552" y="132614"/>
                  </a:lnTo>
                  <a:lnTo>
                    <a:pt x="406948" y="171413"/>
                  </a:lnTo>
                  <a:lnTo>
                    <a:pt x="409574" y="198080"/>
                  </a:lnTo>
                  <a:lnTo>
                    <a:pt x="409574" y="204787"/>
                  </a:lnTo>
                  <a:lnTo>
                    <a:pt x="409574" y="211494"/>
                  </a:lnTo>
                  <a:lnTo>
                    <a:pt x="404331" y="251317"/>
                  </a:lnTo>
                  <a:lnTo>
                    <a:pt x="391419" y="289352"/>
                  </a:lnTo>
                  <a:lnTo>
                    <a:pt x="371335" y="324137"/>
                  </a:lnTo>
                  <a:lnTo>
                    <a:pt x="344851" y="354336"/>
                  </a:lnTo>
                  <a:lnTo>
                    <a:pt x="312984" y="378787"/>
                  </a:lnTo>
                  <a:lnTo>
                    <a:pt x="276959" y="396552"/>
                  </a:lnTo>
                  <a:lnTo>
                    <a:pt x="238160" y="406947"/>
                  </a:lnTo>
                  <a:lnTo>
                    <a:pt x="218185" y="409245"/>
                  </a:lnTo>
                  <a:lnTo>
                    <a:pt x="211494" y="409574"/>
                  </a:lnTo>
                  <a:close/>
                </a:path>
              </a:pathLst>
            </a:custGeom>
            <a:solidFill>
              <a:srgbClr val="F2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99840" y="3686047"/>
            <a:ext cx="3134360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57195" algn="l"/>
              </a:tabLst>
            </a:pPr>
            <a:r>
              <a:rPr sz="2150" b="1" spc="145" dirty="0">
                <a:solidFill>
                  <a:srgbClr val="2D4DF1"/>
                </a:solidFill>
                <a:latin typeface="Calibri"/>
                <a:cs typeface="Calibri"/>
              </a:rPr>
              <a:t>1</a:t>
            </a:r>
            <a:r>
              <a:rPr sz="2150" b="1" dirty="0">
                <a:solidFill>
                  <a:srgbClr val="2D4DF1"/>
                </a:solidFill>
                <a:latin typeface="Calibri"/>
                <a:cs typeface="Calibri"/>
              </a:rPr>
              <a:t>	</a:t>
            </a:r>
            <a:r>
              <a:rPr sz="2150" b="1" spc="145" dirty="0">
                <a:solidFill>
                  <a:srgbClr val="008BE1"/>
                </a:solidFill>
                <a:latin typeface="Calibri"/>
                <a:cs typeface="Calibri"/>
              </a:rPr>
              <a:t>2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12915" y="3690429"/>
            <a:ext cx="2127885" cy="2731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6235">
              <a:lnSpc>
                <a:spcPct val="107600"/>
              </a:lnSpc>
              <a:spcBef>
                <a:spcPts val="100"/>
              </a:spcBef>
            </a:pPr>
            <a:r>
              <a:rPr sz="1800" b="1" spc="85" dirty="0">
                <a:solidFill>
                  <a:srgbClr val="008BE1"/>
                </a:solidFill>
                <a:latin typeface="Calibri"/>
                <a:cs typeface="Calibri"/>
              </a:rPr>
              <a:t>Öğrenci</a:t>
            </a:r>
            <a:r>
              <a:rPr sz="1800" b="1" spc="80" dirty="0">
                <a:solidFill>
                  <a:srgbClr val="008BE1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008BE1"/>
                </a:solidFill>
                <a:latin typeface="Calibri"/>
                <a:cs typeface="Calibri"/>
              </a:rPr>
              <a:t>merkezli eğitim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53600"/>
              </a:lnSpc>
              <a:spcBef>
                <a:spcPts val="1165"/>
              </a:spcBef>
            </a:pP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Programlarımız,</a:t>
            </a:r>
            <a:r>
              <a:rPr sz="1400" spc="254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öğrencilere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kariyerlerinde</a:t>
            </a:r>
            <a:r>
              <a:rPr sz="1400" spc="37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başarılı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olmaları</a:t>
            </a:r>
            <a:r>
              <a:rPr sz="1400" spc="19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00002E"/>
                </a:solidFill>
                <a:latin typeface="Calibri"/>
                <a:cs typeface="Calibri"/>
              </a:rPr>
              <a:t>için</a:t>
            </a:r>
            <a:r>
              <a:rPr sz="1400" spc="16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ihtiyaç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duydukları</a:t>
            </a:r>
            <a:r>
              <a:rPr sz="1400" spc="31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bilgi,</a:t>
            </a:r>
            <a:r>
              <a:rPr sz="1400" spc="16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beceri</a:t>
            </a:r>
            <a:r>
              <a:rPr sz="1400" spc="31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002E"/>
                </a:solidFill>
                <a:latin typeface="Calibri"/>
                <a:cs typeface="Calibri"/>
              </a:rPr>
              <a:t>ve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deneyimi</a:t>
            </a:r>
            <a:r>
              <a:rPr sz="1400" spc="36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sağlamak</a:t>
            </a:r>
            <a:r>
              <a:rPr sz="1400" spc="22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35" dirty="0">
                <a:solidFill>
                  <a:srgbClr val="00002E"/>
                </a:solidFill>
                <a:latin typeface="Calibri"/>
                <a:cs typeface="Calibri"/>
              </a:rPr>
              <a:t>için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tasarlanmıştır.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254329" y="3682454"/>
            <a:ext cx="455295" cy="455295"/>
            <a:chOff x="7254329" y="3682454"/>
            <a:chExt cx="455295" cy="455295"/>
          </a:xfrm>
        </p:grpSpPr>
        <p:sp>
          <p:nvSpPr>
            <p:cNvPr id="16" name="object 16"/>
            <p:cNvSpPr/>
            <p:nvPr/>
          </p:nvSpPr>
          <p:spPr>
            <a:xfrm>
              <a:off x="7254329" y="3682454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5" h="455295">
                  <a:moveTo>
                    <a:pt x="235011" y="455116"/>
                  </a:moveTo>
                  <a:lnTo>
                    <a:pt x="220105" y="455116"/>
                  </a:lnTo>
                  <a:lnTo>
                    <a:pt x="212670" y="454750"/>
                  </a:lnTo>
                  <a:lnTo>
                    <a:pt x="168632" y="447480"/>
                  </a:lnTo>
                  <a:lnTo>
                    <a:pt x="126859" y="431759"/>
                  </a:lnTo>
                  <a:lnTo>
                    <a:pt x="88956" y="408190"/>
                  </a:lnTo>
                  <a:lnTo>
                    <a:pt x="56380" y="377680"/>
                  </a:lnTo>
                  <a:lnTo>
                    <a:pt x="30381" y="341400"/>
                  </a:lnTo>
                  <a:lnTo>
                    <a:pt x="11961" y="300746"/>
                  </a:lnTo>
                  <a:lnTo>
                    <a:pt x="1826" y="257279"/>
                  </a:lnTo>
                  <a:lnTo>
                    <a:pt x="0" y="235010"/>
                  </a:lnTo>
                  <a:lnTo>
                    <a:pt x="0" y="220105"/>
                  </a:lnTo>
                  <a:lnTo>
                    <a:pt x="5825" y="175853"/>
                  </a:lnTo>
                  <a:lnTo>
                    <a:pt x="20172" y="133589"/>
                  </a:lnTo>
                  <a:lnTo>
                    <a:pt x="42489" y="94936"/>
                  </a:lnTo>
                  <a:lnTo>
                    <a:pt x="71919" y="61379"/>
                  </a:lnTo>
                  <a:lnTo>
                    <a:pt x="107328" y="34209"/>
                  </a:lnTo>
                  <a:lnTo>
                    <a:pt x="147360" y="14469"/>
                  </a:lnTo>
                  <a:lnTo>
                    <a:pt x="190472" y="2918"/>
                  </a:lnTo>
                  <a:lnTo>
                    <a:pt x="220105" y="0"/>
                  </a:lnTo>
                  <a:lnTo>
                    <a:pt x="235011" y="0"/>
                  </a:lnTo>
                  <a:lnTo>
                    <a:pt x="279261" y="5826"/>
                  </a:lnTo>
                  <a:lnTo>
                    <a:pt x="321525" y="20173"/>
                  </a:lnTo>
                  <a:lnTo>
                    <a:pt x="344590" y="32295"/>
                  </a:lnTo>
                  <a:lnTo>
                    <a:pt x="227558" y="32295"/>
                  </a:lnTo>
                  <a:lnTo>
                    <a:pt x="208322" y="33224"/>
                  </a:lnTo>
                  <a:lnTo>
                    <a:pt x="152833" y="47158"/>
                  </a:lnTo>
                  <a:lnTo>
                    <a:pt x="119055" y="65172"/>
                  </a:lnTo>
                  <a:lnTo>
                    <a:pt x="89486" y="89486"/>
                  </a:lnTo>
                  <a:lnTo>
                    <a:pt x="65172" y="119055"/>
                  </a:lnTo>
                  <a:lnTo>
                    <a:pt x="47158" y="152833"/>
                  </a:lnTo>
                  <a:lnTo>
                    <a:pt x="36010" y="189456"/>
                  </a:lnTo>
                  <a:lnTo>
                    <a:pt x="32295" y="227557"/>
                  </a:lnTo>
                  <a:lnTo>
                    <a:pt x="33224" y="246792"/>
                  </a:lnTo>
                  <a:lnTo>
                    <a:pt x="47158" y="302280"/>
                  </a:lnTo>
                  <a:lnTo>
                    <a:pt x="65172" y="336059"/>
                  </a:lnTo>
                  <a:lnTo>
                    <a:pt x="89486" y="365628"/>
                  </a:lnTo>
                  <a:lnTo>
                    <a:pt x="119055" y="389942"/>
                  </a:lnTo>
                  <a:lnTo>
                    <a:pt x="152833" y="407956"/>
                  </a:lnTo>
                  <a:lnTo>
                    <a:pt x="189456" y="419103"/>
                  </a:lnTo>
                  <a:lnTo>
                    <a:pt x="227558" y="422820"/>
                  </a:lnTo>
                  <a:lnTo>
                    <a:pt x="344590" y="422820"/>
                  </a:lnTo>
                  <a:lnTo>
                    <a:pt x="341399" y="424732"/>
                  </a:lnTo>
                  <a:lnTo>
                    <a:pt x="300744" y="443153"/>
                  </a:lnTo>
                  <a:lnTo>
                    <a:pt x="257276" y="453289"/>
                  </a:lnTo>
                  <a:lnTo>
                    <a:pt x="242446" y="454750"/>
                  </a:lnTo>
                  <a:lnTo>
                    <a:pt x="235011" y="455116"/>
                  </a:lnTo>
                  <a:close/>
                </a:path>
                <a:path w="455295" h="455295">
                  <a:moveTo>
                    <a:pt x="344590" y="422820"/>
                  </a:moveTo>
                  <a:lnTo>
                    <a:pt x="227558" y="422820"/>
                  </a:lnTo>
                  <a:lnTo>
                    <a:pt x="246792" y="421891"/>
                  </a:lnTo>
                  <a:lnTo>
                    <a:pt x="265658" y="419103"/>
                  </a:lnTo>
                  <a:lnTo>
                    <a:pt x="302281" y="407956"/>
                  </a:lnTo>
                  <a:lnTo>
                    <a:pt x="336060" y="389942"/>
                  </a:lnTo>
                  <a:lnTo>
                    <a:pt x="365629" y="365628"/>
                  </a:lnTo>
                  <a:lnTo>
                    <a:pt x="389943" y="336059"/>
                  </a:lnTo>
                  <a:lnTo>
                    <a:pt x="407957" y="302280"/>
                  </a:lnTo>
                  <a:lnTo>
                    <a:pt x="419104" y="265658"/>
                  </a:lnTo>
                  <a:lnTo>
                    <a:pt x="422820" y="227557"/>
                  </a:lnTo>
                  <a:lnTo>
                    <a:pt x="421891" y="208322"/>
                  </a:lnTo>
                  <a:lnTo>
                    <a:pt x="407957" y="152833"/>
                  </a:lnTo>
                  <a:lnTo>
                    <a:pt x="389943" y="119055"/>
                  </a:lnTo>
                  <a:lnTo>
                    <a:pt x="365629" y="89486"/>
                  </a:lnTo>
                  <a:lnTo>
                    <a:pt x="336060" y="65172"/>
                  </a:lnTo>
                  <a:lnTo>
                    <a:pt x="302281" y="47158"/>
                  </a:lnTo>
                  <a:lnTo>
                    <a:pt x="265658" y="36011"/>
                  </a:lnTo>
                  <a:lnTo>
                    <a:pt x="227558" y="32295"/>
                  </a:lnTo>
                  <a:lnTo>
                    <a:pt x="344590" y="32295"/>
                  </a:lnTo>
                  <a:lnTo>
                    <a:pt x="377679" y="56381"/>
                  </a:lnTo>
                  <a:lnTo>
                    <a:pt x="408191" y="88957"/>
                  </a:lnTo>
                  <a:lnTo>
                    <a:pt x="431759" y="126860"/>
                  </a:lnTo>
                  <a:lnTo>
                    <a:pt x="447481" y="168632"/>
                  </a:lnTo>
                  <a:lnTo>
                    <a:pt x="454751" y="212670"/>
                  </a:lnTo>
                  <a:lnTo>
                    <a:pt x="455116" y="220105"/>
                  </a:lnTo>
                  <a:lnTo>
                    <a:pt x="455116" y="235010"/>
                  </a:lnTo>
                  <a:lnTo>
                    <a:pt x="449289" y="279261"/>
                  </a:lnTo>
                  <a:lnTo>
                    <a:pt x="434941" y="321525"/>
                  </a:lnTo>
                  <a:lnTo>
                    <a:pt x="412625" y="360178"/>
                  </a:lnTo>
                  <a:lnTo>
                    <a:pt x="383195" y="393735"/>
                  </a:lnTo>
                  <a:lnTo>
                    <a:pt x="347784" y="420905"/>
                  </a:lnTo>
                  <a:lnTo>
                    <a:pt x="344590" y="422820"/>
                  </a:lnTo>
                  <a:close/>
                </a:path>
              </a:pathLst>
            </a:custGeom>
            <a:solidFill>
              <a:srgbClr val="D933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77099" y="3705224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211494" y="409574"/>
                  </a:moveTo>
                  <a:lnTo>
                    <a:pt x="198080" y="409574"/>
                  </a:lnTo>
                  <a:lnTo>
                    <a:pt x="191389" y="409246"/>
                  </a:lnTo>
                  <a:lnTo>
                    <a:pt x="151758" y="402703"/>
                  </a:lnTo>
                  <a:lnTo>
                    <a:pt x="114165" y="388555"/>
                  </a:lnTo>
                  <a:lnTo>
                    <a:pt x="80054" y="367345"/>
                  </a:lnTo>
                  <a:lnTo>
                    <a:pt x="50738" y="339887"/>
                  </a:lnTo>
                  <a:lnTo>
                    <a:pt x="27341" y="307238"/>
                  </a:lnTo>
                  <a:lnTo>
                    <a:pt x="10764" y="270652"/>
                  </a:lnTo>
                  <a:lnTo>
                    <a:pt x="1643" y="231535"/>
                  </a:lnTo>
                  <a:lnTo>
                    <a:pt x="0" y="211494"/>
                  </a:lnTo>
                  <a:lnTo>
                    <a:pt x="0" y="198080"/>
                  </a:lnTo>
                  <a:lnTo>
                    <a:pt x="5242" y="158256"/>
                  </a:lnTo>
                  <a:lnTo>
                    <a:pt x="18154" y="120221"/>
                  </a:lnTo>
                  <a:lnTo>
                    <a:pt x="38237" y="85436"/>
                  </a:lnTo>
                  <a:lnTo>
                    <a:pt x="64722" y="55238"/>
                  </a:lnTo>
                  <a:lnTo>
                    <a:pt x="96590" y="30786"/>
                  </a:lnTo>
                  <a:lnTo>
                    <a:pt x="132613" y="13021"/>
                  </a:lnTo>
                  <a:lnTo>
                    <a:pt x="171413" y="2626"/>
                  </a:lnTo>
                  <a:lnTo>
                    <a:pt x="198080" y="0"/>
                  </a:lnTo>
                  <a:lnTo>
                    <a:pt x="211494" y="0"/>
                  </a:lnTo>
                  <a:lnTo>
                    <a:pt x="251317" y="5243"/>
                  </a:lnTo>
                  <a:lnTo>
                    <a:pt x="289352" y="18155"/>
                  </a:lnTo>
                  <a:lnTo>
                    <a:pt x="324138" y="38239"/>
                  </a:lnTo>
                  <a:lnTo>
                    <a:pt x="354337" y="64723"/>
                  </a:lnTo>
                  <a:lnTo>
                    <a:pt x="378788" y="96590"/>
                  </a:lnTo>
                  <a:lnTo>
                    <a:pt x="396552" y="132614"/>
                  </a:lnTo>
                  <a:lnTo>
                    <a:pt x="406948" y="171413"/>
                  </a:lnTo>
                  <a:lnTo>
                    <a:pt x="409574" y="198080"/>
                  </a:lnTo>
                  <a:lnTo>
                    <a:pt x="409574" y="204787"/>
                  </a:lnTo>
                  <a:lnTo>
                    <a:pt x="409574" y="211494"/>
                  </a:lnTo>
                  <a:lnTo>
                    <a:pt x="404331" y="251317"/>
                  </a:lnTo>
                  <a:lnTo>
                    <a:pt x="391419" y="289352"/>
                  </a:lnTo>
                  <a:lnTo>
                    <a:pt x="371336" y="324137"/>
                  </a:lnTo>
                  <a:lnTo>
                    <a:pt x="344851" y="354336"/>
                  </a:lnTo>
                  <a:lnTo>
                    <a:pt x="312984" y="378787"/>
                  </a:lnTo>
                  <a:lnTo>
                    <a:pt x="276959" y="396552"/>
                  </a:lnTo>
                  <a:lnTo>
                    <a:pt x="238160" y="406948"/>
                  </a:lnTo>
                  <a:lnTo>
                    <a:pt x="218185" y="409246"/>
                  </a:lnTo>
                  <a:lnTo>
                    <a:pt x="211494" y="409574"/>
                  </a:lnTo>
                  <a:close/>
                </a:path>
              </a:pathLst>
            </a:custGeom>
            <a:solidFill>
              <a:srgbClr val="F2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389862" y="3714622"/>
            <a:ext cx="2618105" cy="4440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0695" algn="l"/>
              </a:tabLst>
            </a:pPr>
            <a:r>
              <a:rPr sz="2150" b="1" spc="145" dirty="0">
                <a:solidFill>
                  <a:srgbClr val="D933BE"/>
                </a:solidFill>
                <a:latin typeface="Calibri"/>
                <a:cs typeface="Calibri"/>
              </a:rPr>
              <a:t>3</a:t>
            </a:r>
            <a:r>
              <a:rPr sz="2150" b="1" dirty="0">
                <a:solidFill>
                  <a:srgbClr val="D933BE"/>
                </a:solidFill>
                <a:latin typeface="Calibri"/>
                <a:cs typeface="Calibri"/>
              </a:rPr>
              <a:t>	</a:t>
            </a:r>
            <a:r>
              <a:rPr sz="2150" b="1" spc="100" dirty="0">
                <a:solidFill>
                  <a:srgbClr val="D933BE"/>
                </a:solidFill>
                <a:latin typeface="Calibri"/>
                <a:cs typeface="Calibri"/>
              </a:rPr>
              <a:t>İş</a:t>
            </a:r>
            <a:r>
              <a:rPr sz="2150" b="1" spc="120" dirty="0">
                <a:solidFill>
                  <a:srgbClr val="D933BE"/>
                </a:solidFill>
                <a:latin typeface="Calibri"/>
                <a:cs typeface="Calibri"/>
              </a:rPr>
              <a:t> </a:t>
            </a:r>
            <a:r>
              <a:rPr sz="2150" b="1" spc="55" dirty="0">
                <a:solidFill>
                  <a:srgbClr val="D933BE"/>
                </a:solidFill>
                <a:latin typeface="Calibri"/>
                <a:cs typeface="Calibri"/>
              </a:rPr>
              <a:t>imkanları</a:t>
            </a:r>
            <a:endParaRPr sz="2150">
              <a:latin typeface="Calibri"/>
              <a:cs typeface="Calibri"/>
            </a:endParaRPr>
          </a:p>
          <a:p>
            <a:pPr marL="480695" marR="5080">
              <a:lnSpc>
                <a:spcPct val="153800"/>
              </a:lnSpc>
              <a:spcBef>
                <a:spcPts val="1165"/>
              </a:spcBef>
            </a:pP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Mezunlarımız,</a:t>
            </a:r>
            <a:r>
              <a:rPr sz="1400" spc="33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bankacılık,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sigortacılık,</a:t>
            </a:r>
            <a:r>
              <a:rPr sz="1400" spc="459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sağlık,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pazarlama,</a:t>
            </a:r>
            <a:r>
              <a:rPr sz="1400" spc="13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araştırma,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danışmanlık</a:t>
            </a:r>
            <a:r>
              <a:rPr sz="1400" spc="14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ve</a:t>
            </a:r>
            <a:r>
              <a:rPr sz="1400" spc="32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0002E"/>
                </a:solidFill>
                <a:latin typeface="Calibri"/>
                <a:cs typeface="Calibri"/>
              </a:rPr>
              <a:t>kamu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 sektörü</a:t>
            </a:r>
            <a:r>
              <a:rPr sz="1400" spc="15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00002E"/>
                </a:solidFill>
                <a:latin typeface="Calibri"/>
                <a:cs typeface="Calibri"/>
              </a:rPr>
              <a:t>gibi</a:t>
            </a:r>
            <a:r>
              <a:rPr sz="1400" spc="16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birçok</a:t>
            </a:r>
            <a:r>
              <a:rPr sz="1400" spc="6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alanda</a:t>
            </a:r>
            <a:r>
              <a:rPr sz="1400" spc="13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00002E"/>
                </a:solidFill>
                <a:latin typeface="Calibri"/>
                <a:cs typeface="Calibri"/>
              </a:rPr>
              <a:t>iş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imkanlarına</a:t>
            </a:r>
            <a:r>
              <a:rPr sz="1400" spc="22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sahiptir.</a:t>
            </a:r>
            <a:r>
              <a:rPr sz="1400" spc="3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Ayrıca,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istatistik</a:t>
            </a:r>
            <a:r>
              <a:rPr sz="1400" spc="229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mezunları,</a:t>
            </a:r>
            <a:r>
              <a:rPr sz="1400" spc="21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0002E"/>
                </a:solidFill>
                <a:latin typeface="Calibri"/>
                <a:cs typeface="Calibri"/>
              </a:rPr>
              <a:t>veri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analisti,</a:t>
            </a:r>
            <a:r>
              <a:rPr sz="1400" spc="12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risk</a:t>
            </a:r>
            <a:r>
              <a:rPr sz="1400" spc="14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analisti,</a:t>
            </a:r>
            <a:r>
              <a:rPr sz="1400" spc="50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istatistik</a:t>
            </a:r>
            <a:r>
              <a:rPr sz="1400" spc="15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uzmanı</a:t>
            </a:r>
            <a:r>
              <a:rPr sz="1400" spc="275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002E"/>
                </a:solidFill>
                <a:latin typeface="Calibri"/>
                <a:cs typeface="Calibri"/>
              </a:rPr>
              <a:t>ve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araştırmacı</a:t>
            </a:r>
            <a:r>
              <a:rPr sz="1400" spc="17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00002E"/>
                </a:solidFill>
                <a:latin typeface="Calibri"/>
                <a:cs typeface="Calibri"/>
              </a:rPr>
              <a:t>gibi </a:t>
            </a:r>
            <a:r>
              <a:rPr sz="1400" dirty="0">
                <a:solidFill>
                  <a:srgbClr val="00002E"/>
                </a:solidFill>
                <a:latin typeface="Calibri"/>
                <a:cs typeface="Calibri"/>
              </a:rPr>
              <a:t>pozisyonlarda</a:t>
            </a:r>
            <a:r>
              <a:rPr sz="1400" spc="430" dirty="0">
                <a:solidFill>
                  <a:srgbClr val="00002E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002E"/>
                </a:solidFill>
                <a:latin typeface="Calibri"/>
                <a:cs typeface="Calibri"/>
              </a:rPr>
              <a:t>da </a:t>
            </a:r>
            <a:r>
              <a:rPr sz="1400" spc="-10" dirty="0">
                <a:solidFill>
                  <a:srgbClr val="00002E"/>
                </a:solidFill>
                <a:latin typeface="Calibri"/>
                <a:cs typeface="Calibri"/>
              </a:rPr>
              <a:t>çalışabilirler.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999" cy="11906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420</Words>
  <Application>Microsoft Office PowerPoint</Application>
  <PresentationFormat>Özel</PresentationFormat>
  <Paragraphs>34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7" baseType="lpstr">
      <vt:lpstr>Calibri</vt:lpstr>
      <vt:lpstr>Segoe UI Symbol</vt:lpstr>
      <vt:lpstr>Office Theme</vt:lpstr>
      <vt:lpstr>Çukurova Üniversitesi İstatistik Bölümü</vt:lpstr>
      <vt:lpstr>İstatistik Bölümü</vt:lpstr>
      <vt:lpstr>Öğrenci yaşamı</vt:lpstr>
      <vt:lpstr>Teşekkür ederiz!🤗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Çukurova Üniversitesi İstatistik Bölümü</dc:title>
  <cp:lastModifiedBy>Berk Ural</cp:lastModifiedBy>
  <cp:revision>1</cp:revision>
  <dcterms:created xsi:type="dcterms:W3CDTF">2023-06-06T07:14:31Z</dcterms:created>
  <dcterms:modified xsi:type="dcterms:W3CDTF">2023-06-06T07:22:35Z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2023-06-05T00:00:00Z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2023-06-06T00:00:00Z</vt:filetime>
  </property>
  <property fmtid="{D5CDD505-2E9C-101B-9397-08002B2CF9AE}" pid="5" name="Producer">
    <vt:lpwstr>pdf-lib (https://github.com/Hopding/pdf-lib)</vt:lpwstr>
  </property>
</Properties>
</file>