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77" r:id="rId2"/>
    <p:sldId id="289" r:id="rId3"/>
    <p:sldId id="294" r:id="rId4"/>
    <p:sldId id="288" r:id="rId5"/>
    <p:sldId id="291" r:id="rId6"/>
    <p:sldId id="290" r:id="rId7"/>
    <p:sldId id="292" r:id="rId8"/>
    <p:sldId id="293" r:id="rId9"/>
    <p:sldId id="315" r:id="rId10"/>
    <p:sldId id="316" r:id="rId11"/>
    <p:sldId id="317" r:id="rId12"/>
    <p:sldId id="310" r:id="rId13"/>
    <p:sldId id="311" r:id="rId14"/>
    <p:sldId id="260" r:id="rId15"/>
    <p:sldId id="259" r:id="rId16"/>
    <p:sldId id="307" r:id="rId17"/>
    <p:sldId id="261" r:id="rId18"/>
    <p:sldId id="262" r:id="rId19"/>
    <p:sldId id="265" r:id="rId20"/>
    <p:sldId id="312" r:id="rId21"/>
    <p:sldId id="263" r:id="rId22"/>
    <p:sldId id="266" r:id="rId23"/>
    <p:sldId id="308" r:id="rId24"/>
    <p:sldId id="267" r:id="rId25"/>
    <p:sldId id="268" r:id="rId26"/>
    <p:sldId id="286" r:id="rId27"/>
    <p:sldId id="269" r:id="rId28"/>
    <p:sldId id="274" r:id="rId29"/>
    <p:sldId id="270" r:id="rId30"/>
    <p:sldId id="287" r:id="rId31"/>
    <p:sldId id="275" r:id="rId32"/>
    <p:sldId id="271" r:id="rId33"/>
    <p:sldId id="272" r:id="rId34"/>
    <p:sldId id="282" r:id="rId35"/>
    <p:sldId id="283" r:id="rId36"/>
    <p:sldId id="303" r:id="rId37"/>
    <p:sldId id="304" r:id="rId38"/>
    <p:sldId id="314" r:id="rId3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özle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61C9E-7B72-4DD5-BB7D-3DD5D0839545}" v="3" dt="2019-09-23T06:57:05.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met birbicer" userId="c9ce9ccc5a675c81" providerId="LiveId" clId="{A3F61C9E-7B72-4DD5-BB7D-3DD5D0839545}"/>
    <pc:docChg chg="custSel modSld">
      <pc:chgData name="ismet birbicer" userId="c9ce9ccc5a675c81" providerId="LiveId" clId="{A3F61C9E-7B72-4DD5-BB7D-3DD5D0839545}" dt="2019-09-23T07:29:57.900" v="9" actId="14734"/>
      <pc:docMkLst>
        <pc:docMk/>
      </pc:docMkLst>
      <pc:sldChg chg="modSp modAnim">
        <pc:chgData name="ismet birbicer" userId="c9ce9ccc5a675c81" providerId="LiveId" clId="{A3F61C9E-7B72-4DD5-BB7D-3DD5D0839545}" dt="2019-09-23T06:53:05.378" v="1" actId="20578"/>
        <pc:sldMkLst>
          <pc:docMk/>
          <pc:sldMk cId="0" sldId="265"/>
        </pc:sldMkLst>
        <pc:spChg chg="mod">
          <ac:chgData name="ismet birbicer" userId="c9ce9ccc5a675c81" providerId="LiveId" clId="{A3F61C9E-7B72-4DD5-BB7D-3DD5D0839545}" dt="2019-09-23T06:53:03.467" v="0" actId="20578"/>
          <ac:spMkLst>
            <pc:docMk/>
            <pc:sldMk cId="0" sldId="265"/>
            <ac:spMk id="2" creationId="{00000000-0000-0000-0000-000000000000}"/>
          </ac:spMkLst>
        </pc:spChg>
      </pc:sldChg>
      <pc:sldChg chg="modSp">
        <pc:chgData name="ismet birbicer" userId="c9ce9ccc5a675c81" providerId="LiveId" clId="{A3F61C9E-7B72-4DD5-BB7D-3DD5D0839545}" dt="2019-09-23T07:29:57.900" v="9" actId="14734"/>
        <pc:sldMkLst>
          <pc:docMk/>
          <pc:sldMk cId="0" sldId="268"/>
        </pc:sldMkLst>
        <pc:graphicFrameChg chg="modGraphic">
          <ac:chgData name="ismet birbicer" userId="c9ce9ccc5a675c81" providerId="LiveId" clId="{A3F61C9E-7B72-4DD5-BB7D-3DD5D0839545}" dt="2019-09-23T07:29:57.900" v="9" actId="14734"/>
          <ac:graphicFrameMkLst>
            <pc:docMk/>
            <pc:sldMk cId="0" sldId="268"/>
            <ac:graphicFrameMk id="4" creationId="{00000000-0000-0000-0000-000000000000}"/>
          </ac:graphicFrameMkLst>
        </pc:graphicFrameChg>
      </pc:sldChg>
      <pc:sldChg chg="addSp delSp modSp">
        <pc:chgData name="ismet birbicer" userId="c9ce9ccc5a675c81" providerId="LiveId" clId="{A3F61C9E-7B72-4DD5-BB7D-3DD5D0839545}" dt="2019-09-23T06:57:18.850" v="8" actId="1076"/>
        <pc:sldMkLst>
          <pc:docMk/>
          <pc:sldMk cId="0" sldId="273"/>
        </pc:sldMkLst>
        <pc:picChg chg="add mod">
          <ac:chgData name="ismet birbicer" userId="c9ce9ccc5a675c81" providerId="LiveId" clId="{A3F61C9E-7B72-4DD5-BB7D-3DD5D0839545}" dt="2019-09-23T06:57:18.850" v="8" actId="1076"/>
          <ac:picMkLst>
            <pc:docMk/>
            <pc:sldMk cId="0" sldId="273"/>
            <ac:picMk id="2" creationId="{0BFCEFD6-E7D7-4799-B2FC-03078C3C37EB}"/>
          </ac:picMkLst>
        </pc:picChg>
        <pc:picChg chg="del">
          <ac:chgData name="ismet birbicer" userId="c9ce9ccc5a675c81" providerId="LiveId" clId="{A3F61C9E-7B72-4DD5-BB7D-3DD5D0839545}" dt="2019-09-23T06:57:04.087" v="2" actId="478"/>
          <ac:picMkLst>
            <pc:docMk/>
            <pc:sldMk cId="0" sldId="273"/>
            <ac:picMk id="2048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0"/>
            <a:ext cx="8805863" cy="6858000"/>
            <a:chOff x="0" y="0"/>
            <a:chExt cx="5547" cy="4320"/>
          </a:xfrm>
        </p:grpSpPr>
        <p:grpSp>
          <p:nvGrpSpPr>
            <p:cNvPr id="59395" name="Group 3"/>
            <p:cNvGrpSpPr>
              <a:grpSpLocks/>
            </p:cNvGrpSpPr>
            <p:nvPr userDrawn="1"/>
          </p:nvGrpSpPr>
          <p:grpSpPr bwMode="auto">
            <a:xfrm rot="-215207">
              <a:off x="3690" y="234"/>
              <a:ext cx="1857" cy="3625"/>
              <a:chOff x="3010" y="778"/>
              <a:chExt cx="1857" cy="3625"/>
            </a:xfrm>
          </p:grpSpPr>
          <p:sp>
            <p:nvSpPr>
              <p:cNvPr id="59396" name="Freeform 4"/>
              <p:cNvSpPr>
                <a:spLocks/>
              </p:cNvSpPr>
              <p:nvPr userDrawn="1"/>
            </p:nvSpPr>
            <p:spPr bwMode="ltGray">
              <a:xfrm rot="12185230" flipV="1">
                <a:off x="3534" y="778"/>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endParaRPr lang="tr-TR"/>
              </a:p>
            </p:txBody>
          </p:sp>
          <p:sp>
            <p:nvSpPr>
              <p:cNvPr id="59397" name="Freeform 5"/>
              <p:cNvSpPr>
                <a:spLocks/>
              </p:cNvSpPr>
              <p:nvPr userDrawn="1"/>
            </p:nvSpPr>
            <p:spPr bwMode="ltGray">
              <a:xfrm rot="12185230" flipV="1">
                <a:off x="4029" y="1802"/>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endParaRPr lang="tr-TR"/>
              </a:p>
            </p:txBody>
          </p:sp>
          <p:sp>
            <p:nvSpPr>
              <p:cNvPr id="59398" name="Freeform 6"/>
              <p:cNvSpPr>
                <a:spLocks/>
              </p:cNvSpPr>
              <p:nvPr userDrawn="1"/>
            </p:nvSpPr>
            <p:spPr bwMode="ltGray">
              <a:xfrm rot="12185230" flipV="1">
                <a:off x="3639" y="2167"/>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endParaRPr lang="tr-TR"/>
              </a:p>
            </p:txBody>
          </p:sp>
          <p:sp>
            <p:nvSpPr>
              <p:cNvPr id="59399" name="Freeform 7"/>
              <p:cNvSpPr>
                <a:spLocks/>
              </p:cNvSpPr>
              <p:nvPr userDrawn="1"/>
            </p:nvSpPr>
            <p:spPr bwMode="ltGray">
              <a:xfrm rot="12185230" flipV="1">
                <a:off x="3979" y="97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endParaRPr lang="tr-TR"/>
              </a:p>
            </p:txBody>
          </p:sp>
          <p:sp>
            <p:nvSpPr>
              <p:cNvPr id="59400" name="Freeform 8"/>
              <p:cNvSpPr>
                <a:spLocks/>
              </p:cNvSpPr>
              <p:nvPr userDrawn="1"/>
            </p:nvSpPr>
            <p:spPr bwMode="ltGray">
              <a:xfrm rot="12185230" flipV="1">
                <a:off x="3845"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endParaRPr lang="tr-TR"/>
              </a:p>
            </p:txBody>
          </p:sp>
          <p:sp>
            <p:nvSpPr>
              <p:cNvPr id="59401" name="Freeform 9"/>
              <p:cNvSpPr>
                <a:spLocks/>
              </p:cNvSpPr>
              <p:nvPr userDrawn="1"/>
            </p:nvSpPr>
            <p:spPr bwMode="ltGray">
              <a:xfrm rot="12185230" flipV="1">
                <a:off x="3895"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endParaRPr lang="tr-TR"/>
              </a:p>
            </p:txBody>
          </p:sp>
          <p:sp>
            <p:nvSpPr>
              <p:cNvPr id="59402" name="Freeform 10"/>
              <p:cNvSpPr>
                <a:spLocks/>
              </p:cNvSpPr>
              <p:nvPr userDrawn="1"/>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endParaRPr lang="tr-TR"/>
              </a:p>
            </p:txBody>
          </p:sp>
        </p:grpSp>
        <p:sp>
          <p:nvSpPr>
            <p:cNvPr id="59403"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endParaRPr lang="tr-TR"/>
            </a:p>
          </p:txBody>
        </p:sp>
        <p:sp>
          <p:nvSpPr>
            <p:cNvPr id="59404"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endParaRPr lang="tr-TR"/>
            </a:p>
          </p:txBody>
        </p:sp>
        <p:sp>
          <p:nvSpPr>
            <p:cNvPr id="59405"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endParaRPr lang="tr-TR"/>
            </a:p>
          </p:txBody>
        </p:sp>
        <p:sp>
          <p:nvSpPr>
            <p:cNvPr id="59406"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endParaRPr lang="tr-TR"/>
            </a:p>
          </p:txBody>
        </p:sp>
        <p:sp>
          <p:nvSpPr>
            <p:cNvPr id="59407"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endParaRPr lang="tr-TR"/>
            </a:p>
          </p:txBody>
        </p:sp>
        <p:sp>
          <p:nvSpPr>
            <p:cNvPr id="59408"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endParaRPr lang="tr-TR"/>
            </a:p>
          </p:txBody>
        </p:sp>
        <p:grpSp>
          <p:nvGrpSpPr>
            <p:cNvPr id="59409" name="Group 17"/>
            <p:cNvGrpSpPr>
              <a:grpSpLocks/>
            </p:cNvGrpSpPr>
            <p:nvPr userDrawn="1"/>
          </p:nvGrpSpPr>
          <p:grpSpPr bwMode="auto">
            <a:xfrm rot="3220060">
              <a:off x="2631" y="754"/>
              <a:ext cx="569" cy="637"/>
              <a:chOff x="1727" y="866"/>
              <a:chExt cx="129" cy="157"/>
            </a:xfrm>
          </p:grpSpPr>
          <p:sp>
            <p:nvSpPr>
              <p:cNvPr id="59410"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tr-TR"/>
              </a:p>
            </p:txBody>
          </p:sp>
          <p:sp>
            <p:nvSpPr>
              <p:cNvPr id="59411"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tr-TR"/>
              </a:p>
            </p:txBody>
          </p:sp>
          <p:sp>
            <p:nvSpPr>
              <p:cNvPr id="59412"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tr-TR"/>
              </a:p>
            </p:txBody>
          </p:sp>
        </p:grpSp>
        <p:grpSp>
          <p:nvGrpSpPr>
            <p:cNvPr id="59413" name="Group 21"/>
            <p:cNvGrpSpPr>
              <a:grpSpLocks/>
            </p:cNvGrpSpPr>
            <p:nvPr userDrawn="1"/>
          </p:nvGrpSpPr>
          <p:grpSpPr bwMode="auto">
            <a:xfrm rot="-6691250">
              <a:off x="3637" y="132"/>
              <a:ext cx="356" cy="607"/>
              <a:chOff x="1727" y="866"/>
              <a:chExt cx="129" cy="157"/>
            </a:xfrm>
          </p:grpSpPr>
          <p:sp>
            <p:nvSpPr>
              <p:cNvPr id="59414" name="Freeform 22"/>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tr-TR"/>
              </a:p>
            </p:txBody>
          </p:sp>
          <p:sp>
            <p:nvSpPr>
              <p:cNvPr id="59415" name="Freeform 23"/>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tr-TR"/>
              </a:p>
            </p:txBody>
          </p:sp>
          <p:sp>
            <p:nvSpPr>
              <p:cNvPr id="59416" name="Freeform 24"/>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tr-TR"/>
              </a:p>
            </p:txBody>
          </p:sp>
        </p:grpSp>
        <p:grpSp>
          <p:nvGrpSpPr>
            <p:cNvPr id="59417" name="Group 25"/>
            <p:cNvGrpSpPr>
              <a:grpSpLocks/>
            </p:cNvGrpSpPr>
            <p:nvPr userDrawn="1"/>
          </p:nvGrpSpPr>
          <p:grpSpPr bwMode="auto">
            <a:xfrm rot="-13075160">
              <a:off x="668" y="3321"/>
              <a:ext cx="501" cy="502"/>
              <a:chOff x="1727" y="866"/>
              <a:chExt cx="129" cy="157"/>
            </a:xfrm>
          </p:grpSpPr>
          <p:sp>
            <p:nvSpPr>
              <p:cNvPr id="59418" name="Freeform 26"/>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tr-TR"/>
              </a:p>
            </p:txBody>
          </p:sp>
          <p:sp>
            <p:nvSpPr>
              <p:cNvPr id="59419" name="Freeform 27"/>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tr-TR"/>
              </a:p>
            </p:txBody>
          </p:sp>
          <p:sp>
            <p:nvSpPr>
              <p:cNvPr id="59420" name="Freeform 28"/>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tr-TR"/>
              </a:p>
            </p:txBody>
          </p:sp>
        </p:grpSp>
        <p:grpSp>
          <p:nvGrpSpPr>
            <p:cNvPr id="59421" name="Group 29"/>
            <p:cNvGrpSpPr>
              <a:grpSpLocks/>
            </p:cNvGrpSpPr>
            <p:nvPr userDrawn="1"/>
          </p:nvGrpSpPr>
          <p:grpSpPr bwMode="auto">
            <a:xfrm rot="4106450" flipH="1">
              <a:off x="393" y="262"/>
              <a:ext cx="709" cy="892"/>
              <a:chOff x="1727" y="866"/>
              <a:chExt cx="129" cy="157"/>
            </a:xfrm>
          </p:grpSpPr>
          <p:sp>
            <p:nvSpPr>
              <p:cNvPr id="59422"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tr-TR"/>
              </a:p>
            </p:txBody>
          </p:sp>
          <p:sp>
            <p:nvSpPr>
              <p:cNvPr id="59423"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tr-TR"/>
              </a:p>
            </p:txBody>
          </p:sp>
          <p:sp>
            <p:nvSpPr>
              <p:cNvPr id="59424"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tr-TR"/>
              </a:p>
            </p:txBody>
          </p:sp>
        </p:grpSp>
        <p:grpSp>
          <p:nvGrpSpPr>
            <p:cNvPr id="59425" name="Group 33"/>
            <p:cNvGrpSpPr>
              <a:grpSpLocks/>
            </p:cNvGrpSpPr>
            <p:nvPr userDrawn="1"/>
          </p:nvGrpSpPr>
          <p:grpSpPr bwMode="auto">
            <a:xfrm rot="10015322" flipH="1">
              <a:off x="4625" y="2382"/>
              <a:ext cx="709" cy="892"/>
              <a:chOff x="1727" y="866"/>
              <a:chExt cx="129" cy="157"/>
            </a:xfrm>
          </p:grpSpPr>
          <p:sp>
            <p:nvSpPr>
              <p:cNvPr id="59426"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tr-TR"/>
              </a:p>
            </p:txBody>
          </p:sp>
          <p:sp>
            <p:nvSpPr>
              <p:cNvPr id="59427"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tr-TR"/>
              </a:p>
            </p:txBody>
          </p:sp>
          <p:sp>
            <p:nvSpPr>
              <p:cNvPr id="59428"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tr-TR"/>
              </a:p>
            </p:txBody>
          </p:sp>
        </p:grpSp>
        <p:sp>
          <p:nvSpPr>
            <p:cNvPr id="59429"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endParaRPr lang="tr-TR"/>
            </a:p>
          </p:txBody>
        </p:sp>
        <p:sp>
          <p:nvSpPr>
            <p:cNvPr id="59430"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tr-TR"/>
            </a:p>
          </p:txBody>
        </p:sp>
        <p:sp>
          <p:nvSpPr>
            <p:cNvPr id="59431"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tr-TR"/>
            </a:p>
          </p:txBody>
        </p:sp>
        <p:sp>
          <p:nvSpPr>
            <p:cNvPr id="59432"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tr-TR"/>
            </a:p>
          </p:txBody>
        </p:sp>
        <p:sp>
          <p:nvSpPr>
            <p:cNvPr id="59433"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endParaRPr lang="tr-TR"/>
            </a:p>
          </p:txBody>
        </p:sp>
        <p:sp>
          <p:nvSpPr>
            <p:cNvPr id="59434"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endParaRPr lang="tr-TR"/>
            </a:p>
          </p:txBody>
        </p:sp>
        <p:sp>
          <p:nvSpPr>
            <p:cNvPr id="59435"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endParaRPr lang="tr-TR"/>
            </a:p>
          </p:txBody>
        </p:sp>
      </p:grpSp>
      <p:sp>
        <p:nvSpPr>
          <p:cNvPr id="59436" name="Rectangle 44"/>
          <p:cNvSpPr>
            <a:spLocks noGrp="1" noChangeArrowheads="1"/>
          </p:cNvSpPr>
          <p:nvPr>
            <p:ph type="dt" sz="half" idx="2"/>
          </p:nvPr>
        </p:nvSpPr>
        <p:spPr>
          <a:xfrm>
            <a:off x="457200" y="6248400"/>
            <a:ext cx="2133600" cy="457200"/>
          </a:xfrm>
        </p:spPr>
        <p:txBody>
          <a:bodyPr/>
          <a:lstStyle>
            <a:lvl1pPr>
              <a:defRPr/>
            </a:lvl1pPr>
          </a:lstStyle>
          <a:p>
            <a:fld id="{1FC693D7-EAB9-4C2D-AF22-0A3AAF5CDB21}" type="datetimeFigureOut">
              <a:rPr lang="tr-TR"/>
              <a:pPr/>
              <a:t>02.10.2020</a:t>
            </a:fld>
            <a:endParaRPr lang="tr-TR"/>
          </a:p>
        </p:txBody>
      </p:sp>
      <p:sp>
        <p:nvSpPr>
          <p:cNvPr id="59437" name="Rectangle 45"/>
          <p:cNvSpPr>
            <a:spLocks noGrp="1" noChangeArrowheads="1"/>
          </p:cNvSpPr>
          <p:nvPr>
            <p:ph type="ftr" sz="quarter" idx="3"/>
          </p:nvPr>
        </p:nvSpPr>
        <p:spPr/>
        <p:txBody>
          <a:bodyPr/>
          <a:lstStyle>
            <a:lvl1pPr>
              <a:defRPr/>
            </a:lvl1pPr>
          </a:lstStyle>
          <a:p>
            <a:endParaRPr lang="tr-TR"/>
          </a:p>
        </p:txBody>
      </p:sp>
      <p:sp>
        <p:nvSpPr>
          <p:cNvPr id="59438" name="Rectangle 46"/>
          <p:cNvSpPr>
            <a:spLocks noGrp="1" noChangeArrowheads="1"/>
          </p:cNvSpPr>
          <p:nvPr>
            <p:ph type="sldNum" sz="quarter" idx="4"/>
          </p:nvPr>
        </p:nvSpPr>
        <p:spPr/>
        <p:txBody>
          <a:bodyPr/>
          <a:lstStyle>
            <a:lvl1pPr>
              <a:defRPr/>
            </a:lvl1pPr>
          </a:lstStyle>
          <a:p>
            <a:fld id="{97421A3C-FD76-44E8-86B9-3E6E00201C01}" type="slidenum">
              <a:rPr lang="tr-TR"/>
              <a:pPr/>
              <a:t>‹#›</a:t>
            </a:fld>
            <a:endParaRPr lang="tr-TR"/>
          </a:p>
        </p:txBody>
      </p:sp>
      <p:sp>
        <p:nvSpPr>
          <p:cNvPr id="59439" name="Rectangle 47"/>
          <p:cNvSpPr>
            <a:spLocks noGrp="1" noChangeArrowheads="1"/>
          </p:cNvSpPr>
          <p:nvPr>
            <p:ph type="ctrTitle"/>
          </p:nvPr>
        </p:nvSpPr>
        <p:spPr>
          <a:xfrm>
            <a:off x="2455863" y="596900"/>
            <a:ext cx="6192837" cy="3581400"/>
          </a:xfrm>
        </p:spPr>
        <p:txBody>
          <a:bodyPr/>
          <a:lstStyle>
            <a:lvl1pPr>
              <a:defRPr sz="5200" b="1"/>
            </a:lvl1pPr>
          </a:lstStyle>
          <a:p>
            <a:r>
              <a:rPr lang="tr-TR"/>
              <a:t>Asıl başlık stili için tıklatın</a:t>
            </a:r>
          </a:p>
        </p:txBody>
      </p:sp>
      <p:sp>
        <p:nvSpPr>
          <p:cNvPr id="5944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tr-TR"/>
              <a:t>Asıl alt başlık stilini düzenlemek için tıklatın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fld id="{1A3AF586-0E5F-4CD4-81C7-A14D9064188F}" type="datetimeFigureOut">
              <a:rPr lang="tr-TR"/>
              <a:pPr/>
              <a:t>02.10.2020</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6980E780-2258-4C66-A27E-8D32CE92AAA3}"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fld id="{B10821E6-353B-48CA-BC03-D3EA1B1EFB26}" type="datetimeFigureOut">
              <a:rPr lang="tr-TR"/>
              <a:pPr/>
              <a:t>02.10.2020</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9D0D2501-C85F-4FDC-B5C6-A6B50B11E66E}"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lvl1pPr>
              <a:defRPr/>
            </a:lvl1pPr>
          </a:lstStyle>
          <a:p>
            <a:fld id="{A3AA21AC-A8CB-4B9B-86AA-F78441A49029}" type="datetimeFigureOut">
              <a:rPr lang="tr-TR"/>
              <a:pPr/>
              <a:t>02.10.2020</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D22EE2F4-0A5B-489B-B503-C43E16C30BDB}"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19F15CC-FE75-4001-A297-50D1D2D81FAA}" type="datetimeFigureOut">
              <a:rPr lang="tr-TR"/>
              <a:pPr/>
              <a:t>02.10.2020</a:t>
            </a:fld>
            <a:endParaRPr lang="tr-TR"/>
          </a:p>
        </p:txBody>
      </p:sp>
      <p:sp>
        <p:nvSpPr>
          <p:cNvPr id="5" name="Footer Placeholder 4"/>
          <p:cNvSpPr>
            <a:spLocks noGrp="1"/>
          </p:cNvSpPr>
          <p:nvPr>
            <p:ph type="ftr" sz="quarter" idx="11"/>
          </p:nvPr>
        </p:nvSpPr>
        <p:spPr/>
        <p:txBody>
          <a:bodyPr/>
          <a:lstStyle>
            <a:lvl1pPr>
              <a:defRPr/>
            </a:lvl1pPr>
          </a:lstStyle>
          <a:p>
            <a:endParaRPr lang="tr-TR"/>
          </a:p>
        </p:txBody>
      </p:sp>
      <p:sp>
        <p:nvSpPr>
          <p:cNvPr id="6" name="Slide Number Placeholder 5"/>
          <p:cNvSpPr>
            <a:spLocks noGrp="1"/>
          </p:cNvSpPr>
          <p:nvPr>
            <p:ph type="sldNum" sz="quarter" idx="12"/>
          </p:nvPr>
        </p:nvSpPr>
        <p:spPr/>
        <p:txBody>
          <a:bodyPr/>
          <a:lstStyle>
            <a:lvl1pPr>
              <a:defRPr/>
            </a:lvl1pPr>
          </a:lstStyle>
          <a:p>
            <a:fld id="{FDC12F03-11FB-40C4-8FC8-238E6F736476}"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lvl1pPr>
              <a:defRPr/>
            </a:lvl1pPr>
          </a:lstStyle>
          <a:p>
            <a:fld id="{FB775D20-AB68-444B-8EC3-C15EC7EBCC26}" type="datetimeFigureOut">
              <a:rPr lang="tr-TR"/>
              <a:pPr/>
              <a:t>02.10.2020</a:t>
            </a:fld>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05E5DF73-16D7-4684-95A8-DAD0C541AC2B}"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lvl1pPr>
              <a:defRPr/>
            </a:lvl1pPr>
          </a:lstStyle>
          <a:p>
            <a:fld id="{482BC78A-FEEF-4FE0-9EE4-BF46A946A5EA}" type="datetimeFigureOut">
              <a:rPr lang="tr-TR"/>
              <a:pPr/>
              <a:t>02.10.2020</a:t>
            </a:fld>
            <a:endParaRPr lang="tr-TR"/>
          </a:p>
        </p:txBody>
      </p:sp>
      <p:sp>
        <p:nvSpPr>
          <p:cNvPr id="8" name="Footer Placeholder 7"/>
          <p:cNvSpPr>
            <a:spLocks noGrp="1"/>
          </p:cNvSpPr>
          <p:nvPr>
            <p:ph type="ftr" sz="quarter" idx="11"/>
          </p:nvPr>
        </p:nvSpPr>
        <p:spPr/>
        <p:txBody>
          <a:bodyPr/>
          <a:lstStyle>
            <a:lvl1pPr>
              <a:defRPr/>
            </a:lvl1pPr>
          </a:lstStyle>
          <a:p>
            <a:endParaRPr lang="tr-TR"/>
          </a:p>
        </p:txBody>
      </p:sp>
      <p:sp>
        <p:nvSpPr>
          <p:cNvPr id="9" name="Slide Number Placeholder 8"/>
          <p:cNvSpPr>
            <a:spLocks noGrp="1"/>
          </p:cNvSpPr>
          <p:nvPr>
            <p:ph type="sldNum" sz="quarter" idx="12"/>
          </p:nvPr>
        </p:nvSpPr>
        <p:spPr/>
        <p:txBody>
          <a:bodyPr/>
          <a:lstStyle>
            <a:lvl1pPr>
              <a:defRPr/>
            </a:lvl1pPr>
          </a:lstStyle>
          <a:p>
            <a:fld id="{C03E677B-5569-4214-AB87-80F7FA31EF13}"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lvl1pPr>
              <a:defRPr/>
            </a:lvl1pPr>
          </a:lstStyle>
          <a:p>
            <a:fld id="{C6281738-3950-402D-921C-6233C0278BBC}" type="datetimeFigureOut">
              <a:rPr lang="tr-TR"/>
              <a:pPr/>
              <a:t>02.10.2020</a:t>
            </a:fld>
            <a:endParaRPr lang="tr-TR"/>
          </a:p>
        </p:txBody>
      </p:sp>
      <p:sp>
        <p:nvSpPr>
          <p:cNvPr id="4" name="Footer Placeholder 3"/>
          <p:cNvSpPr>
            <a:spLocks noGrp="1"/>
          </p:cNvSpPr>
          <p:nvPr>
            <p:ph type="ftr" sz="quarter" idx="11"/>
          </p:nvPr>
        </p:nvSpPr>
        <p:spPr/>
        <p:txBody>
          <a:bodyPr/>
          <a:lstStyle>
            <a:lvl1pPr>
              <a:defRPr/>
            </a:lvl1pPr>
          </a:lstStyle>
          <a:p>
            <a:endParaRPr lang="tr-TR"/>
          </a:p>
        </p:txBody>
      </p:sp>
      <p:sp>
        <p:nvSpPr>
          <p:cNvPr id="5" name="Slide Number Placeholder 4"/>
          <p:cNvSpPr>
            <a:spLocks noGrp="1"/>
          </p:cNvSpPr>
          <p:nvPr>
            <p:ph type="sldNum" sz="quarter" idx="12"/>
          </p:nvPr>
        </p:nvSpPr>
        <p:spPr/>
        <p:txBody>
          <a:bodyPr/>
          <a:lstStyle>
            <a:lvl1pPr>
              <a:defRPr/>
            </a:lvl1pPr>
          </a:lstStyle>
          <a:p>
            <a:fld id="{D820A0E0-4902-464D-BD63-C717E9A56731}"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2F47C6F-4800-430B-8CEF-E9CD2D94A8DA}" type="datetimeFigureOut">
              <a:rPr lang="tr-TR"/>
              <a:pPr/>
              <a:t>02.10.2020</a:t>
            </a:fld>
            <a:endParaRPr lang="tr-TR"/>
          </a:p>
        </p:txBody>
      </p:sp>
      <p:sp>
        <p:nvSpPr>
          <p:cNvPr id="3" name="Footer Placeholder 2"/>
          <p:cNvSpPr>
            <a:spLocks noGrp="1"/>
          </p:cNvSpPr>
          <p:nvPr>
            <p:ph type="ftr" sz="quarter" idx="11"/>
          </p:nvPr>
        </p:nvSpPr>
        <p:spPr/>
        <p:txBody>
          <a:bodyPr/>
          <a:lstStyle>
            <a:lvl1pPr>
              <a:defRPr/>
            </a:lvl1pPr>
          </a:lstStyle>
          <a:p>
            <a:endParaRPr lang="tr-TR"/>
          </a:p>
        </p:txBody>
      </p:sp>
      <p:sp>
        <p:nvSpPr>
          <p:cNvPr id="4" name="Slide Number Placeholder 3"/>
          <p:cNvSpPr>
            <a:spLocks noGrp="1"/>
          </p:cNvSpPr>
          <p:nvPr>
            <p:ph type="sldNum" sz="quarter" idx="12"/>
          </p:nvPr>
        </p:nvSpPr>
        <p:spPr/>
        <p:txBody>
          <a:bodyPr/>
          <a:lstStyle>
            <a:lvl1pPr>
              <a:defRPr/>
            </a:lvl1pPr>
          </a:lstStyle>
          <a:p>
            <a:fld id="{2E7F70CF-E110-444B-989A-F840BEAD6A23}"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BD9EAB3-5B8B-4B1E-99A9-5A52806A3786}" type="datetimeFigureOut">
              <a:rPr lang="tr-TR"/>
              <a:pPr/>
              <a:t>02.10.2020</a:t>
            </a:fld>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36B26CF9-70EF-45A9-AA24-2E45FE88876F}"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3C0BEBE-863A-4C7A-A744-058B206F79BC}" type="datetimeFigureOut">
              <a:rPr lang="tr-TR"/>
              <a:pPr/>
              <a:t>02.10.2020</a:t>
            </a:fld>
            <a:endParaRPr lang="tr-TR"/>
          </a:p>
        </p:txBody>
      </p:sp>
      <p:sp>
        <p:nvSpPr>
          <p:cNvPr id="6" name="Footer Placeholder 5"/>
          <p:cNvSpPr>
            <a:spLocks noGrp="1"/>
          </p:cNvSpPr>
          <p:nvPr>
            <p:ph type="ftr" sz="quarter" idx="11"/>
          </p:nvPr>
        </p:nvSpPr>
        <p:spPr/>
        <p:txBody>
          <a:bodyPr/>
          <a:lstStyle>
            <a:lvl1pPr>
              <a:defRPr/>
            </a:lvl1pPr>
          </a:lstStyle>
          <a:p>
            <a:endParaRPr lang="tr-TR"/>
          </a:p>
        </p:txBody>
      </p:sp>
      <p:sp>
        <p:nvSpPr>
          <p:cNvPr id="7" name="Slide Number Placeholder 6"/>
          <p:cNvSpPr>
            <a:spLocks noGrp="1"/>
          </p:cNvSpPr>
          <p:nvPr>
            <p:ph type="sldNum" sz="quarter" idx="12"/>
          </p:nvPr>
        </p:nvSpPr>
        <p:spPr/>
        <p:txBody>
          <a:bodyPr/>
          <a:lstStyle>
            <a:lvl1pPr>
              <a:defRPr/>
            </a:lvl1pPr>
          </a:lstStyle>
          <a:p>
            <a:fld id="{3736916B-B92F-46EA-8DED-1195FC66A6D8}"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7938" y="0"/>
            <a:ext cx="2833688" cy="6856413"/>
            <a:chOff x="-5" y="0"/>
            <a:chExt cx="1785" cy="4319"/>
          </a:xfrm>
        </p:grpSpPr>
        <p:sp>
          <p:nvSpPr>
            <p:cNvPr id="58371"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endParaRPr lang="tr-TR"/>
            </a:p>
          </p:txBody>
        </p:sp>
        <p:grpSp>
          <p:nvGrpSpPr>
            <p:cNvPr id="58372" name="Group 4"/>
            <p:cNvGrpSpPr>
              <a:grpSpLocks/>
            </p:cNvGrpSpPr>
            <p:nvPr/>
          </p:nvGrpSpPr>
          <p:grpSpPr bwMode="auto">
            <a:xfrm rot="14964908" flipH="1">
              <a:off x="104" y="2441"/>
              <a:ext cx="452" cy="444"/>
              <a:chOff x="1727" y="866"/>
              <a:chExt cx="129" cy="157"/>
            </a:xfrm>
          </p:grpSpPr>
          <p:sp>
            <p:nvSpPr>
              <p:cNvPr id="58373"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tr-TR"/>
              </a:p>
            </p:txBody>
          </p:sp>
          <p:sp>
            <p:nvSpPr>
              <p:cNvPr id="58374"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tr-TR"/>
              </a:p>
            </p:txBody>
          </p:sp>
          <p:sp>
            <p:nvSpPr>
              <p:cNvPr id="58375"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tr-TR"/>
              </a:p>
            </p:txBody>
          </p:sp>
        </p:grpSp>
        <p:sp>
          <p:nvSpPr>
            <p:cNvPr id="58376"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endParaRPr lang="tr-TR"/>
            </a:p>
          </p:txBody>
        </p:sp>
        <p:grpSp>
          <p:nvGrpSpPr>
            <p:cNvPr id="58377" name="Group 9"/>
            <p:cNvGrpSpPr>
              <a:grpSpLocks/>
            </p:cNvGrpSpPr>
            <p:nvPr/>
          </p:nvGrpSpPr>
          <p:grpSpPr bwMode="auto">
            <a:xfrm rot="416244">
              <a:off x="9" y="1746"/>
              <a:ext cx="1771" cy="1741"/>
              <a:chOff x="41" y="2787"/>
              <a:chExt cx="902" cy="833"/>
            </a:xfrm>
          </p:grpSpPr>
          <p:sp>
            <p:nvSpPr>
              <p:cNvPr id="58378"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endParaRPr lang="tr-TR"/>
              </a:p>
            </p:txBody>
          </p:sp>
          <p:sp>
            <p:nvSpPr>
              <p:cNvPr id="58379"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endParaRPr lang="tr-TR"/>
              </a:p>
            </p:txBody>
          </p:sp>
          <p:sp>
            <p:nvSpPr>
              <p:cNvPr id="58380"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endParaRPr lang="tr-TR"/>
              </a:p>
            </p:txBody>
          </p:sp>
          <p:sp>
            <p:nvSpPr>
              <p:cNvPr id="58381"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endParaRPr lang="tr-TR"/>
              </a:p>
            </p:txBody>
          </p:sp>
          <p:sp>
            <p:nvSpPr>
              <p:cNvPr id="58382" name="Freeform 14"/>
              <p:cNvSpPr>
                <a:spLocks/>
              </p:cNvSpPr>
              <p:nvPr userDrawn="1"/>
            </p:nvSpPr>
            <p:spPr bwMode="ltGray">
              <a:xfrm rot="373331" flipH="1">
                <a:off x="289" y="3135"/>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endParaRPr lang="tr-TR"/>
              </a:p>
            </p:txBody>
          </p:sp>
          <p:grpSp>
            <p:nvGrpSpPr>
              <p:cNvPr id="58383" name="Group 15"/>
              <p:cNvGrpSpPr>
                <a:grpSpLocks/>
              </p:cNvGrpSpPr>
              <p:nvPr userDrawn="1"/>
            </p:nvGrpSpPr>
            <p:grpSpPr bwMode="auto">
              <a:xfrm rot="10886446" flipH="1">
                <a:off x="335" y="3251"/>
                <a:ext cx="608" cy="369"/>
                <a:chOff x="-366" y="1704"/>
                <a:chExt cx="608" cy="369"/>
              </a:xfrm>
            </p:grpSpPr>
            <p:sp>
              <p:nvSpPr>
                <p:cNvPr id="58384"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endParaRPr lang="tr-TR"/>
                </a:p>
              </p:txBody>
            </p:sp>
            <p:sp>
              <p:nvSpPr>
                <p:cNvPr id="58385"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endParaRPr lang="tr-TR"/>
                </a:p>
              </p:txBody>
            </p:sp>
            <p:sp>
              <p:nvSpPr>
                <p:cNvPr id="58386" name="Freeform 18"/>
                <p:cNvSpPr>
                  <a:spLocks/>
                </p:cNvSpPr>
                <p:nvPr userDrawn="1"/>
              </p:nvSpPr>
              <p:spPr bwMode="ltGray">
                <a:xfrm rot="4200091">
                  <a:off x="199" y="1720"/>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endParaRPr lang="tr-TR"/>
                </a:p>
              </p:txBody>
            </p:sp>
          </p:grpSp>
        </p:grpSp>
        <p:grpSp>
          <p:nvGrpSpPr>
            <p:cNvPr id="58387" name="Group 19"/>
            <p:cNvGrpSpPr>
              <a:grpSpLocks/>
            </p:cNvGrpSpPr>
            <p:nvPr/>
          </p:nvGrpSpPr>
          <p:grpSpPr bwMode="auto">
            <a:xfrm rot="-15351438">
              <a:off x="343" y="3854"/>
              <a:ext cx="392" cy="424"/>
              <a:chOff x="1727" y="866"/>
              <a:chExt cx="129" cy="157"/>
            </a:xfrm>
          </p:grpSpPr>
          <p:sp>
            <p:nvSpPr>
              <p:cNvPr id="58388" name="Freeform 2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tr-TR"/>
              </a:p>
            </p:txBody>
          </p:sp>
          <p:sp>
            <p:nvSpPr>
              <p:cNvPr id="58389" name="Freeform 2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tr-TR"/>
              </a:p>
            </p:txBody>
          </p:sp>
          <p:sp>
            <p:nvSpPr>
              <p:cNvPr id="58390"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tr-TR"/>
              </a:p>
            </p:txBody>
          </p:sp>
        </p:grpSp>
        <p:grpSp>
          <p:nvGrpSpPr>
            <p:cNvPr id="58391" name="Group 23"/>
            <p:cNvGrpSpPr>
              <a:grpSpLocks/>
            </p:cNvGrpSpPr>
            <p:nvPr/>
          </p:nvGrpSpPr>
          <p:grpSpPr bwMode="auto">
            <a:xfrm rot="5003157">
              <a:off x="249" y="1102"/>
              <a:ext cx="412" cy="500"/>
              <a:chOff x="1727" y="866"/>
              <a:chExt cx="129" cy="157"/>
            </a:xfrm>
          </p:grpSpPr>
          <p:sp>
            <p:nvSpPr>
              <p:cNvPr id="58392"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tr-TR"/>
              </a:p>
            </p:txBody>
          </p:sp>
          <p:sp>
            <p:nvSpPr>
              <p:cNvPr id="58393"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tr-TR"/>
              </a:p>
            </p:txBody>
          </p:sp>
          <p:sp>
            <p:nvSpPr>
              <p:cNvPr id="58394"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tr-TR"/>
              </a:p>
            </p:txBody>
          </p:sp>
        </p:grpSp>
        <p:grpSp>
          <p:nvGrpSpPr>
            <p:cNvPr id="58395" name="Group 27"/>
            <p:cNvGrpSpPr>
              <a:grpSpLocks/>
            </p:cNvGrpSpPr>
            <p:nvPr/>
          </p:nvGrpSpPr>
          <p:grpSpPr bwMode="auto">
            <a:xfrm>
              <a:off x="815" y="0"/>
              <a:ext cx="345" cy="367"/>
              <a:chOff x="1727" y="866"/>
              <a:chExt cx="129" cy="157"/>
            </a:xfrm>
          </p:grpSpPr>
          <p:sp>
            <p:nvSpPr>
              <p:cNvPr id="58396"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tr-TR"/>
              </a:p>
            </p:txBody>
          </p:sp>
          <p:sp>
            <p:nvSpPr>
              <p:cNvPr id="58397"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tr-TR"/>
              </a:p>
            </p:txBody>
          </p:sp>
          <p:sp>
            <p:nvSpPr>
              <p:cNvPr id="58398"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tr-TR"/>
              </a:p>
            </p:txBody>
          </p:sp>
        </p:grpSp>
        <p:sp>
          <p:nvSpPr>
            <p:cNvPr id="58399"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endParaRPr lang="tr-TR"/>
            </a:p>
          </p:txBody>
        </p:sp>
        <p:sp>
          <p:nvSpPr>
            <p:cNvPr id="58400"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endParaRPr lang="tr-TR"/>
            </a:p>
          </p:txBody>
        </p:sp>
        <p:sp>
          <p:nvSpPr>
            <p:cNvPr id="58401"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endParaRPr lang="tr-TR"/>
            </a:p>
          </p:txBody>
        </p:sp>
        <p:sp>
          <p:nvSpPr>
            <p:cNvPr id="58402"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endParaRPr lang="tr-TR"/>
            </a:p>
          </p:txBody>
        </p:sp>
        <p:sp>
          <p:nvSpPr>
            <p:cNvPr id="58403"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endParaRPr lang="tr-TR"/>
            </a:p>
          </p:txBody>
        </p:sp>
        <p:sp>
          <p:nvSpPr>
            <p:cNvPr id="58404"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endParaRPr lang="tr-TR"/>
            </a:p>
          </p:txBody>
        </p:sp>
        <p:sp>
          <p:nvSpPr>
            <p:cNvPr id="58405"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endParaRPr lang="tr-TR"/>
            </a:p>
          </p:txBody>
        </p:sp>
        <p:sp>
          <p:nvSpPr>
            <p:cNvPr id="58406"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tr-TR"/>
            </a:p>
          </p:txBody>
        </p:sp>
        <p:sp>
          <p:nvSpPr>
            <p:cNvPr id="58407"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tr-TR"/>
            </a:p>
          </p:txBody>
        </p:sp>
        <p:sp>
          <p:nvSpPr>
            <p:cNvPr id="58408"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endParaRPr lang="tr-TR"/>
            </a:p>
          </p:txBody>
        </p:sp>
        <p:sp>
          <p:nvSpPr>
            <p:cNvPr id="58409"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tr-TR"/>
            </a:p>
          </p:txBody>
        </p:sp>
        <p:sp>
          <p:nvSpPr>
            <p:cNvPr id="58410"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endParaRPr lang="tr-TR"/>
            </a:p>
          </p:txBody>
        </p:sp>
        <p:sp>
          <p:nvSpPr>
            <p:cNvPr id="58411"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endParaRPr lang="tr-TR"/>
            </a:p>
          </p:txBody>
        </p:sp>
        <p:sp>
          <p:nvSpPr>
            <p:cNvPr id="58412"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endParaRPr lang="tr-TR"/>
            </a:p>
          </p:txBody>
        </p:sp>
      </p:grpSp>
      <p:sp>
        <p:nvSpPr>
          <p:cNvPr id="58413"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58414"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8415"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fld id="{5AED4A31-BBF8-4689-B4D8-857BA0BA6A46}" type="datetimeFigureOut">
              <a:rPr lang="tr-TR"/>
              <a:pPr/>
              <a:t>02.10.2020</a:t>
            </a:fld>
            <a:endParaRPr lang="tr-TR"/>
          </a:p>
        </p:txBody>
      </p:sp>
      <p:sp>
        <p:nvSpPr>
          <p:cNvPr id="58416"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tr-TR"/>
          </a:p>
        </p:txBody>
      </p:sp>
      <p:sp>
        <p:nvSpPr>
          <p:cNvPr id="58417"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749623B-7E70-45F2-B7CD-02BE5A5CC0A5}"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ku.edu.tr/web/Sayfa.aspx?ID=57JQM25NDAU45832AQ10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eobs.cu.edu.tr/DersIzl_tr.aspx?DersID=28455" TargetMode="External"/><Relationship Id="rId3" Type="http://schemas.openxmlformats.org/officeDocument/2006/relationships/hyperlink" Target="http://eobs.cu.edu.tr/DersIzl_tr.aspx?DersID=19266" TargetMode="External"/><Relationship Id="rId7" Type="http://schemas.openxmlformats.org/officeDocument/2006/relationships/hyperlink" Target="http://eobs.cu.edu.tr/DersIzl_tr.aspx?DersID=19265" TargetMode="External"/><Relationship Id="rId2" Type="http://schemas.openxmlformats.org/officeDocument/2006/relationships/hyperlink" Target="http://eobs.cu.edu.tr/DersIzl_tr.aspx?DersID=24427" TargetMode="External"/><Relationship Id="rId1" Type="http://schemas.openxmlformats.org/officeDocument/2006/relationships/slideLayout" Target="../slideLayouts/slideLayout7.xml"/><Relationship Id="rId6" Type="http://schemas.openxmlformats.org/officeDocument/2006/relationships/hyperlink" Target="http://eobs.cu.edu.tr/DersIzl_tr.aspx?DersID=19263" TargetMode="External"/><Relationship Id="rId5" Type="http://schemas.openxmlformats.org/officeDocument/2006/relationships/hyperlink" Target="http://eobs.cu.edu.tr/DersIzl_tr.aspx?DersID=19269" TargetMode="External"/><Relationship Id="rId10" Type="http://schemas.openxmlformats.org/officeDocument/2006/relationships/hyperlink" Target="http://eobs.cu.edu.tr/DersIzl_tr.aspx?DersID=19270" TargetMode="External"/><Relationship Id="rId4" Type="http://schemas.openxmlformats.org/officeDocument/2006/relationships/hyperlink" Target="http://eobs.cu.edu.tr/DersIzl_tr.aspx?DersID=19264" TargetMode="External"/><Relationship Id="rId9" Type="http://schemas.openxmlformats.org/officeDocument/2006/relationships/hyperlink" Target="http://eobs.cu.edu.tr/DersIzl_tr.aspx?DersID=2442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Başlık"/>
          <p:cNvSpPr>
            <a:spLocks noGrp="1"/>
          </p:cNvSpPr>
          <p:nvPr>
            <p:ph type="ctrTitle" idx="4294967295"/>
          </p:nvPr>
        </p:nvSpPr>
        <p:spPr>
          <a:xfrm>
            <a:off x="755576" y="2852936"/>
            <a:ext cx="7772400" cy="1470025"/>
          </a:xfrm>
        </p:spPr>
        <p:txBody>
          <a:bodyPr anchor="ctr"/>
          <a:lstStyle/>
          <a:p>
            <a:r>
              <a:rPr lang="tr-TR" sz="3200" b="1" dirty="0" smtClean="0"/>
              <a:t>Çukurova Üniversitesi</a:t>
            </a:r>
            <a:br>
              <a:rPr lang="tr-TR" sz="3200" b="1" dirty="0" smtClean="0"/>
            </a:br>
            <a:r>
              <a:rPr lang="tr-TR" sz="3200" b="1" dirty="0" smtClean="0"/>
              <a:t/>
            </a:r>
            <a:br>
              <a:rPr lang="tr-TR" sz="3200" b="1" dirty="0" smtClean="0"/>
            </a:br>
            <a:r>
              <a:rPr lang="tr-TR" sz="3200" b="1" dirty="0" smtClean="0"/>
              <a:t>Fen-Edebiyat Fakültesi</a:t>
            </a:r>
            <a:br>
              <a:rPr lang="tr-TR" sz="3200" b="1" dirty="0" smtClean="0"/>
            </a:br>
            <a:r>
              <a:rPr lang="tr-TR" sz="3200" b="1" dirty="0" smtClean="0"/>
              <a:t/>
            </a:r>
            <a:br>
              <a:rPr lang="tr-TR" sz="3200" b="1" dirty="0" smtClean="0"/>
            </a:br>
            <a:r>
              <a:rPr lang="tr-TR" sz="3200" b="1" dirty="0" smtClean="0"/>
              <a:t>İstatistik Bölümü</a:t>
            </a:r>
            <a:br>
              <a:rPr lang="tr-TR" sz="3200" b="1" dirty="0" smtClean="0"/>
            </a:br>
            <a:r>
              <a:rPr lang="tr-TR" sz="3200" b="1" dirty="0" smtClean="0"/>
              <a:t>Tanıtımı ve Bilgilendirme</a:t>
            </a:r>
            <a:br>
              <a:rPr lang="tr-TR" sz="3200" b="1" dirty="0" smtClean="0"/>
            </a:br>
            <a:r>
              <a:rPr lang="tr-TR" sz="3200" b="1" dirty="0" smtClean="0"/>
              <a:t/>
            </a:r>
            <a:br>
              <a:rPr lang="tr-TR" sz="3200" b="1" dirty="0" smtClean="0"/>
            </a:br>
            <a:r>
              <a:rPr lang="tr-TR" sz="2000" b="1" dirty="0" smtClean="0"/>
              <a:t>2020-2021 Eğitim-Öğretim Yılı </a:t>
            </a:r>
            <a:endParaRPr lang="tr-TR" sz="2000" b="1" dirty="0"/>
          </a:p>
        </p:txBody>
      </p:sp>
      <p:pic>
        <p:nvPicPr>
          <p:cNvPr id="3" name="Picture 2"/>
          <p:cNvPicPr>
            <a:picLocks noChangeAspect="1"/>
          </p:cNvPicPr>
          <p:nvPr/>
        </p:nvPicPr>
        <p:blipFill>
          <a:blip r:embed="rId2"/>
          <a:stretch>
            <a:fillRect/>
          </a:stretch>
        </p:blipFill>
        <p:spPr>
          <a:xfrm>
            <a:off x="323528" y="7640"/>
            <a:ext cx="6264696" cy="19817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628800"/>
            <a:ext cx="7344816" cy="3170099"/>
          </a:xfrm>
          <a:prstGeom prst="rect">
            <a:avLst/>
          </a:prstGeom>
        </p:spPr>
        <p:txBody>
          <a:bodyPr wrap="square">
            <a:spAutoFit/>
          </a:bodyPr>
          <a:lstStyle/>
          <a:p>
            <a:pPr algn="just"/>
            <a:endParaRPr lang="en-US" sz="2000" dirty="0" smtClean="0">
              <a:latin typeface="Calibri"/>
              <a:cs typeface="Calibri"/>
            </a:endParaRPr>
          </a:p>
          <a:p>
            <a:pPr algn="just"/>
            <a:endParaRPr lang="en-US" sz="2000" dirty="0" smtClean="0">
              <a:latin typeface="Calibri"/>
              <a:cs typeface="Calibri"/>
            </a:endParaRPr>
          </a:p>
          <a:p>
            <a:pPr algn="just"/>
            <a:endParaRPr lang="en-US" sz="2000" dirty="0" smtClean="0">
              <a:latin typeface="Calibri"/>
              <a:cs typeface="Calibri"/>
            </a:endParaRPr>
          </a:p>
          <a:p>
            <a:pPr algn="just"/>
            <a:r>
              <a:rPr lang="en-US" sz="2000" dirty="0" err="1" smtClean="0">
                <a:latin typeface="Calibri"/>
                <a:cs typeface="Calibri"/>
              </a:rPr>
              <a:t>Bölümümüzde</a:t>
            </a:r>
            <a:r>
              <a:rPr lang="en-US" sz="2000" dirty="0" smtClean="0">
                <a:latin typeface="Calibri"/>
                <a:cs typeface="Calibri"/>
              </a:rPr>
              <a:t> </a:t>
            </a:r>
            <a:r>
              <a:rPr lang="en-US" sz="2000" dirty="0" err="1">
                <a:latin typeface="Calibri"/>
                <a:cs typeface="Calibri"/>
              </a:rPr>
              <a:t>teorik</a:t>
            </a:r>
            <a:r>
              <a:rPr lang="en-US" sz="2000" dirty="0">
                <a:latin typeface="Calibri"/>
                <a:cs typeface="Calibri"/>
              </a:rPr>
              <a:t> </a:t>
            </a:r>
            <a:r>
              <a:rPr lang="en-US" sz="2000" dirty="0" err="1">
                <a:latin typeface="Calibri"/>
                <a:cs typeface="Calibri"/>
              </a:rPr>
              <a:t>derslerin</a:t>
            </a:r>
            <a:r>
              <a:rPr lang="en-US" sz="2000" dirty="0">
                <a:latin typeface="Calibri"/>
                <a:cs typeface="Calibri"/>
              </a:rPr>
              <a:t> </a:t>
            </a:r>
            <a:r>
              <a:rPr lang="en-US" sz="2000" dirty="0" err="1">
                <a:latin typeface="Calibri"/>
                <a:cs typeface="Calibri"/>
              </a:rPr>
              <a:t>yanı</a:t>
            </a:r>
            <a:r>
              <a:rPr lang="en-US" sz="2000" dirty="0">
                <a:latin typeface="Calibri"/>
                <a:cs typeface="Calibri"/>
              </a:rPr>
              <a:t> </a:t>
            </a:r>
            <a:r>
              <a:rPr lang="en-US" sz="2000" dirty="0" err="1">
                <a:latin typeface="Calibri"/>
                <a:cs typeface="Calibri"/>
              </a:rPr>
              <a:t>sıra</a:t>
            </a:r>
            <a:r>
              <a:rPr lang="en-US" sz="2000" dirty="0">
                <a:latin typeface="Calibri"/>
                <a:cs typeface="Calibri"/>
              </a:rPr>
              <a:t> </a:t>
            </a:r>
            <a:r>
              <a:rPr lang="en-US" sz="2000" dirty="0" err="1">
                <a:latin typeface="Calibri"/>
                <a:cs typeface="Calibri"/>
              </a:rPr>
              <a:t>bilgisayar</a:t>
            </a:r>
            <a:r>
              <a:rPr lang="en-US" sz="2000" dirty="0">
                <a:latin typeface="Calibri"/>
                <a:cs typeface="Calibri"/>
              </a:rPr>
              <a:t> </a:t>
            </a:r>
            <a:r>
              <a:rPr lang="en-US" sz="2000" dirty="0" err="1">
                <a:latin typeface="Calibri"/>
                <a:cs typeface="Calibri"/>
              </a:rPr>
              <a:t>programlama</a:t>
            </a:r>
            <a:r>
              <a:rPr lang="en-US" sz="2000" dirty="0">
                <a:latin typeface="Calibri"/>
                <a:cs typeface="Calibri"/>
              </a:rPr>
              <a:t> </a:t>
            </a:r>
            <a:r>
              <a:rPr lang="en-US" sz="2000" dirty="0" err="1">
                <a:latin typeface="Calibri"/>
                <a:cs typeface="Calibri"/>
              </a:rPr>
              <a:t>dersleri</a:t>
            </a:r>
            <a:r>
              <a:rPr lang="en-US" sz="2000" dirty="0">
                <a:latin typeface="Calibri"/>
                <a:cs typeface="Calibri"/>
              </a:rPr>
              <a:t> de </a:t>
            </a:r>
            <a:r>
              <a:rPr lang="en-US" sz="2000" dirty="0" err="1">
                <a:latin typeface="Calibri"/>
                <a:cs typeface="Calibri"/>
              </a:rPr>
              <a:t>bulunmaktadır</a:t>
            </a:r>
            <a:r>
              <a:rPr lang="en-US" sz="2000" dirty="0">
                <a:latin typeface="Calibri"/>
                <a:cs typeface="Calibri"/>
              </a:rPr>
              <a:t>. </a:t>
            </a:r>
            <a:endParaRPr lang="en-US" sz="2000" dirty="0" smtClean="0">
              <a:latin typeface="Calibri"/>
              <a:cs typeface="Calibri"/>
            </a:endParaRPr>
          </a:p>
          <a:p>
            <a:pPr algn="just"/>
            <a:endParaRPr lang="en-US" sz="2000" dirty="0" smtClean="0">
              <a:latin typeface="Calibri"/>
              <a:cs typeface="Calibri"/>
            </a:endParaRPr>
          </a:p>
          <a:p>
            <a:pPr algn="just"/>
            <a:r>
              <a:rPr lang="en-US" sz="2000" dirty="0" err="1" smtClean="0">
                <a:latin typeface="Calibri"/>
                <a:cs typeface="Calibri"/>
              </a:rPr>
              <a:t>Lisans</a:t>
            </a:r>
            <a:r>
              <a:rPr lang="en-US" sz="2000" dirty="0" smtClean="0">
                <a:latin typeface="Calibri"/>
                <a:cs typeface="Calibri"/>
              </a:rPr>
              <a:t> </a:t>
            </a:r>
            <a:r>
              <a:rPr lang="en-US" sz="2000" dirty="0" err="1">
                <a:latin typeface="Calibri"/>
                <a:cs typeface="Calibri"/>
              </a:rPr>
              <a:t>eğitimi</a:t>
            </a:r>
            <a:r>
              <a:rPr lang="en-US" sz="2000" dirty="0">
                <a:latin typeface="Calibri"/>
                <a:cs typeface="Calibri"/>
              </a:rPr>
              <a:t> </a:t>
            </a:r>
            <a:r>
              <a:rPr lang="en-US" sz="2000" dirty="0" err="1">
                <a:latin typeface="Calibri"/>
                <a:cs typeface="Calibri"/>
              </a:rPr>
              <a:t>ile</a:t>
            </a:r>
            <a:r>
              <a:rPr lang="en-US" sz="2000" dirty="0">
                <a:latin typeface="Calibri"/>
                <a:cs typeface="Calibri"/>
              </a:rPr>
              <a:t> </a:t>
            </a:r>
            <a:r>
              <a:rPr lang="en-US" sz="2000" dirty="0" err="1">
                <a:latin typeface="Calibri"/>
                <a:cs typeface="Calibri"/>
              </a:rPr>
              <a:t>birlikte</a:t>
            </a:r>
            <a:r>
              <a:rPr lang="en-US" sz="2000" dirty="0">
                <a:latin typeface="Calibri"/>
                <a:cs typeface="Calibri"/>
              </a:rPr>
              <a:t> </a:t>
            </a:r>
            <a:r>
              <a:rPr lang="en-US" sz="2000" dirty="0" err="1">
                <a:latin typeface="Calibri"/>
                <a:cs typeface="Calibri"/>
              </a:rPr>
              <a:t>Yüksek</a:t>
            </a:r>
            <a:r>
              <a:rPr lang="en-US" sz="2000" dirty="0">
                <a:latin typeface="Calibri"/>
                <a:cs typeface="Calibri"/>
              </a:rPr>
              <a:t> </a:t>
            </a:r>
            <a:r>
              <a:rPr lang="en-US" sz="2000" dirty="0" err="1">
                <a:latin typeface="Calibri"/>
                <a:cs typeface="Calibri"/>
              </a:rPr>
              <a:t>Lisans</a:t>
            </a:r>
            <a:r>
              <a:rPr lang="en-US" sz="2000" dirty="0">
                <a:latin typeface="Calibri"/>
                <a:cs typeface="Calibri"/>
              </a:rPr>
              <a:t> </a:t>
            </a:r>
            <a:r>
              <a:rPr lang="en-US" sz="2000" dirty="0" err="1">
                <a:latin typeface="Calibri"/>
                <a:cs typeface="Calibri"/>
              </a:rPr>
              <a:t>ve</a:t>
            </a:r>
            <a:r>
              <a:rPr lang="en-US" sz="2000" dirty="0">
                <a:latin typeface="Calibri"/>
                <a:cs typeface="Calibri"/>
              </a:rPr>
              <a:t> </a:t>
            </a:r>
            <a:r>
              <a:rPr lang="en-US" sz="2000" dirty="0" err="1">
                <a:latin typeface="Calibri"/>
                <a:cs typeface="Calibri"/>
              </a:rPr>
              <a:t>Doktora</a:t>
            </a:r>
            <a:r>
              <a:rPr lang="en-US" sz="2000" dirty="0">
                <a:latin typeface="Calibri"/>
                <a:cs typeface="Calibri"/>
              </a:rPr>
              <a:t> </a:t>
            </a:r>
            <a:r>
              <a:rPr lang="en-US" sz="2000" dirty="0" err="1">
                <a:latin typeface="Calibri"/>
                <a:cs typeface="Calibri"/>
              </a:rPr>
              <a:t>düzeyinde</a:t>
            </a:r>
            <a:r>
              <a:rPr lang="en-US" sz="2000" dirty="0">
                <a:latin typeface="Calibri"/>
                <a:cs typeface="Calibri"/>
              </a:rPr>
              <a:t> </a:t>
            </a:r>
            <a:r>
              <a:rPr lang="en-US" sz="2000" dirty="0" err="1">
                <a:latin typeface="Calibri"/>
                <a:cs typeface="Calibri"/>
              </a:rPr>
              <a:t>eğitim</a:t>
            </a:r>
            <a:r>
              <a:rPr lang="en-US" sz="2000" dirty="0">
                <a:latin typeface="Calibri"/>
                <a:cs typeface="Calibri"/>
              </a:rPr>
              <a:t> de </a:t>
            </a:r>
            <a:r>
              <a:rPr lang="en-US" sz="2000" dirty="0" err="1">
                <a:latin typeface="Calibri"/>
                <a:cs typeface="Calibri"/>
              </a:rPr>
              <a:t>verilmektedir</a:t>
            </a:r>
            <a:r>
              <a:rPr lang="en-US" sz="2000" dirty="0">
                <a:latin typeface="Calibri"/>
                <a:cs typeface="Calibri"/>
              </a:rPr>
              <a:t>. </a:t>
            </a:r>
          </a:p>
          <a:p>
            <a:pPr algn="just"/>
            <a:endParaRPr lang="en-US" sz="2000" dirty="0" smtClean="0">
              <a:latin typeface="Calibri"/>
              <a:cs typeface="Calibri"/>
            </a:endParaRPr>
          </a:p>
          <a:p>
            <a:pPr algn="just"/>
            <a:endParaRPr lang="en-US" sz="2000" dirty="0" smtClean="0">
              <a:latin typeface="Calibri"/>
              <a:cs typeface="Calibri"/>
            </a:endParaRPr>
          </a:p>
        </p:txBody>
      </p:sp>
    </p:spTree>
    <p:extLst>
      <p:ext uri="{BB962C8B-B14F-4D97-AF65-F5344CB8AC3E}">
        <p14:creationId xmlns="" xmlns:p14="http://schemas.microsoft.com/office/powerpoint/2010/main" val="3615062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357298"/>
            <a:ext cx="7632848" cy="3477875"/>
          </a:xfrm>
          <a:prstGeom prst="rect">
            <a:avLst/>
          </a:prstGeom>
        </p:spPr>
        <p:txBody>
          <a:bodyPr wrap="square">
            <a:spAutoFit/>
          </a:bodyPr>
          <a:lstStyle/>
          <a:p>
            <a:pPr algn="just"/>
            <a:r>
              <a:rPr lang="en-US" sz="2000" dirty="0" err="1">
                <a:latin typeface="Calibri"/>
                <a:cs typeface="Calibri"/>
              </a:rPr>
              <a:t>Genel</a:t>
            </a:r>
            <a:r>
              <a:rPr lang="en-US" sz="2000" dirty="0">
                <a:latin typeface="Calibri"/>
                <a:cs typeface="Calibri"/>
              </a:rPr>
              <a:t> not </a:t>
            </a:r>
            <a:r>
              <a:rPr lang="en-US" sz="2000" dirty="0" err="1">
                <a:latin typeface="Calibri"/>
                <a:cs typeface="Calibri"/>
              </a:rPr>
              <a:t>ortalaması</a:t>
            </a:r>
            <a:r>
              <a:rPr lang="en-US" sz="2000" dirty="0">
                <a:latin typeface="Calibri"/>
                <a:cs typeface="Calibri"/>
              </a:rPr>
              <a:t> en </a:t>
            </a:r>
            <a:r>
              <a:rPr lang="en-US" sz="2000" dirty="0" err="1">
                <a:latin typeface="Calibri"/>
                <a:cs typeface="Calibri"/>
              </a:rPr>
              <a:t>az</a:t>
            </a:r>
            <a:r>
              <a:rPr lang="en-US" sz="2000" dirty="0">
                <a:latin typeface="Calibri"/>
                <a:cs typeface="Calibri"/>
              </a:rPr>
              <a:t> 3 </a:t>
            </a:r>
            <a:r>
              <a:rPr lang="en-US" sz="2000" dirty="0" err="1">
                <a:latin typeface="Calibri"/>
                <a:cs typeface="Calibri"/>
              </a:rPr>
              <a:t>olan</a:t>
            </a:r>
            <a:r>
              <a:rPr lang="en-US" sz="2000" dirty="0">
                <a:latin typeface="Calibri"/>
                <a:cs typeface="Calibri"/>
              </a:rPr>
              <a:t> </a:t>
            </a:r>
            <a:r>
              <a:rPr lang="en-US" sz="2000" dirty="0" err="1">
                <a:latin typeface="Calibri"/>
                <a:cs typeface="Calibri"/>
              </a:rPr>
              <a:t>öğrenciler</a:t>
            </a:r>
            <a:r>
              <a:rPr lang="en-US" sz="2000" dirty="0">
                <a:latin typeface="Calibri"/>
                <a:cs typeface="Calibri"/>
              </a:rPr>
              <a:t> </a:t>
            </a:r>
            <a:r>
              <a:rPr lang="en-US" sz="2000" dirty="0" err="1">
                <a:latin typeface="Calibri"/>
                <a:cs typeface="Calibri"/>
              </a:rPr>
              <a:t>İstatistik</a:t>
            </a:r>
            <a:r>
              <a:rPr lang="en-US" sz="2000" dirty="0">
                <a:latin typeface="Calibri"/>
                <a:cs typeface="Calibri"/>
              </a:rPr>
              <a:t> </a:t>
            </a:r>
            <a:r>
              <a:rPr lang="en-US" sz="2000" dirty="0" err="1">
                <a:latin typeface="Calibri"/>
                <a:cs typeface="Calibri"/>
              </a:rPr>
              <a:t>Lisans</a:t>
            </a:r>
            <a:r>
              <a:rPr lang="en-US" sz="2000" dirty="0">
                <a:latin typeface="Calibri"/>
                <a:cs typeface="Calibri"/>
              </a:rPr>
              <a:t> </a:t>
            </a:r>
            <a:r>
              <a:rPr lang="en-US" sz="2000" dirty="0" err="1">
                <a:latin typeface="Calibri"/>
                <a:cs typeface="Calibri"/>
              </a:rPr>
              <a:t>eğitimlerinin</a:t>
            </a:r>
            <a:r>
              <a:rPr lang="en-US" sz="2000" dirty="0">
                <a:latin typeface="Calibri"/>
                <a:cs typeface="Calibri"/>
              </a:rPr>
              <a:t> </a:t>
            </a:r>
            <a:r>
              <a:rPr lang="en-US" sz="2000" dirty="0" err="1">
                <a:latin typeface="Calibri"/>
                <a:cs typeface="Calibri"/>
              </a:rPr>
              <a:t>yanısıra</a:t>
            </a:r>
            <a:r>
              <a:rPr lang="en-US" sz="2000" dirty="0">
                <a:latin typeface="Calibri"/>
                <a:cs typeface="Calibri"/>
              </a:rPr>
              <a:t> </a:t>
            </a:r>
            <a:r>
              <a:rPr lang="en-US" sz="2000" b="1" dirty="0" err="1">
                <a:latin typeface="Calibri"/>
                <a:cs typeface="Calibri"/>
              </a:rPr>
              <a:t>Çift</a:t>
            </a:r>
            <a:r>
              <a:rPr lang="en-US" sz="2000" b="1" dirty="0">
                <a:latin typeface="Calibri"/>
                <a:cs typeface="Calibri"/>
              </a:rPr>
              <a:t> </a:t>
            </a:r>
            <a:r>
              <a:rPr lang="en-US" sz="2000" b="1" dirty="0" err="1">
                <a:latin typeface="Calibri"/>
                <a:cs typeface="Calibri"/>
              </a:rPr>
              <a:t>anadal</a:t>
            </a:r>
            <a:r>
              <a:rPr lang="en-US" sz="2000" b="1" dirty="0">
                <a:latin typeface="Calibri"/>
                <a:cs typeface="Calibri"/>
              </a:rPr>
              <a:t> </a:t>
            </a:r>
            <a:r>
              <a:rPr lang="en-US" sz="2000" dirty="0">
                <a:latin typeface="Calibri"/>
                <a:cs typeface="Calibri"/>
              </a:rPr>
              <a:t>(</a:t>
            </a:r>
            <a:r>
              <a:rPr lang="en-US" sz="2000" b="1" dirty="0" err="1">
                <a:solidFill>
                  <a:srgbClr val="660066"/>
                </a:solidFill>
                <a:latin typeface="Calibri"/>
                <a:cs typeface="Calibri"/>
              </a:rPr>
              <a:t>Matematik</a:t>
            </a:r>
            <a:r>
              <a:rPr lang="en-US" sz="2000" b="1" dirty="0">
                <a:solidFill>
                  <a:srgbClr val="660066"/>
                </a:solidFill>
                <a:latin typeface="Calibri"/>
                <a:cs typeface="Calibri"/>
              </a:rPr>
              <a:t>, </a:t>
            </a:r>
            <a:r>
              <a:rPr lang="en-US" sz="2000" b="1" dirty="0" err="1">
                <a:solidFill>
                  <a:srgbClr val="660066"/>
                </a:solidFill>
                <a:latin typeface="Calibri"/>
                <a:cs typeface="Calibri"/>
              </a:rPr>
              <a:t>Ekonometri</a:t>
            </a:r>
            <a:r>
              <a:rPr lang="en-US" sz="2000" dirty="0">
                <a:latin typeface="Calibri"/>
                <a:cs typeface="Calibri"/>
              </a:rPr>
              <a:t>) </a:t>
            </a:r>
            <a:r>
              <a:rPr lang="en-US" sz="2000" dirty="0" err="1">
                <a:latin typeface="Calibri"/>
                <a:cs typeface="Calibri"/>
              </a:rPr>
              <a:t>yapma</a:t>
            </a:r>
            <a:r>
              <a:rPr lang="en-US" sz="2000" dirty="0">
                <a:latin typeface="Calibri"/>
                <a:cs typeface="Calibri"/>
              </a:rPr>
              <a:t> </a:t>
            </a:r>
            <a:r>
              <a:rPr lang="en-US" sz="2000" dirty="0" err="1">
                <a:latin typeface="Calibri"/>
                <a:cs typeface="Calibri"/>
              </a:rPr>
              <a:t>imkanına</a:t>
            </a:r>
            <a:r>
              <a:rPr lang="en-US" sz="2000" dirty="0">
                <a:latin typeface="Calibri"/>
                <a:cs typeface="Calibri"/>
              </a:rPr>
              <a:t> </a:t>
            </a:r>
            <a:r>
              <a:rPr lang="en-US" sz="2000" dirty="0" err="1">
                <a:latin typeface="Calibri"/>
                <a:cs typeface="Calibri"/>
              </a:rPr>
              <a:t>sahiptir</a:t>
            </a:r>
            <a:r>
              <a:rPr lang="en-US" sz="2000" dirty="0">
                <a:latin typeface="Calibri"/>
                <a:cs typeface="Calibri"/>
              </a:rPr>
              <a:t>. </a:t>
            </a:r>
            <a:endParaRPr lang="tr-TR" sz="2000" dirty="0" smtClean="0">
              <a:latin typeface="Calibri"/>
              <a:cs typeface="Calibri"/>
            </a:endParaRPr>
          </a:p>
          <a:p>
            <a:pPr algn="just"/>
            <a:r>
              <a:rPr lang="tr-TR" sz="2000" dirty="0" smtClean="0">
                <a:latin typeface="Calibri" pitchFamily="34" charset="0"/>
                <a:cs typeface="Calibri" pitchFamily="34" charset="0"/>
              </a:rPr>
              <a:t>Duyurulmuş olan çift ana dal programına, ana dal lisans programının </a:t>
            </a:r>
            <a:r>
              <a:rPr lang="tr-TR" sz="2000" dirty="0" smtClean="0">
                <a:solidFill>
                  <a:srgbClr val="FF0000"/>
                </a:solidFill>
                <a:latin typeface="Calibri" pitchFamily="34" charset="0"/>
                <a:cs typeface="Calibri" pitchFamily="34" charset="0"/>
              </a:rPr>
              <a:t>en erken 3. ve en geç 5. yarıyılının başında</a:t>
            </a:r>
            <a:r>
              <a:rPr lang="tr-TR" sz="2000" dirty="0" smtClean="0">
                <a:latin typeface="Calibri" pitchFamily="34" charset="0"/>
                <a:cs typeface="Calibri" pitchFamily="34" charset="0"/>
              </a:rPr>
              <a:t> başvurabilir.</a:t>
            </a:r>
            <a:endParaRPr lang="en-US" sz="2000" dirty="0">
              <a:latin typeface="Calibri" pitchFamily="34" charset="0"/>
              <a:cs typeface="Calibri" pitchFamily="34" charset="0"/>
            </a:endParaRPr>
          </a:p>
          <a:p>
            <a:pPr algn="just"/>
            <a:endParaRPr lang="en-US" sz="2000" dirty="0">
              <a:latin typeface="Calibri"/>
              <a:cs typeface="Calibri"/>
            </a:endParaRPr>
          </a:p>
          <a:p>
            <a:pPr algn="just"/>
            <a:r>
              <a:rPr lang="en-US" sz="2000" dirty="0" err="1">
                <a:latin typeface="Calibri"/>
                <a:cs typeface="Calibri"/>
              </a:rPr>
              <a:t>Genel</a:t>
            </a:r>
            <a:r>
              <a:rPr lang="en-US" sz="2000" dirty="0">
                <a:latin typeface="Calibri"/>
                <a:cs typeface="Calibri"/>
              </a:rPr>
              <a:t> not </a:t>
            </a:r>
            <a:r>
              <a:rPr lang="en-US" sz="2000" dirty="0" err="1">
                <a:latin typeface="Calibri"/>
                <a:cs typeface="Calibri"/>
              </a:rPr>
              <a:t>ortalaması</a:t>
            </a:r>
            <a:r>
              <a:rPr lang="en-US" sz="2000" dirty="0">
                <a:latin typeface="Calibri"/>
                <a:cs typeface="Calibri"/>
              </a:rPr>
              <a:t> en </a:t>
            </a:r>
            <a:r>
              <a:rPr lang="en-US" sz="2000" dirty="0" err="1">
                <a:latin typeface="Calibri"/>
                <a:cs typeface="Calibri"/>
              </a:rPr>
              <a:t>az</a:t>
            </a:r>
            <a:r>
              <a:rPr lang="en-US" sz="2000" dirty="0">
                <a:latin typeface="Calibri"/>
                <a:cs typeface="Calibri"/>
              </a:rPr>
              <a:t> 2,5 </a:t>
            </a:r>
            <a:r>
              <a:rPr lang="en-US" sz="2000" dirty="0" err="1">
                <a:latin typeface="Calibri"/>
                <a:cs typeface="Calibri"/>
              </a:rPr>
              <a:t>olan</a:t>
            </a:r>
            <a:r>
              <a:rPr lang="en-US" sz="2000" dirty="0">
                <a:latin typeface="Calibri"/>
                <a:cs typeface="Calibri"/>
              </a:rPr>
              <a:t> </a:t>
            </a:r>
            <a:r>
              <a:rPr lang="en-US" sz="2000" dirty="0" err="1">
                <a:latin typeface="Calibri"/>
                <a:cs typeface="Calibri"/>
              </a:rPr>
              <a:t>öğrenciler</a:t>
            </a:r>
            <a:r>
              <a:rPr lang="en-US" sz="2000" dirty="0">
                <a:latin typeface="Calibri"/>
                <a:cs typeface="Calibri"/>
              </a:rPr>
              <a:t> </a:t>
            </a:r>
            <a:r>
              <a:rPr lang="en-US" sz="2000" dirty="0" err="1">
                <a:latin typeface="Calibri"/>
                <a:cs typeface="Calibri"/>
              </a:rPr>
              <a:t>İstatistik</a:t>
            </a:r>
            <a:r>
              <a:rPr lang="en-US" sz="2000" dirty="0">
                <a:latin typeface="Calibri"/>
                <a:cs typeface="Calibri"/>
              </a:rPr>
              <a:t> </a:t>
            </a:r>
            <a:r>
              <a:rPr lang="en-US" sz="2000" dirty="0" err="1">
                <a:latin typeface="Calibri"/>
                <a:cs typeface="Calibri"/>
              </a:rPr>
              <a:t>Lisans</a:t>
            </a:r>
            <a:r>
              <a:rPr lang="en-US" sz="2000" dirty="0">
                <a:latin typeface="Calibri"/>
                <a:cs typeface="Calibri"/>
              </a:rPr>
              <a:t> </a:t>
            </a:r>
            <a:r>
              <a:rPr lang="en-US" sz="2000" dirty="0" err="1">
                <a:latin typeface="Calibri"/>
                <a:cs typeface="Calibri"/>
              </a:rPr>
              <a:t>eğitimlerinin</a:t>
            </a:r>
            <a:r>
              <a:rPr lang="en-US" sz="2000" dirty="0">
                <a:latin typeface="Calibri"/>
                <a:cs typeface="Calibri"/>
              </a:rPr>
              <a:t> </a:t>
            </a:r>
            <a:r>
              <a:rPr lang="en-US" sz="2000" dirty="0" err="1">
                <a:latin typeface="Calibri"/>
                <a:cs typeface="Calibri"/>
              </a:rPr>
              <a:t>yanısıra</a:t>
            </a:r>
            <a:r>
              <a:rPr lang="en-US" sz="2000" dirty="0">
                <a:latin typeface="Calibri"/>
                <a:cs typeface="Calibri"/>
              </a:rPr>
              <a:t> </a:t>
            </a:r>
            <a:r>
              <a:rPr lang="en-US" sz="2000" b="1" dirty="0" err="1">
                <a:latin typeface="Calibri"/>
                <a:cs typeface="Calibri"/>
              </a:rPr>
              <a:t>Yandal</a:t>
            </a:r>
            <a:r>
              <a:rPr lang="en-US" sz="2000" dirty="0">
                <a:latin typeface="Calibri"/>
                <a:cs typeface="Calibri"/>
              </a:rPr>
              <a:t> (</a:t>
            </a:r>
            <a:r>
              <a:rPr lang="en-US" sz="2000" b="1" dirty="0" err="1">
                <a:solidFill>
                  <a:srgbClr val="660066"/>
                </a:solidFill>
                <a:latin typeface="Calibri"/>
                <a:cs typeface="Calibri"/>
              </a:rPr>
              <a:t>Matematik</a:t>
            </a:r>
            <a:r>
              <a:rPr lang="en-US" sz="2000" b="1" dirty="0">
                <a:solidFill>
                  <a:srgbClr val="660066"/>
                </a:solidFill>
                <a:latin typeface="Calibri"/>
                <a:cs typeface="Calibri"/>
              </a:rPr>
              <a:t>, </a:t>
            </a:r>
            <a:r>
              <a:rPr lang="en-US" sz="2000" b="1" dirty="0" err="1">
                <a:solidFill>
                  <a:srgbClr val="660066"/>
                </a:solidFill>
                <a:latin typeface="Calibri"/>
                <a:cs typeface="Calibri"/>
              </a:rPr>
              <a:t>Ekonometri</a:t>
            </a:r>
            <a:r>
              <a:rPr lang="en-US" sz="2000" b="1" dirty="0">
                <a:solidFill>
                  <a:srgbClr val="660066"/>
                </a:solidFill>
                <a:latin typeface="Calibri"/>
                <a:cs typeface="Calibri"/>
              </a:rPr>
              <a:t>, </a:t>
            </a:r>
            <a:r>
              <a:rPr lang="en-US" sz="2000" b="1" dirty="0" err="1">
                <a:solidFill>
                  <a:srgbClr val="660066"/>
                </a:solidFill>
                <a:latin typeface="Calibri"/>
                <a:cs typeface="Calibri"/>
              </a:rPr>
              <a:t>Endüstri</a:t>
            </a:r>
            <a:r>
              <a:rPr lang="en-US" sz="2000" b="1" dirty="0">
                <a:solidFill>
                  <a:srgbClr val="660066"/>
                </a:solidFill>
                <a:latin typeface="Calibri"/>
                <a:cs typeface="Calibri"/>
              </a:rPr>
              <a:t> </a:t>
            </a:r>
            <a:r>
              <a:rPr lang="en-US" sz="2000" b="1" dirty="0" err="1">
                <a:solidFill>
                  <a:srgbClr val="660066"/>
                </a:solidFill>
                <a:latin typeface="Calibri"/>
                <a:cs typeface="Calibri"/>
              </a:rPr>
              <a:t>Mühendisliği</a:t>
            </a:r>
            <a:r>
              <a:rPr lang="en-US" sz="2000" dirty="0">
                <a:latin typeface="Calibri"/>
                <a:cs typeface="Calibri"/>
              </a:rPr>
              <a:t>) </a:t>
            </a:r>
            <a:r>
              <a:rPr lang="en-US" sz="2000" dirty="0" err="1">
                <a:latin typeface="Calibri"/>
                <a:cs typeface="Calibri"/>
              </a:rPr>
              <a:t>yapma</a:t>
            </a:r>
            <a:r>
              <a:rPr lang="en-US" sz="2000" dirty="0">
                <a:latin typeface="Calibri"/>
                <a:cs typeface="Calibri"/>
              </a:rPr>
              <a:t> </a:t>
            </a:r>
            <a:r>
              <a:rPr lang="en-US" sz="2000" dirty="0" err="1">
                <a:latin typeface="Calibri"/>
                <a:cs typeface="Calibri"/>
              </a:rPr>
              <a:t>imkanına</a:t>
            </a:r>
            <a:r>
              <a:rPr lang="en-US" sz="2000" dirty="0">
                <a:latin typeface="Calibri"/>
                <a:cs typeface="Calibri"/>
              </a:rPr>
              <a:t> </a:t>
            </a:r>
            <a:r>
              <a:rPr lang="en-US" sz="2000" dirty="0" err="1">
                <a:latin typeface="Calibri"/>
                <a:cs typeface="Calibri"/>
              </a:rPr>
              <a:t>sahiptir</a:t>
            </a:r>
            <a:r>
              <a:rPr lang="en-US" sz="2000" dirty="0" smtClean="0">
                <a:latin typeface="Calibri"/>
                <a:cs typeface="Calibri"/>
              </a:rPr>
              <a:t>.</a:t>
            </a:r>
            <a:endParaRPr lang="tr-TR" sz="2000" dirty="0" smtClean="0">
              <a:latin typeface="Calibri"/>
              <a:cs typeface="Calibri"/>
            </a:endParaRPr>
          </a:p>
          <a:p>
            <a:pPr algn="just"/>
            <a:r>
              <a:rPr lang="tr-TR" sz="2000" dirty="0" smtClean="0">
                <a:latin typeface="Calibri" pitchFamily="34" charset="0"/>
                <a:cs typeface="Calibri" pitchFamily="34" charset="0"/>
              </a:rPr>
              <a:t>Duyurulmuş olan Yan dal programına, ana dal lisans programının </a:t>
            </a:r>
            <a:r>
              <a:rPr lang="tr-TR" sz="2000" dirty="0" smtClean="0">
                <a:solidFill>
                  <a:srgbClr val="FF0000"/>
                </a:solidFill>
                <a:latin typeface="Calibri" pitchFamily="34" charset="0"/>
                <a:cs typeface="Calibri" pitchFamily="34" charset="0"/>
              </a:rPr>
              <a:t>en erken 3. ve en geç 6. yarıyılın başında</a:t>
            </a:r>
            <a:r>
              <a:rPr lang="tr-TR" sz="2000" dirty="0" smtClean="0">
                <a:latin typeface="Calibri" pitchFamily="34" charset="0"/>
                <a:cs typeface="Calibri" pitchFamily="34" charset="0"/>
              </a:rPr>
              <a:t> başvurabilir.</a:t>
            </a:r>
            <a:endParaRPr lang="en-US" sz="2000" dirty="0">
              <a:latin typeface="Calibri" pitchFamily="34" charset="0"/>
              <a:cs typeface="Calibri" pitchFamily="34" charset="0"/>
            </a:endParaRPr>
          </a:p>
        </p:txBody>
      </p:sp>
    </p:spTree>
    <p:extLst>
      <p:ext uri="{BB962C8B-B14F-4D97-AF65-F5344CB8AC3E}">
        <p14:creationId xmlns="" xmlns:p14="http://schemas.microsoft.com/office/powerpoint/2010/main" val="3522031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764704"/>
            <a:ext cx="3377522" cy="400110"/>
          </a:xfrm>
          <a:prstGeom prst="rect">
            <a:avLst/>
          </a:prstGeom>
        </p:spPr>
        <p:txBody>
          <a:bodyPr wrap="none">
            <a:spAutoFit/>
          </a:bodyPr>
          <a:lstStyle/>
          <a:p>
            <a:r>
              <a:rPr lang="en-US" sz="2000" b="1" dirty="0" err="1"/>
              <a:t>Bölüm</a:t>
            </a:r>
            <a:r>
              <a:rPr lang="en-US" sz="2000" b="1" dirty="0"/>
              <a:t> </a:t>
            </a:r>
            <a:r>
              <a:rPr lang="en-US" sz="2000" b="1" dirty="0" err="1"/>
              <a:t>Koordinatörleri</a:t>
            </a:r>
            <a:endParaRPr lang="en-US" sz="2000" b="1" dirty="0"/>
          </a:p>
        </p:txBody>
      </p:sp>
      <p:sp>
        <p:nvSpPr>
          <p:cNvPr id="3" name="Rectangle 2"/>
          <p:cNvSpPr/>
          <p:nvPr/>
        </p:nvSpPr>
        <p:spPr>
          <a:xfrm>
            <a:off x="971600" y="2852936"/>
            <a:ext cx="7056784" cy="369332"/>
          </a:xfrm>
          <a:prstGeom prst="rect">
            <a:avLst/>
          </a:prstGeom>
        </p:spPr>
        <p:txBody>
          <a:bodyPr wrap="square">
            <a:spAutoFit/>
          </a:bodyPr>
          <a:lstStyle/>
          <a:p>
            <a:r>
              <a:rPr lang="en-US" b="1" dirty="0" err="1"/>
              <a:t>Farabi</a:t>
            </a:r>
            <a:r>
              <a:rPr lang="en-US" b="1" dirty="0"/>
              <a:t> </a:t>
            </a:r>
            <a:r>
              <a:rPr lang="en-US" b="1" dirty="0" err="1"/>
              <a:t>Koordinatörü</a:t>
            </a:r>
            <a:r>
              <a:rPr lang="en-US" b="1" dirty="0"/>
              <a:t>: </a:t>
            </a:r>
            <a:r>
              <a:rPr lang="en-US" dirty="0" err="1"/>
              <a:t>Prof.Dr</a:t>
            </a:r>
            <a:r>
              <a:rPr lang="en-US" dirty="0"/>
              <a:t>. M. </a:t>
            </a:r>
            <a:r>
              <a:rPr lang="en-US" dirty="0" err="1"/>
              <a:t>Revan</a:t>
            </a:r>
            <a:r>
              <a:rPr lang="en-US" dirty="0"/>
              <a:t> </a:t>
            </a:r>
            <a:r>
              <a:rPr lang="en-US" dirty="0" err="1" smtClean="0"/>
              <a:t>Özkale</a:t>
            </a:r>
            <a:r>
              <a:rPr lang="en-US" dirty="0" smtClean="0"/>
              <a:t> </a:t>
            </a:r>
            <a:r>
              <a:rPr lang="en-US" dirty="0" err="1" smtClean="0"/>
              <a:t>Atıcıoğlu</a:t>
            </a:r>
            <a:endParaRPr lang="en-US" dirty="0"/>
          </a:p>
        </p:txBody>
      </p:sp>
      <p:sp>
        <p:nvSpPr>
          <p:cNvPr id="4" name="Rectangle 3"/>
          <p:cNvSpPr/>
          <p:nvPr/>
        </p:nvSpPr>
        <p:spPr>
          <a:xfrm>
            <a:off x="971600" y="3501008"/>
            <a:ext cx="6912768" cy="369332"/>
          </a:xfrm>
          <a:prstGeom prst="rect">
            <a:avLst/>
          </a:prstGeom>
        </p:spPr>
        <p:txBody>
          <a:bodyPr wrap="square">
            <a:spAutoFit/>
          </a:bodyPr>
          <a:lstStyle/>
          <a:p>
            <a:r>
              <a:rPr lang="en-US" b="1" dirty="0" err="1"/>
              <a:t>Mevlana</a:t>
            </a:r>
            <a:r>
              <a:rPr lang="en-US" b="1" dirty="0"/>
              <a:t> </a:t>
            </a:r>
            <a:r>
              <a:rPr lang="en-US" b="1" dirty="0" err="1"/>
              <a:t>Koordinatörü</a:t>
            </a:r>
            <a:r>
              <a:rPr lang="en-US" b="1" dirty="0"/>
              <a:t>: </a:t>
            </a:r>
            <a:r>
              <a:rPr lang="en-US" dirty="0" err="1"/>
              <a:t>Prof.Dr</a:t>
            </a:r>
            <a:r>
              <a:rPr lang="en-US" dirty="0"/>
              <a:t>. Ali </a:t>
            </a:r>
            <a:r>
              <a:rPr lang="en-US" dirty="0" err="1"/>
              <a:t>İhsan</a:t>
            </a:r>
            <a:r>
              <a:rPr lang="en-US" dirty="0"/>
              <a:t> </a:t>
            </a:r>
            <a:r>
              <a:rPr lang="en-US" dirty="0" err="1"/>
              <a:t>Genç</a:t>
            </a:r>
            <a:endParaRPr lang="en-US" dirty="0"/>
          </a:p>
        </p:txBody>
      </p:sp>
      <p:sp>
        <p:nvSpPr>
          <p:cNvPr id="5" name="Rectangle 4"/>
          <p:cNvSpPr/>
          <p:nvPr/>
        </p:nvSpPr>
        <p:spPr>
          <a:xfrm>
            <a:off x="899592" y="1484784"/>
            <a:ext cx="7776864" cy="923330"/>
          </a:xfrm>
          <a:prstGeom prst="rect">
            <a:avLst/>
          </a:prstGeom>
        </p:spPr>
        <p:txBody>
          <a:bodyPr wrap="square">
            <a:spAutoFit/>
          </a:bodyPr>
          <a:lstStyle/>
          <a:p>
            <a:r>
              <a:rPr lang="en-US" b="1" dirty="0" err="1"/>
              <a:t>Çift</a:t>
            </a:r>
            <a:r>
              <a:rPr lang="en-US" b="1" dirty="0"/>
              <a:t> </a:t>
            </a:r>
            <a:r>
              <a:rPr lang="en-US" b="1" dirty="0" err="1"/>
              <a:t>Anadal</a:t>
            </a:r>
            <a:r>
              <a:rPr lang="en-US" b="1" dirty="0"/>
              <a:t> </a:t>
            </a:r>
            <a:r>
              <a:rPr lang="en-US" b="1" dirty="0" err="1"/>
              <a:t>Yandal</a:t>
            </a:r>
            <a:r>
              <a:rPr lang="en-US" b="1" dirty="0"/>
              <a:t> </a:t>
            </a:r>
            <a:r>
              <a:rPr lang="en-US" b="1" dirty="0" err="1"/>
              <a:t>Koordinatörü</a:t>
            </a:r>
            <a:r>
              <a:rPr lang="en-US" dirty="0"/>
              <a:t>: </a:t>
            </a:r>
            <a:r>
              <a:rPr lang="en-US" dirty="0" err="1"/>
              <a:t>Doç.Dr</a:t>
            </a:r>
            <a:r>
              <a:rPr lang="en-US" dirty="0" smtClean="0"/>
              <a:t>. </a:t>
            </a:r>
            <a:r>
              <a:rPr lang="en-US" dirty="0" err="1" smtClean="0"/>
              <a:t>Gülesen</a:t>
            </a:r>
            <a:r>
              <a:rPr lang="en-US" dirty="0" smtClean="0"/>
              <a:t> 	</a:t>
            </a:r>
            <a:r>
              <a:rPr lang="en-US" dirty="0" err="1" smtClean="0"/>
              <a:t>Üstündağ</a:t>
            </a:r>
            <a:r>
              <a:rPr lang="en-US" dirty="0" smtClean="0"/>
              <a:t> 				        </a:t>
            </a:r>
            <a:r>
              <a:rPr lang="en-US" dirty="0" err="1" smtClean="0"/>
              <a:t>Şiray</a:t>
            </a:r>
            <a:endParaRPr lang="en-US" dirty="0"/>
          </a:p>
          <a:p>
            <a:r>
              <a:rPr lang="en-US" b="1" dirty="0" err="1"/>
              <a:t>Staj</a:t>
            </a:r>
            <a:r>
              <a:rPr lang="en-US" b="1" dirty="0"/>
              <a:t> </a:t>
            </a:r>
            <a:r>
              <a:rPr lang="en-US" b="1" dirty="0" err="1"/>
              <a:t>Koordinatörü</a:t>
            </a:r>
            <a:r>
              <a:rPr lang="en-US" b="1" dirty="0"/>
              <a:t>: </a:t>
            </a:r>
            <a:r>
              <a:rPr lang="en-US" dirty="0" err="1"/>
              <a:t>Doç.Dr</a:t>
            </a:r>
            <a:r>
              <a:rPr lang="en-US" dirty="0" smtClean="0"/>
              <a:t>. </a:t>
            </a:r>
            <a:r>
              <a:rPr lang="en-US" dirty="0" err="1" smtClean="0"/>
              <a:t>Gülesen</a:t>
            </a:r>
            <a:r>
              <a:rPr lang="en-US" dirty="0" smtClean="0"/>
              <a:t> </a:t>
            </a:r>
            <a:r>
              <a:rPr lang="en-US" dirty="0" err="1"/>
              <a:t>Üstündağ</a:t>
            </a:r>
            <a:r>
              <a:rPr lang="en-US" dirty="0"/>
              <a:t> </a:t>
            </a:r>
            <a:r>
              <a:rPr lang="en-US" dirty="0" err="1"/>
              <a:t>Şiray</a:t>
            </a:r>
            <a:endParaRPr lang="en-US" dirty="0"/>
          </a:p>
        </p:txBody>
      </p:sp>
      <p:sp>
        <p:nvSpPr>
          <p:cNvPr id="7" name="Rectangle 6"/>
          <p:cNvSpPr/>
          <p:nvPr/>
        </p:nvSpPr>
        <p:spPr>
          <a:xfrm>
            <a:off x="971600" y="4221088"/>
            <a:ext cx="7344816" cy="1200329"/>
          </a:xfrm>
          <a:prstGeom prst="rect">
            <a:avLst/>
          </a:prstGeom>
        </p:spPr>
        <p:txBody>
          <a:bodyPr wrap="square">
            <a:spAutoFit/>
          </a:bodyPr>
          <a:lstStyle/>
          <a:p>
            <a:r>
              <a:rPr lang="en-US" b="1" dirty="0"/>
              <a:t>Erasmus </a:t>
            </a:r>
            <a:r>
              <a:rPr lang="en-US" b="1" dirty="0" err="1"/>
              <a:t>Koordinatörü</a:t>
            </a:r>
            <a:r>
              <a:rPr lang="en-US" b="1" dirty="0"/>
              <a:t>: </a:t>
            </a:r>
            <a:r>
              <a:rPr lang="en-US" dirty="0" err="1"/>
              <a:t>Dr.Öğr.Üyesi</a:t>
            </a:r>
            <a:r>
              <a:rPr lang="en-US" dirty="0"/>
              <a:t> Selma </a:t>
            </a:r>
            <a:r>
              <a:rPr lang="en-US" dirty="0" err="1"/>
              <a:t>Toker</a:t>
            </a:r>
            <a:r>
              <a:rPr lang="en-US" dirty="0"/>
              <a:t> </a:t>
            </a:r>
            <a:r>
              <a:rPr lang="en-US" dirty="0" err="1"/>
              <a:t>Kutay</a:t>
            </a:r>
            <a:endParaRPr lang="en-US" dirty="0"/>
          </a:p>
          <a:p>
            <a:endParaRPr lang="en-US" dirty="0"/>
          </a:p>
          <a:p>
            <a:r>
              <a:rPr lang="en-US" b="1" dirty="0" err="1"/>
              <a:t>Uluslararası</a:t>
            </a:r>
            <a:r>
              <a:rPr lang="en-US" b="1" dirty="0"/>
              <a:t> </a:t>
            </a:r>
            <a:r>
              <a:rPr lang="en-US" b="1" dirty="0" err="1"/>
              <a:t>Öğrenci</a:t>
            </a:r>
            <a:r>
              <a:rPr lang="en-US" b="1" dirty="0"/>
              <a:t> </a:t>
            </a:r>
            <a:r>
              <a:rPr lang="en-US" b="1" dirty="0" err="1"/>
              <a:t>Koordinatörü</a:t>
            </a:r>
            <a:r>
              <a:rPr lang="en-US" b="1" dirty="0"/>
              <a:t>: </a:t>
            </a:r>
            <a:r>
              <a:rPr lang="en-US" dirty="0" err="1"/>
              <a:t>Dr.Öğr.Üyesi</a:t>
            </a:r>
            <a:r>
              <a:rPr lang="en-US" dirty="0"/>
              <a:t> Selma </a:t>
            </a:r>
            <a:r>
              <a:rPr lang="en-US" dirty="0" smtClean="0"/>
              <a:t>					</a:t>
            </a:r>
            <a:r>
              <a:rPr lang="en-US" dirty="0" err="1" smtClean="0"/>
              <a:t>Toker</a:t>
            </a:r>
            <a:r>
              <a:rPr lang="en-US" dirty="0" smtClean="0"/>
              <a:t> </a:t>
            </a:r>
            <a:r>
              <a:rPr lang="en-US" dirty="0" err="1"/>
              <a:t>Kutay</a:t>
            </a:r>
            <a:endParaRPr lang="en-US" dirty="0"/>
          </a:p>
        </p:txBody>
      </p:sp>
      <p:sp>
        <p:nvSpPr>
          <p:cNvPr id="8" name="Rectangle 7"/>
          <p:cNvSpPr/>
          <p:nvPr/>
        </p:nvSpPr>
        <p:spPr>
          <a:xfrm>
            <a:off x="971600" y="5589240"/>
            <a:ext cx="8424936" cy="369332"/>
          </a:xfrm>
          <a:prstGeom prst="rect">
            <a:avLst/>
          </a:prstGeom>
        </p:spPr>
        <p:txBody>
          <a:bodyPr wrap="square">
            <a:spAutoFit/>
          </a:bodyPr>
          <a:lstStyle/>
          <a:p>
            <a:r>
              <a:rPr lang="en-US" b="1" dirty="0" err="1"/>
              <a:t>Engelli</a:t>
            </a:r>
            <a:r>
              <a:rPr lang="en-US" b="1" dirty="0"/>
              <a:t> </a:t>
            </a:r>
            <a:r>
              <a:rPr lang="en-US" b="1" dirty="0" err="1"/>
              <a:t>Öğrenci</a:t>
            </a:r>
            <a:r>
              <a:rPr lang="en-US" b="1" dirty="0"/>
              <a:t> </a:t>
            </a:r>
            <a:r>
              <a:rPr lang="en-US" b="1" dirty="0" err="1"/>
              <a:t>Bölüm</a:t>
            </a:r>
            <a:r>
              <a:rPr lang="en-US" b="1" dirty="0"/>
              <a:t> </a:t>
            </a:r>
            <a:r>
              <a:rPr lang="en-US" b="1" dirty="0" err="1"/>
              <a:t>Koordinatörü</a:t>
            </a:r>
            <a:r>
              <a:rPr lang="en-US" b="1" dirty="0"/>
              <a:t>: </a:t>
            </a:r>
            <a:r>
              <a:rPr lang="en-US" dirty="0" err="1"/>
              <a:t>Dr.Öğr.Üyesi</a:t>
            </a:r>
            <a:r>
              <a:rPr lang="en-US" dirty="0"/>
              <a:t> </a:t>
            </a:r>
            <a:r>
              <a:rPr lang="en-US" dirty="0" err="1"/>
              <a:t>Nimet</a:t>
            </a:r>
            <a:r>
              <a:rPr lang="en-US" dirty="0"/>
              <a:t> </a:t>
            </a:r>
            <a:r>
              <a:rPr lang="en-US" dirty="0" err="1"/>
              <a:t>Özbay</a:t>
            </a:r>
            <a:endParaRPr lang="en-US" dirty="0"/>
          </a:p>
        </p:txBody>
      </p:sp>
    </p:spTree>
    <p:extLst>
      <p:ext uri="{BB962C8B-B14F-4D97-AF65-F5344CB8AC3E}">
        <p14:creationId xmlns:p14="http://schemas.microsoft.com/office/powerpoint/2010/main" xmlns="" val="346993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931" y="980728"/>
            <a:ext cx="8753069" cy="4298272"/>
          </a:xfrm>
          <a:prstGeom prst="rect">
            <a:avLst/>
          </a:prstGeom>
        </p:spPr>
      </p:pic>
      <p:cxnSp>
        <p:nvCxnSpPr>
          <p:cNvPr id="3" name="Straight Arrow Connector 2"/>
          <p:cNvCxnSpPr/>
          <p:nvPr/>
        </p:nvCxnSpPr>
        <p:spPr>
          <a:xfrm flipH="1">
            <a:off x="2771800" y="764704"/>
            <a:ext cx="432048"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V="1">
            <a:off x="4716016" y="1916832"/>
            <a:ext cx="504056" cy="43204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7092280" y="1916832"/>
            <a:ext cx="432048"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9154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395288" y="1340768"/>
            <a:ext cx="8353425" cy="3508653"/>
          </a:xfrm>
          <a:prstGeom prst="rect">
            <a:avLst/>
          </a:prstGeom>
          <a:noFill/>
          <a:ln w="9525">
            <a:noFill/>
            <a:miter lim="800000"/>
            <a:headEnd/>
            <a:tailEnd/>
          </a:ln>
        </p:spPr>
        <p:txBody>
          <a:bodyPr>
            <a:spAutoFit/>
          </a:bodyPr>
          <a:lstStyle/>
          <a:p>
            <a:r>
              <a:rPr lang="tr-TR" sz="2400" b="1" dirty="0">
                <a:latin typeface="Calibri" pitchFamily="34" charset="0"/>
              </a:rPr>
              <a:t>GÜZ ve BAHAR Yarıyılı</a:t>
            </a:r>
            <a:r>
              <a:rPr lang="tr-TR" sz="2400" dirty="0">
                <a:latin typeface="Calibri" pitchFamily="34" charset="0"/>
              </a:rPr>
              <a:t>:</a:t>
            </a:r>
          </a:p>
          <a:p>
            <a:endParaRPr lang="tr-TR" dirty="0">
              <a:latin typeface="Calibri" pitchFamily="34" charset="0"/>
            </a:endParaRPr>
          </a:p>
          <a:p>
            <a:r>
              <a:rPr lang="tr-TR" dirty="0">
                <a:latin typeface="Calibri" pitchFamily="34" charset="0"/>
              </a:rPr>
              <a:t>Bir örgün eğitim-öğretim yılı, (örneğin </a:t>
            </a:r>
            <a:r>
              <a:rPr lang="tr-TR" dirty="0" smtClean="0">
                <a:latin typeface="Calibri" pitchFamily="34" charset="0"/>
              </a:rPr>
              <a:t>2020-2021) </a:t>
            </a:r>
            <a:r>
              <a:rPr lang="tr-TR" dirty="0">
                <a:latin typeface="Calibri" pitchFamily="34" charset="0"/>
              </a:rPr>
              <a:t>Güz ve Bahar yarıyıllarından oluşur.</a:t>
            </a:r>
          </a:p>
          <a:p>
            <a:endParaRPr lang="tr-TR" dirty="0">
              <a:latin typeface="Calibri" pitchFamily="34" charset="0"/>
            </a:endParaRPr>
          </a:p>
          <a:p>
            <a:r>
              <a:rPr lang="tr-TR" dirty="0">
                <a:latin typeface="Calibri" pitchFamily="34" charset="0"/>
              </a:rPr>
              <a:t>Her bir yarıyıl en az </a:t>
            </a:r>
            <a:r>
              <a:rPr lang="tr-TR" b="1" dirty="0">
                <a:solidFill>
                  <a:srgbClr val="7030A0"/>
                </a:solidFill>
                <a:latin typeface="Calibri" pitchFamily="34" charset="0"/>
              </a:rPr>
              <a:t>on yedi (17)</a:t>
            </a:r>
            <a:r>
              <a:rPr lang="tr-TR" dirty="0">
                <a:solidFill>
                  <a:srgbClr val="7030A0"/>
                </a:solidFill>
                <a:latin typeface="Calibri" pitchFamily="34" charset="0"/>
              </a:rPr>
              <a:t> </a:t>
            </a:r>
            <a:r>
              <a:rPr lang="tr-TR" dirty="0">
                <a:latin typeface="Calibri" pitchFamily="34" charset="0"/>
              </a:rPr>
              <a:t>hafta sürer. Ara sınav, yarıyıl veya yıl sonu sınav günleri, bu süreye dahildir. </a:t>
            </a:r>
          </a:p>
          <a:p>
            <a:endParaRPr lang="tr-TR" dirty="0">
              <a:latin typeface="Calibri" pitchFamily="34" charset="0"/>
            </a:endParaRPr>
          </a:p>
          <a:p>
            <a:r>
              <a:rPr lang="tr-TR" dirty="0">
                <a:latin typeface="Calibri" pitchFamily="34" charset="0"/>
              </a:rPr>
              <a:t>Cumartesi, Pazar ve resmi tatil günleri eğitim öğretim günlerinden sayılmaz.  Ancak sınavlar, ortak zorunlu ve seçmeli dersler, uygulamalar ve telafi dersleri Cumartesi günleri de yapılabilir. Gerek görüldüğü takdirde sınavlar Pazar günleri de yapılabilir.</a:t>
            </a:r>
          </a:p>
          <a:p>
            <a:endParaRPr lang="tr-TR" dirty="0">
              <a:latin typeface="Calibri" pitchFamily="34" charset="0"/>
            </a:endParaRPr>
          </a:p>
          <a:p>
            <a:r>
              <a:rPr lang="tr-TR" dirty="0">
                <a:latin typeface="Calibri" pitchFamily="34" charset="0"/>
              </a:rPr>
              <a:t>Çukurova Üniversitesinde </a:t>
            </a:r>
            <a:r>
              <a:rPr lang="tr-TR" b="1" dirty="0">
                <a:latin typeface="Calibri" pitchFamily="34" charset="0"/>
              </a:rPr>
              <a:t>yaz öğretimi</a:t>
            </a:r>
            <a:r>
              <a:rPr lang="tr-TR" dirty="0">
                <a:latin typeface="Calibri" pitchFamily="34" charset="0"/>
              </a:rPr>
              <a:t> açılmamaktadır.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slide(fromBottom)">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395288" y="765175"/>
            <a:ext cx="8353425" cy="4893648"/>
          </a:xfrm>
          <a:prstGeom prst="rect">
            <a:avLst/>
          </a:prstGeom>
          <a:noFill/>
          <a:ln w="9525">
            <a:noFill/>
            <a:miter lim="800000"/>
            <a:headEnd/>
            <a:tailEnd/>
          </a:ln>
        </p:spPr>
        <p:txBody>
          <a:bodyPr wrap="square">
            <a:spAutoFit/>
          </a:bodyPr>
          <a:lstStyle/>
          <a:p>
            <a:r>
              <a:rPr lang="tr-TR" sz="2400" b="1" dirty="0">
                <a:latin typeface="Calibri" pitchFamily="34" charset="0"/>
              </a:rPr>
              <a:t>Ders Kayıtları</a:t>
            </a:r>
            <a:r>
              <a:rPr lang="tr-TR" sz="2400" dirty="0">
                <a:latin typeface="Calibri" pitchFamily="34" charset="0"/>
              </a:rPr>
              <a:t>:</a:t>
            </a:r>
          </a:p>
          <a:p>
            <a:endParaRPr lang="tr-TR" dirty="0">
              <a:latin typeface="Calibri" pitchFamily="34" charset="0"/>
            </a:endParaRPr>
          </a:p>
          <a:p>
            <a:r>
              <a:rPr lang="tr-TR" dirty="0">
                <a:latin typeface="Calibri" pitchFamily="34" charset="0"/>
              </a:rPr>
              <a:t>Her yarıyılın (güz ve bahar) başlangıcında akademik takvimde belirtilen süre içinde ders kayıtlarınızı yenilemeniz gerekmektedir.  </a:t>
            </a:r>
          </a:p>
          <a:p>
            <a:endParaRPr lang="tr-TR" dirty="0">
              <a:latin typeface="Calibri" pitchFamily="34" charset="0"/>
            </a:endParaRPr>
          </a:p>
          <a:p>
            <a:r>
              <a:rPr lang="tr-TR" b="1" dirty="0">
                <a:solidFill>
                  <a:srgbClr val="FF0000"/>
                </a:solidFill>
                <a:latin typeface="Calibri" pitchFamily="34" charset="0"/>
              </a:rPr>
              <a:t>Kayıt yenileme işlemlerinin sorumluluğu size aittir. </a:t>
            </a:r>
            <a:r>
              <a:rPr lang="tr-TR" dirty="0">
                <a:latin typeface="Calibri" pitchFamily="34" charset="0"/>
              </a:rPr>
              <a:t>Belirtilen sürede, haklı ve geçerli nedenleriniz olmadan kaydınızı yenilemezseniz  o dönemin derslerini alamazsınız.  </a:t>
            </a:r>
          </a:p>
          <a:p>
            <a:endParaRPr lang="tr-TR" dirty="0">
              <a:latin typeface="Calibri" pitchFamily="34" charset="0"/>
            </a:endParaRPr>
          </a:p>
          <a:p>
            <a:r>
              <a:rPr lang="tr-TR" dirty="0">
                <a:latin typeface="Calibri" pitchFamily="34" charset="0"/>
              </a:rPr>
              <a:t>Haklı ve geçerli sayılabilecek mazeretiniz varsa yarıyılın ilk iki haftası içinde başvurarak bunu bildirmeniz ve mazeretinizin ilgili yönetim kurulunca kabul edilmesi durumunda, </a:t>
            </a:r>
            <a:r>
              <a:rPr lang="tr-TR" b="1" dirty="0">
                <a:latin typeface="Calibri" pitchFamily="34" charset="0"/>
              </a:rPr>
              <a:t>beş iş günü</a:t>
            </a:r>
            <a:r>
              <a:rPr lang="tr-TR" dirty="0">
                <a:latin typeface="Calibri" pitchFamily="34" charset="0"/>
              </a:rPr>
              <a:t> içinde kaydınızı yenilemeniz gerekir. </a:t>
            </a:r>
          </a:p>
          <a:p>
            <a:endParaRPr lang="tr-TR" dirty="0">
              <a:latin typeface="Calibri" pitchFamily="34" charset="0"/>
            </a:endParaRPr>
          </a:p>
          <a:p>
            <a:r>
              <a:rPr lang="tr-TR" b="1" dirty="0">
                <a:solidFill>
                  <a:srgbClr val="FF0000"/>
                </a:solidFill>
                <a:latin typeface="Calibri" pitchFamily="34" charset="0"/>
              </a:rPr>
              <a:t>Belirtilen süreler dışında yapılan başvurular kabul edilmez ve değerlendirmeye alınmaz</a:t>
            </a:r>
            <a:r>
              <a:rPr lang="tr-TR" dirty="0">
                <a:latin typeface="Calibri" pitchFamily="34" charset="0"/>
              </a:rPr>
              <a:t>.</a:t>
            </a:r>
          </a:p>
          <a:p>
            <a:endParaRPr lang="tr-TR" dirty="0">
              <a:latin typeface="Calibri" pitchFamily="34" charset="0"/>
            </a:endParaRPr>
          </a:p>
          <a:p>
            <a:r>
              <a:rPr lang="tr-TR" dirty="0">
                <a:latin typeface="Calibri" pitchFamily="34" charset="0"/>
              </a:rPr>
              <a:t>Haklı ve geçerli sayılabilecek mazeretlerin neler olduğu ilgili yönetmelikçe tanımlanmıştır. Bu yönetmeliğe Web sayfamızın “Öğrenci” bölümünden ulaşılabilir.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slide(fromBottom)">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slide(fromBottom)">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931" y="980728"/>
            <a:ext cx="8753069" cy="4298272"/>
          </a:xfrm>
          <a:prstGeom prst="rect">
            <a:avLst/>
          </a:prstGeom>
        </p:spPr>
      </p:pic>
      <p:cxnSp>
        <p:nvCxnSpPr>
          <p:cNvPr id="4" name="Straight Arrow Connector 3"/>
          <p:cNvCxnSpPr/>
          <p:nvPr/>
        </p:nvCxnSpPr>
        <p:spPr>
          <a:xfrm flipH="1">
            <a:off x="4572000" y="2276872"/>
            <a:ext cx="432048"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2699792" y="764704"/>
            <a:ext cx="432048"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5364088" y="1988840"/>
            <a:ext cx="216024" cy="504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036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214313" y="214313"/>
            <a:ext cx="8643937" cy="6408737"/>
          </a:xfrm>
          <a:prstGeom prst="rect">
            <a:avLst/>
          </a:prstGeom>
          <a:noFill/>
          <a:ln w="9525">
            <a:noFill/>
            <a:miter lim="800000"/>
            <a:headEnd/>
            <a:tailEnd/>
          </a:ln>
        </p:spPr>
        <p:txBody>
          <a:bodyPr>
            <a:spAutoFit/>
          </a:bodyPr>
          <a:lstStyle/>
          <a:p>
            <a:r>
              <a:rPr lang="tr-TR" sz="2400" b="1" dirty="0">
                <a:latin typeface="Calibri" pitchFamily="34" charset="0"/>
              </a:rPr>
              <a:t>Ders Alma</a:t>
            </a:r>
            <a:r>
              <a:rPr lang="tr-TR" sz="2400" dirty="0">
                <a:latin typeface="Calibri" pitchFamily="34" charset="0"/>
              </a:rPr>
              <a:t>:</a:t>
            </a:r>
          </a:p>
          <a:p>
            <a:endParaRPr lang="tr-TR" dirty="0">
              <a:latin typeface="Calibri" pitchFamily="34" charset="0"/>
            </a:endParaRPr>
          </a:p>
          <a:p>
            <a:r>
              <a:rPr lang="tr-TR" dirty="0">
                <a:latin typeface="Calibri" pitchFamily="34" charset="0"/>
              </a:rPr>
              <a:t>Üniversitemizde ders geçme sistemi uygulanır ve tüm dersler yarıyıl esasına göre düzenlenir. </a:t>
            </a:r>
          </a:p>
          <a:p>
            <a:endParaRPr lang="tr-TR" dirty="0">
              <a:latin typeface="Calibri" pitchFamily="34" charset="0"/>
            </a:endParaRPr>
          </a:p>
          <a:p>
            <a:r>
              <a:rPr lang="tr-TR" dirty="0">
                <a:latin typeface="Calibri" pitchFamily="34" charset="0"/>
              </a:rPr>
              <a:t>Kayıt yenileme işlemini Öğrenci İşleri Bilgi Sisteminden kullanıcı numaralarınızı ve şifrenizi girip, sizin için oluşturulmuş sayfaya ulaşarak gerçekleştireceksiniz. </a:t>
            </a:r>
          </a:p>
          <a:p>
            <a:endParaRPr lang="tr-TR" dirty="0">
              <a:latin typeface="Calibri" pitchFamily="34" charset="0"/>
            </a:endParaRPr>
          </a:p>
          <a:p>
            <a:r>
              <a:rPr lang="tr-TR" dirty="0">
                <a:latin typeface="Calibri" pitchFamily="34" charset="0"/>
              </a:rPr>
              <a:t>Birinci sınıfa başlayan öğrenciler, kayıt oldukları yarıyıla ait tüm dersleri almakla yükümlüdürler.</a:t>
            </a:r>
          </a:p>
          <a:p>
            <a:endParaRPr lang="tr-TR" dirty="0">
              <a:latin typeface="Calibri" pitchFamily="34" charset="0"/>
            </a:endParaRPr>
          </a:p>
          <a:p>
            <a:r>
              <a:rPr lang="tr-TR" dirty="0">
                <a:latin typeface="Calibri" pitchFamily="34" charset="0"/>
              </a:rPr>
              <a:t>İlerleyen yıllarda kayıt yenilerken </a:t>
            </a:r>
            <a:r>
              <a:rPr lang="tr-TR" b="1" dirty="0">
                <a:solidFill>
                  <a:srgbClr val="FF0000"/>
                </a:solidFill>
                <a:latin typeface="Calibri" pitchFamily="34" charset="0"/>
              </a:rPr>
              <a:t>daha önceden aldığınız ve başarısız olduğunuz dersler </a:t>
            </a:r>
            <a:r>
              <a:rPr lang="tr-TR" dirty="0">
                <a:latin typeface="Calibri" pitchFamily="34" charset="0"/>
              </a:rPr>
              <a:t>varsa bu dersler </a:t>
            </a:r>
            <a:r>
              <a:rPr lang="tr-TR" b="1" dirty="0">
                <a:latin typeface="Calibri" pitchFamily="34" charset="0"/>
              </a:rPr>
              <a:t>Ders Kayıt</a:t>
            </a:r>
            <a:r>
              <a:rPr lang="tr-TR" dirty="0">
                <a:latin typeface="Calibri" pitchFamily="34" charset="0"/>
              </a:rPr>
              <a:t> sayfasında, otomatik olarak seçili gelecektir.</a:t>
            </a:r>
          </a:p>
          <a:p>
            <a:endParaRPr lang="tr-TR" dirty="0">
              <a:latin typeface="Calibri" pitchFamily="34" charset="0"/>
            </a:endParaRPr>
          </a:p>
          <a:p>
            <a:r>
              <a:rPr lang="tr-TR" dirty="0">
                <a:latin typeface="Calibri" pitchFamily="34" charset="0"/>
              </a:rPr>
              <a:t>Öncelikle bunları almak koşuluyla, bu derslerle birlikte, alt yarıyıllardan daha önce çeşitli nedenlerle almamış olduğunuz tüm dersleri bulunduğunuz yarıyılda alabilirsiniz. </a:t>
            </a:r>
          </a:p>
          <a:p>
            <a:endParaRPr lang="tr-TR" dirty="0">
              <a:latin typeface="Calibri" pitchFamily="34" charset="0"/>
            </a:endParaRPr>
          </a:p>
          <a:p>
            <a:r>
              <a:rPr lang="tr-TR" b="1" dirty="0">
                <a:solidFill>
                  <a:srgbClr val="FF0000"/>
                </a:solidFill>
                <a:latin typeface="Calibri" pitchFamily="34" charset="0"/>
              </a:rPr>
              <a:t>Ders kaydında alınabilecek derslerin toplamı her yarıyıl için  40 AKTS kredisini geçemez.</a:t>
            </a:r>
          </a:p>
          <a:p>
            <a:endParaRPr lang="tr-TR" dirty="0">
              <a:latin typeface="Calibri" pitchFamily="34" charset="0"/>
            </a:endParaRPr>
          </a:p>
          <a:p>
            <a:r>
              <a:rPr lang="tr-TR" dirty="0">
                <a:latin typeface="Calibri" pitchFamily="34" charset="0"/>
              </a:rPr>
              <a:t>Önceki yarıyıl derslerinden başarısız değilseniz ve Genel Not Ortalamanız 3.00 veya üzerinde ise bulunduğuz yarıyılda toplam 45 AKTS kredisini aşmayacak şekilde üst yarıyıldan ders veya dersler alabilirsiniz.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slide(fromBottom)">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slide(fromBottom)">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slide(fromBottom)">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slide(fromBottom)">
                                      <p:cBhvr>
                                        <p:cTn id="3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395288" y="765175"/>
            <a:ext cx="8353425" cy="4616649"/>
          </a:xfrm>
          <a:prstGeom prst="rect">
            <a:avLst/>
          </a:prstGeom>
          <a:noFill/>
          <a:ln w="9525">
            <a:noFill/>
            <a:miter lim="800000"/>
            <a:headEnd/>
            <a:tailEnd/>
          </a:ln>
        </p:spPr>
        <p:txBody>
          <a:bodyPr>
            <a:spAutoFit/>
          </a:bodyPr>
          <a:lstStyle/>
          <a:p>
            <a:r>
              <a:rPr lang="tr-TR" sz="2400" b="1" dirty="0">
                <a:latin typeface="Calibri" pitchFamily="34" charset="0"/>
              </a:rPr>
              <a:t>Ders Alma</a:t>
            </a:r>
            <a:r>
              <a:rPr lang="tr-TR" sz="2400" dirty="0">
                <a:latin typeface="Calibri" pitchFamily="34" charset="0"/>
              </a:rPr>
              <a:t>:</a:t>
            </a:r>
          </a:p>
          <a:p>
            <a:endParaRPr lang="tr-TR" dirty="0">
              <a:latin typeface="Calibri" pitchFamily="34" charset="0"/>
            </a:endParaRPr>
          </a:p>
          <a:p>
            <a:r>
              <a:rPr lang="tr-TR" dirty="0">
                <a:latin typeface="Calibri" pitchFamily="34" charset="0"/>
              </a:rPr>
              <a:t>Yarıyılın ilk haftasında, ders kaydınızda değişiklikler yapabilirsiniz. </a:t>
            </a:r>
          </a:p>
          <a:p>
            <a:endParaRPr lang="tr-TR" dirty="0">
              <a:latin typeface="Calibri" pitchFamily="34" charset="0"/>
            </a:endParaRPr>
          </a:p>
          <a:p>
            <a:r>
              <a:rPr lang="tr-TR" dirty="0">
                <a:latin typeface="Calibri" pitchFamily="34" charset="0"/>
              </a:rPr>
              <a:t>Ancak alt yarıyıllardan almamış olduğunuz dersler ya da başarısız olduğunuz için tekrarlamak zorunda olduğunuz derslerde herhangi bir değişiklik yapmanız mümkün değildir. </a:t>
            </a:r>
          </a:p>
          <a:p>
            <a:endParaRPr lang="tr-TR" dirty="0">
              <a:latin typeface="Calibri" pitchFamily="34" charset="0"/>
            </a:endParaRPr>
          </a:p>
          <a:p>
            <a:r>
              <a:rPr lang="tr-TR" dirty="0">
                <a:latin typeface="Calibri" pitchFamily="34" charset="0"/>
              </a:rPr>
              <a:t>Süresi içinde ve usulüne uygun olarak kaydolmadığınız derslere devam edemez ve bu derslerin sınavlarına giremezsiniz. </a:t>
            </a:r>
          </a:p>
          <a:p>
            <a:endParaRPr lang="tr-TR" dirty="0">
              <a:latin typeface="Calibri" pitchFamily="34" charset="0"/>
            </a:endParaRPr>
          </a:p>
          <a:p>
            <a:r>
              <a:rPr lang="tr-TR" dirty="0">
                <a:latin typeface="Calibri" pitchFamily="34" charset="0"/>
              </a:rPr>
              <a:t>Aldığınız tüm derslerin eğitim-öğretimi ile ilgili yaptırılacak olan araştırma, inceleme ödevleri, projeler, dersin değerlendirme şekli ve ders içeriği ile ilgili konular eğitim-öğretim yarıyılı başında dersin hocası tarafından size duyurulacaktır. </a:t>
            </a:r>
          </a:p>
          <a:p>
            <a:endParaRPr lang="tr-TR" dirty="0">
              <a:latin typeface="Calibri" pitchFamily="34" charset="0"/>
            </a:endParaRPr>
          </a:p>
          <a:p>
            <a:endParaRPr lang="tr-TR"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slide(fromBottom)">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395288" y="333375"/>
            <a:ext cx="8353425" cy="5724645"/>
          </a:xfrm>
          <a:prstGeom prst="rect">
            <a:avLst/>
          </a:prstGeom>
          <a:noFill/>
          <a:ln w="9525">
            <a:noFill/>
            <a:miter lim="800000"/>
            <a:headEnd/>
            <a:tailEnd/>
          </a:ln>
        </p:spPr>
        <p:txBody>
          <a:bodyPr>
            <a:spAutoFit/>
          </a:bodyPr>
          <a:lstStyle/>
          <a:p>
            <a:r>
              <a:rPr lang="tr-TR" sz="2400" b="1" dirty="0">
                <a:latin typeface="Calibri" pitchFamily="34" charset="0"/>
              </a:rPr>
              <a:t>Dersler </a:t>
            </a:r>
            <a:endParaRPr lang="tr-TR" sz="2400" dirty="0">
              <a:latin typeface="Calibri" pitchFamily="34" charset="0"/>
            </a:endParaRPr>
          </a:p>
          <a:p>
            <a:endParaRPr lang="tr-TR" dirty="0">
              <a:latin typeface="Calibri" pitchFamily="34" charset="0"/>
            </a:endParaRPr>
          </a:p>
          <a:p>
            <a:r>
              <a:rPr lang="tr-TR" b="1" dirty="0">
                <a:latin typeface="Calibri" pitchFamily="34" charset="0"/>
              </a:rPr>
              <a:t>Zorunlu dersler</a:t>
            </a:r>
            <a:r>
              <a:rPr lang="tr-TR" dirty="0">
                <a:latin typeface="Calibri" pitchFamily="34" charset="0"/>
              </a:rPr>
              <a:t>; öğretim programlarında yer alan ve öğrencinin alması gereken derslerdir. </a:t>
            </a:r>
          </a:p>
          <a:p>
            <a:endParaRPr lang="tr-TR" dirty="0">
              <a:latin typeface="Calibri" pitchFamily="34" charset="0"/>
            </a:endParaRPr>
          </a:p>
          <a:p>
            <a:r>
              <a:rPr lang="tr-TR" b="1" dirty="0">
                <a:latin typeface="Calibri" pitchFamily="34" charset="0"/>
              </a:rPr>
              <a:t>Seçmeli dersler</a:t>
            </a:r>
            <a:r>
              <a:rPr lang="tr-TR" dirty="0">
                <a:latin typeface="Calibri" pitchFamily="34" charset="0"/>
              </a:rPr>
              <a:t>; öğrencinin kayıtlı olduğu birimden alınabileceği gibi, </a:t>
            </a:r>
            <a:r>
              <a:rPr lang="tr-TR" b="1" dirty="0">
                <a:solidFill>
                  <a:srgbClr val="7030A0"/>
                </a:solidFill>
                <a:latin typeface="Calibri" pitchFamily="34" charset="0"/>
              </a:rPr>
              <a:t>alan dışından da </a:t>
            </a:r>
            <a:r>
              <a:rPr lang="tr-TR" dirty="0">
                <a:latin typeface="Calibri" pitchFamily="34" charset="0"/>
              </a:rPr>
              <a:t>alınabilir.</a:t>
            </a:r>
          </a:p>
          <a:p>
            <a:endParaRPr lang="tr-TR" dirty="0">
              <a:latin typeface="Calibri" pitchFamily="34" charset="0"/>
            </a:endParaRPr>
          </a:p>
          <a:p>
            <a:r>
              <a:rPr lang="tr-TR" dirty="0">
                <a:latin typeface="Calibri" pitchFamily="34" charset="0"/>
              </a:rPr>
              <a:t>Bir seçmeli dersin açılabilmesi için gerekli öğrenci sayısı birim kurulları tarafından belirlenir. </a:t>
            </a:r>
            <a:r>
              <a:rPr lang="tr-TR" dirty="0">
                <a:solidFill>
                  <a:srgbClr val="FF0000"/>
                </a:solidFill>
                <a:latin typeface="Calibri" pitchFamily="34" charset="0"/>
              </a:rPr>
              <a:t>Seçmeli dersler programdaki toplam kredinin en az %25’i olmak zorundadır. </a:t>
            </a:r>
          </a:p>
          <a:p>
            <a:r>
              <a:rPr lang="tr-TR" dirty="0">
                <a:solidFill>
                  <a:srgbClr val="FF0000"/>
                </a:solidFill>
                <a:latin typeface="Calibri" pitchFamily="34" charset="0"/>
              </a:rPr>
              <a:t>Alan seçmelisi dersler seçmeli derslerin en fazla %30’u olabilir.</a:t>
            </a:r>
          </a:p>
          <a:p>
            <a:endParaRPr lang="tr-TR" dirty="0">
              <a:latin typeface="Calibri" pitchFamily="34" charset="0"/>
            </a:endParaRPr>
          </a:p>
          <a:p>
            <a:r>
              <a:rPr lang="tr-TR" b="1" dirty="0">
                <a:latin typeface="Calibri" pitchFamily="34" charset="0"/>
              </a:rPr>
              <a:t>Ön koşullu dersler</a:t>
            </a:r>
            <a:r>
              <a:rPr lang="tr-TR" dirty="0">
                <a:latin typeface="Calibri" pitchFamily="34" charset="0"/>
              </a:rPr>
              <a:t>; alınabilmesi için önceki yarıyıl veya yıllarda yer alan derslerden bir veya birkaçının başarılması gereken derslerdir. </a:t>
            </a:r>
          </a:p>
          <a:p>
            <a:endParaRPr lang="tr-TR" dirty="0">
              <a:latin typeface="Calibri" pitchFamily="34" charset="0"/>
            </a:endParaRPr>
          </a:p>
          <a:p>
            <a:r>
              <a:rPr lang="tr-TR" b="1" dirty="0">
                <a:latin typeface="Calibri" pitchFamily="34" charset="0"/>
              </a:rPr>
              <a:t>Ortak zorunlu dersler</a:t>
            </a:r>
            <a:r>
              <a:rPr lang="tr-TR" dirty="0">
                <a:latin typeface="Calibri" pitchFamily="34" charset="0"/>
              </a:rPr>
              <a:t>; Atatürk İlkeleri ve İnkılap Tarihi, Türk Dili ile yabancı dil hazırlık sınıfı olmayan programlardaki Yabancı Dil dersleridir.</a:t>
            </a:r>
          </a:p>
          <a:p>
            <a:endParaRPr lang="tr-TR" dirty="0">
              <a:latin typeface="Calibri" pitchFamily="34" charset="0"/>
            </a:endParaRPr>
          </a:p>
          <a:p>
            <a:r>
              <a:rPr lang="tr-TR" dirty="0">
                <a:latin typeface="Calibri" pitchFamily="34" charset="0"/>
              </a:rPr>
              <a:t>Bir eğitim öğretim yılında </a:t>
            </a:r>
            <a:r>
              <a:rPr lang="tr-TR" dirty="0" smtClean="0">
                <a:latin typeface="Calibri" pitchFamily="34" charset="0"/>
              </a:rPr>
              <a:t>ders </a:t>
            </a:r>
            <a:r>
              <a:rPr lang="tr-TR" dirty="0">
                <a:latin typeface="Calibri" pitchFamily="34" charset="0"/>
              </a:rPr>
              <a:t>ve uygulama kredileri toplamı her yarıyıl 30 AKTS olacak şekilde yıllık 60 AKTS kredisi olmak zorundadır.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slide(fromBottom)">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slide(fromBottom)">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slide(fromBottom)">
                                      <p:cBhvr>
                                        <p:cTn id="32" dur="500"/>
                                        <p:tgtEl>
                                          <p:spTgt spid="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slide(fromBottom)">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2771552" y="2132856"/>
            <a:ext cx="2952576" cy="646331"/>
          </a:xfrm>
          <a:prstGeom prst="rect">
            <a:avLst/>
          </a:prstGeom>
          <a:noFill/>
          <a:ln w="9525">
            <a:noFill/>
            <a:miter lim="800000"/>
            <a:headEnd/>
            <a:tailEnd/>
          </a:ln>
        </p:spPr>
        <p:txBody>
          <a:bodyPr wrap="square">
            <a:spAutoFit/>
          </a:bodyPr>
          <a:lstStyle/>
          <a:p>
            <a:r>
              <a:rPr lang="tr-TR" dirty="0" err="1">
                <a:latin typeface="Calibri" pitchFamily="34" charset="0"/>
              </a:rPr>
              <a:t>Prof.Dr</a:t>
            </a:r>
            <a:r>
              <a:rPr lang="tr-TR" dirty="0">
                <a:latin typeface="Calibri" pitchFamily="34" charset="0"/>
              </a:rPr>
              <a:t>. HALİME ÖMÜR PAKSOY</a:t>
            </a:r>
          </a:p>
        </p:txBody>
      </p:sp>
      <p:sp>
        <p:nvSpPr>
          <p:cNvPr id="3" name="1 Metin kutusu"/>
          <p:cNvSpPr txBox="1">
            <a:spLocks noChangeArrowheads="1"/>
          </p:cNvSpPr>
          <p:nvPr/>
        </p:nvSpPr>
        <p:spPr bwMode="auto">
          <a:xfrm>
            <a:off x="323528" y="548680"/>
            <a:ext cx="8353176" cy="523220"/>
          </a:xfrm>
          <a:prstGeom prst="rect">
            <a:avLst/>
          </a:prstGeom>
          <a:noFill/>
          <a:ln w="9525">
            <a:noFill/>
            <a:miter lim="800000"/>
            <a:headEnd/>
            <a:tailEnd/>
          </a:ln>
        </p:spPr>
        <p:txBody>
          <a:bodyPr wrap="square">
            <a:spAutoFit/>
          </a:bodyPr>
          <a:lstStyle/>
          <a:p>
            <a:r>
              <a:rPr lang="tr-TR" sz="2800" dirty="0" smtClean="0">
                <a:latin typeface="Calibri" pitchFamily="34" charset="0"/>
              </a:rPr>
              <a:t>Fakülte Yönetimi</a:t>
            </a:r>
            <a:endParaRPr lang="tr-TR" sz="2800" dirty="0">
              <a:latin typeface="Calibri" pitchFamily="34" charset="0"/>
            </a:endParaRPr>
          </a:p>
        </p:txBody>
      </p:sp>
      <p:pic>
        <p:nvPicPr>
          <p:cNvPr id="4" name="Picture 3"/>
          <p:cNvPicPr>
            <a:picLocks noChangeAspect="1"/>
          </p:cNvPicPr>
          <p:nvPr/>
        </p:nvPicPr>
        <p:blipFill>
          <a:blip r:embed="rId2"/>
          <a:stretch>
            <a:fillRect/>
          </a:stretch>
        </p:blipFill>
        <p:spPr>
          <a:xfrm>
            <a:off x="875566" y="1412776"/>
            <a:ext cx="1680210" cy="1944216"/>
          </a:xfrm>
          <a:prstGeom prst="rect">
            <a:avLst/>
          </a:prstGeom>
        </p:spPr>
      </p:pic>
      <p:sp>
        <p:nvSpPr>
          <p:cNvPr id="5" name="Rectangle 4"/>
          <p:cNvSpPr/>
          <p:nvPr/>
        </p:nvSpPr>
        <p:spPr>
          <a:xfrm>
            <a:off x="2786558" y="1772816"/>
            <a:ext cx="921346" cy="369332"/>
          </a:xfrm>
          <a:prstGeom prst="rect">
            <a:avLst/>
          </a:prstGeom>
        </p:spPr>
        <p:txBody>
          <a:bodyPr wrap="none">
            <a:spAutoFit/>
          </a:bodyPr>
          <a:lstStyle/>
          <a:p>
            <a:r>
              <a:rPr lang="en-US" dirty="0" err="1"/>
              <a:t>Dekan</a:t>
            </a:r>
            <a:endParaRPr lang="en-US" dirty="0"/>
          </a:p>
        </p:txBody>
      </p:sp>
      <p:pic>
        <p:nvPicPr>
          <p:cNvPr id="6" name="Picture 5"/>
          <p:cNvPicPr>
            <a:picLocks noChangeAspect="1"/>
          </p:cNvPicPr>
          <p:nvPr/>
        </p:nvPicPr>
        <p:blipFill>
          <a:blip r:embed="rId3"/>
          <a:stretch>
            <a:fillRect/>
          </a:stretch>
        </p:blipFill>
        <p:spPr>
          <a:xfrm>
            <a:off x="827584" y="3759906"/>
            <a:ext cx="1761096" cy="2117367"/>
          </a:xfrm>
          <a:prstGeom prst="rect">
            <a:avLst/>
          </a:prstGeom>
        </p:spPr>
      </p:pic>
      <p:sp>
        <p:nvSpPr>
          <p:cNvPr id="7" name="Rectangle 6"/>
          <p:cNvSpPr/>
          <p:nvPr/>
        </p:nvSpPr>
        <p:spPr>
          <a:xfrm>
            <a:off x="539552" y="6165304"/>
            <a:ext cx="3123834" cy="369332"/>
          </a:xfrm>
          <a:prstGeom prst="rect">
            <a:avLst/>
          </a:prstGeom>
        </p:spPr>
        <p:txBody>
          <a:bodyPr wrap="none">
            <a:spAutoFit/>
          </a:bodyPr>
          <a:lstStyle/>
          <a:p>
            <a:r>
              <a:rPr lang="en-US" dirty="0"/>
              <a:t>Prof. Dr. </a:t>
            </a:r>
            <a:r>
              <a:rPr lang="en-US" dirty="0" err="1"/>
              <a:t>Gülfeza</a:t>
            </a:r>
            <a:r>
              <a:rPr lang="en-US" dirty="0"/>
              <a:t> KARDAŞ</a:t>
            </a:r>
          </a:p>
        </p:txBody>
      </p:sp>
      <p:sp>
        <p:nvSpPr>
          <p:cNvPr id="8" name="Rectangle 7"/>
          <p:cNvSpPr/>
          <p:nvPr/>
        </p:nvSpPr>
        <p:spPr>
          <a:xfrm>
            <a:off x="3059832" y="3284984"/>
            <a:ext cx="2345000" cy="369332"/>
          </a:xfrm>
          <a:prstGeom prst="rect">
            <a:avLst/>
          </a:prstGeom>
        </p:spPr>
        <p:txBody>
          <a:bodyPr wrap="none">
            <a:spAutoFit/>
          </a:bodyPr>
          <a:lstStyle/>
          <a:p>
            <a:r>
              <a:rPr lang="en-US" dirty="0" err="1"/>
              <a:t>Dekan</a:t>
            </a:r>
            <a:r>
              <a:rPr lang="en-US" dirty="0"/>
              <a:t> </a:t>
            </a:r>
            <a:r>
              <a:rPr lang="en-US" dirty="0" err="1" smtClean="0"/>
              <a:t>Yardımcıları</a:t>
            </a:r>
            <a:endParaRPr lang="en-US" dirty="0"/>
          </a:p>
        </p:txBody>
      </p:sp>
      <p:pic>
        <p:nvPicPr>
          <p:cNvPr id="9" name="Picture 8"/>
          <p:cNvPicPr>
            <a:picLocks noChangeAspect="1"/>
          </p:cNvPicPr>
          <p:nvPr/>
        </p:nvPicPr>
        <p:blipFill>
          <a:blip r:embed="rId4"/>
          <a:stretch>
            <a:fillRect/>
          </a:stretch>
        </p:blipFill>
        <p:spPr>
          <a:xfrm>
            <a:off x="5364089" y="3889712"/>
            <a:ext cx="1800200" cy="2131576"/>
          </a:xfrm>
          <a:prstGeom prst="rect">
            <a:avLst/>
          </a:prstGeom>
        </p:spPr>
      </p:pic>
      <p:sp>
        <p:nvSpPr>
          <p:cNvPr id="10" name="Rectangle 9"/>
          <p:cNvSpPr/>
          <p:nvPr/>
        </p:nvSpPr>
        <p:spPr>
          <a:xfrm>
            <a:off x="4932040" y="6165304"/>
            <a:ext cx="3120115" cy="369332"/>
          </a:xfrm>
          <a:prstGeom prst="rect">
            <a:avLst/>
          </a:prstGeom>
        </p:spPr>
        <p:txBody>
          <a:bodyPr wrap="none">
            <a:spAutoFit/>
          </a:bodyPr>
          <a:lstStyle/>
          <a:p>
            <a:r>
              <a:rPr lang="en-US" dirty="0"/>
              <a:t>Prof. Dr.   Ali </a:t>
            </a:r>
            <a:r>
              <a:rPr lang="en-US" dirty="0" err="1"/>
              <a:t>İhsan</a:t>
            </a:r>
            <a:r>
              <a:rPr lang="en-US" dirty="0"/>
              <a:t> GENÇ</a:t>
            </a:r>
          </a:p>
        </p:txBody>
      </p:sp>
    </p:spTree>
    <p:extLst>
      <p:ext uri="{BB962C8B-B14F-4D97-AF65-F5344CB8AC3E}">
        <p14:creationId xmlns:p14="http://schemas.microsoft.com/office/powerpoint/2010/main" xmlns="" val="3550954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908720"/>
            <a:ext cx="8877957" cy="5949280"/>
          </a:xfrm>
          <a:prstGeom prst="rect">
            <a:avLst/>
          </a:prstGeom>
        </p:spPr>
      </p:pic>
      <p:cxnSp>
        <p:nvCxnSpPr>
          <p:cNvPr id="3" name="Straight Arrow Connector 2"/>
          <p:cNvCxnSpPr/>
          <p:nvPr/>
        </p:nvCxnSpPr>
        <p:spPr>
          <a:xfrm flipH="1" flipV="1">
            <a:off x="3059832" y="1196752"/>
            <a:ext cx="288032" cy="576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H="1">
            <a:off x="3203848" y="5301208"/>
            <a:ext cx="432048"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79512" y="332656"/>
            <a:ext cx="7704856" cy="369332"/>
          </a:xfrm>
          <a:prstGeom prst="rect">
            <a:avLst/>
          </a:prstGeom>
        </p:spPr>
        <p:txBody>
          <a:bodyPr wrap="square">
            <a:spAutoFit/>
          </a:bodyPr>
          <a:lstStyle/>
          <a:p>
            <a:r>
              <a:rPr lang="en-US" dirty="0"/>
              <a:t>http://</a:t>
            </a:r>
            <a:r>
              <a:rPr lang="en-US" dirty="0" err="1"/>
              <a:t>eobs.cu.edu.tr</a:t>
            </a:r>
            <a:r>
              <a:rPr lang="en-US" dirty="0"/>
              <a:t>/</a:t>
            </a:r>
            <a:r>
              <a:rPr lang="en-US" dirty="0" err="1"/>
              <a:t>SistemDetay_tr.aspx?OgrTurId</a:t>
            </a:r>
            <a:r>
              <a:rPr lang="en-US" dirty="0"/>
              <a:t>=2</a:t>
            </a:r>
          </a:p>
        </p:txBody>
      </p:sp>
    </p:spTree>
    <p:extLst>
      <p:ext uri="{BB962C8B-B14F-4D97-AF65-F5344CB8AC3E}">
        <p14:creationId xmlns:p14="http://schemas.microsoft.com/office/powerpoint/2010/main" xmlns="" val="2717418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539552" y="1484784"/>
            <a:ext cx="8353425" cy="3231654"/>
          </a:xfrm>
          <a:prstGeom prst="rect">
            <a:avLst/>
          </a:prstGeom>
          <a:noFill/>
          <a:ln w="9525">
            <a:noFill/>
            <a:miter lim="800000"/>
            <a:headEnd/>
            <a:tailEnd/>
          </a:ln>
        </p:spPr>
        <p:txBody>
          <a:bodyPr>
            <a:spAutoFit/>
          </a:bodyPr>
          <a:lstStyle/>
          <a:p>
            <a:r>
              <a:rPr lang="tr-TR" sz="2400" b="1" dirty="0">
                <a:latin typeface="Calibri" pitchFamily="34" charset="0"/>
              </a:rPr>
              <a:t>Devam Mecburiyeti: </a:t>
            </a:r>
            <a:endParaRPr lang="tr-TR" sz="2400" dirty="0">
              <a:latin typeface="Calibri" pitchFamily="34" charset="0"/>
            </a:endParaRPr>
          </a:p>
          <a:p>
            <a:endParaRPr lang="tr-TR" dirty="0">
              <a:latin typeface="Calibri" pitchFamily="34" charset="0"/>
            </a:endParaRPr>
          </a:p>
          <a:p>
            <a:r>
              <a:rPr lang="tr-TR" b="1" dirty="0">
                <a:solidFill>
                  <a:srgbClr val="FF0000"/>
                </a:solidFill>
                <a:latin typeface="Calibri" pitchFamily="34" charset="0"/>
              </a:rPr>
              <a:t>Teorik </a:t>
            </a:r>
            <a:r>
              <a:rPr lang="tr-TR" dirty="0">
                <a:latin typeface="Calibri" pitchFamily="34" charset="0"/>
              </a:rPr>
              <a:t>derslere en az </a:t>
            </a:r>
            <a:r>
              <a:rPr lang="tr-TR" b="1" dirty="0">
                <a:solidFill>
                  <a:srgbClr val="FF0000"/>
                </a:solidFill>
                <a:latin typeface="Calibri" pitchFamily="34" charset="0"/>
              </a:rPr>
              <a:t>% 70</a:t>
            </a:r>
            <a:r>
              <a:rPr lang="tr-TR" dirty="0">
                <a:latin typeface="Calibri" pitchFamily="34" charset="0"/>
              </a:rPr>
              <a:t>, </a:t>
            </a:r>
            <a:r>
              <a:rPr lang="tr-TR" b="1" dirty="0">
                <a:solidFill>
                  <a:srgbClr val="FF0000"/>
                </a:solidFill>
                <a:latin typeface="Calibri" pitchFamily="34" charset="0"/>
              </a:rPr>
              <a:t>uygulamalara</a:t>
            </a:r>
            <a:r>
              <a:rPr lang="tr-TR" dirty="0">
                <a:latin typeface="Calibri" pitchFamily="34" charset="0"/>
              </a:rPr>
              <a:t> en az </a:t>
            </a:r>
            <a:r>
              <a:rPr lang="tr-TR" b="1" dirty="0">
                <a:solidFill>
                  <a:srgbClr val="FF0000"/>
                </a:solidFill>
                <a:latin typeface="Calibri" pitchFamily="34" charset="0"/>
              </a:rPr>
              <a:t>% 80 </a:t>
            </a:r>
            <a:r>
              <a:rPr lang="tr-TR" dirty="0">
                <a:latin typeface="Calibri" pitchFamily="34" charset="0"/>
              </a:rPr>
              <a:t>oranında devam etmeniz gerekmektedir. Aksi takdirde devamsızlıktan kalır ve dersi tekrar etmeniz gerekir. </a:t>
            </a:r>
          </a:p>
          <a:p>
            <a:endParaRPr lang="tr-TR" dirty="0">
              <a:latin typeface="Calibri" pitchFamily="34" charset="0"/>
            </a:endParaRPr>
          </a:p>
          <a:p>
            <a:r>
              <a:rPr lang="tr-TR" dirty="0">
                <a:latin typeface="Calibri" pitchFamily="34" charset="0"/>
              </a:rPr>
              <a:t>Ancak, bir dersin devam koşullarını yerine getirdiğiniz halde o dersten başarısız olduğunuz için ya da  derste başarılı olduğunuz halde notunuzu yükseltmek için dersi tekrar aldığınız zaman derse devam koşulu aranmayacaktır. </a:t>
            </a:r>
          </a:p>
          <a:p>
            <a:endParaRPr lang="tr-TR" dirty="0">
              <a:latin typeface="Calibri" pitchFamily="34" charset="0"/>
            </a:endParaRPr>
          </a:p>
          <a:p>
            <a:r>
              <a:rPr lang="tr-TR" dirty="0">
                <a:latin typeface="Calibri" pitchFamily="34" charset="0"/>
              </a:rPr>
              <a:t>Tekrar aldığınız bir dersin ara sınavlarına  ve yarıyıl/yıl sonu sınavlarına katılmanız  gerekir.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285750" y="285750"/>
            <a:ext cx="8572500" cy="4985981"/>
          </a:xfrm>
          <a:prstGeom prst="rect">
            <a:avLst/>
          </a:prstGeom>
          <a:noFill/>
          <a:ln w="9525">
            <a:noFill/>
            <a:miter lim="800000"/>
            <a:headEnd/>
            <a:tailEnd/>
          </a:ln>
        </p:spPr>
        <p:txBody>
          <a:bodyPr>
            <a:spAutoFit/>
          </a:bodyPr>
          <a:lstStyle/>
          <a:p>
            <a:r>
              <a:rPr lang="tr-TR" b="1" dirty="0">
                <a:latin typeface="Calibri" pitchFamily="34" charset="0"/>
              </a:rPr>
              <a:t>Sınavlar: </a:t>
            </a:r>
          </a:p>
          <a:p>
            <a:pPr>
              <a:buFont typeface="Wingdings" pitchFamily="2" charset="2"/>
              <a:buChar char="q"/>
            </a:pPr>
            <a:r>
              <a:rPr lang="tr-TR" dirty="0">
                <a:latin typeface="Calibri" pitchFamily="34" charset="0"/>
              </a:rPr>
              <a:t>Ara sınav, (Vize)</a:t>
            </a:r>
          </a:p>
          <a:p>
            <a:pPr>
              <a:buFont typeface="Wingdings" pitchFamily="2" charset="2"/>
              <a:buChar char="q"/>
            </a:pPr>
            <a:r>
              <a:rPr lang="tr-TR" dirty="0">
                <a:latin typeface="Calibri" pitchFamily="34" charset="0"/>
              </a:rPr>
              <a:t>Yarıyıl/yılsonu sınavı (Final)</a:t>
            </a:r>
          </a:p>
          <a:p>
            <a:pPr>
              <a:buFont typeface="Wingdings" pitchFamily="2" charset="2"/>
              <a:buChar char="q"/>
            </a:pPr>
            <a:r>
              <a:rPr lang="tr-TR" dirty="0">
                <a:latin typeface="Calibri" pitchFamily="34" charset="0"/>
              </a:rPr>
              <a:t>Mazeret sınavı</a:t>
            </a:r>
          </a:p>
          <a:p>
            <a:pPr>
              <a:buFont typeface="Wingdings" pitchFamily="2" charset="2"/>
              <a:buChar char="q"/>
            </a:pPr>
            <a:r>
              <a:rPr lang="tr-TR" dirty="0">
                <a:latin typeface="Calibri" pitchFamily="34" charset="0"/>
              </a:rPr>
              <a:t>Bütünleme sınavı</a:t>
            </a:r>
          </a:p>
          <a:p>
            <a:pPr>
              <a:buFont typeface="Wingdings" pitchFamily="2" charset="2"/>
              <a:buChar char="q"/>
            </a:pPr>
            <a:r>
              <a:rPr lang="tr-TR" dirty="0">
                <a:latin typeface="Calibri" pitchFamily="34" charset="0"/>
              </a:rPr>
              <a:t>Tek Ders Sınavı</a:t>
            </a:r>
          </a:p>
          <a:p>
            <a:pPr>
              <a:buFont typeface="Wingdings" pitchFamily="2" charset="2"/>
              <a:buChar char="q"/>
            </a:pPr>
            <a:r>
              <a:rPr lang="tr-TR" dirty="0">
                <a:latin typeface="Calibri" pitchFamily="34" charset="0"/>
              </a:rPr>
              <a:t>GNO yükseltme sınavı</a:t>
            </a:r>
          </a:p>
          <a:p>
            <a:endParaRPr lang="tr-TR" sz="1600" dirty="0">
              <a:latin typeface="Calibri" pitchFamily="34" charset="0"/>
            </a:endParaRPr>
          </a:p>
          <a:p>
            <a:r>
              <a:rPr lang="tr-TR" sz="1600" dirty="0" smtClean="0">
                <a:latin typeface="Calibri" pitchFamily="34" charset="0"/>
              </a:rPr>
              <a:t>Ara </a:t>
            </a:r>
            <a:r>
              <a:rPr lang="tr-TR" sz="1600" dirty="0">
                <a:latin typeface="Calibri" pitchFamily="34" charset="0"/>
              </a:rPr>
              <a:t>sınavların, yarıyıl/yılsonu sınavlarının, bütünleme ve GNO yükseltme sınavlarının ne zaman yapılacağı akademik takvimle birlikte duyurulur. </a:t>
            </a:r>
          </a:p>
          <a:p>
            <a:endParaRPr lang="tr-TR" sz="1600" dirty="0">
              <a:latin typeface="Calibri" pitchFamily="34" charset="0"/>
            </a:endParaRPr>
          </a:p>
          <a:p>
            <a:r>
              <a:rPr lang="tr-TR" sz="1600" dirty="0">
                <a:latin typeface="Calibri" pitchFamily="34" charset="0"/>
              </a:rPr>
              <a:t>Mazeret sınavları ne zaman ve nerede yapılacağı ilgili program tarafından duyurulur.</a:t>
            </a:r>
          </a:p>
          <a:p>
            <a:r>
              <a:rPr lang="tr-TR" sz="1600" b="1" dirty="0">
                <a:solidFill>
                  <a:srgbClr val="7030A0"/>
                </a:solidFill>
                <a:latin typeface="Calibri" pitchFamily="34" charset="0"/>
              </a:rPr>
              <a:t>Mazeret sınavları sadece ara sınavlara giremeyen öğrencilere açılır.</a:t>
            </a:r>
          </a:p>
          <a:p>
            <a:r>
              <a:rPr lang="tr-TR" sz="1600" dirty="0">
                <a:latin typeface="Calibri" pitchFamily="34" charset="0"/>
              </a:rPr>
              <a:t>Sınavların nasıl yapılacağı ve nasıl değerlendirileceği dersi veren öğretim elemanı tarafından dönem başında sizlere duyurulur.</a:t>
            </a:r>
          </a:p>
          <a:p>
            <a:r>
              <a:rPr lang="tr-TR" sz="1600" dirty="0">
                <a:latin typeface="Calibri" pitchFamily="34" charset="0"/>
              </a:rPr>
              <a:t>Her ders için en az bir ara sınav ile bir yarıyıl/yılsonu sınavı yapılır. </a:t>
            </a:r>
            <a:r>
              <a:rPr lang="tr-TR" sz="1600" b="1" dirty="0">
                <a:solidFill>
                  <a:srgbClr val="7030A0"/>
                </a:solidFill>
                <a:latin typeface="Calibri" pitchFamily="34" charset="0"/>
              </a:rPr>
              <a:t>Ancak yapısı gereği, dönem içi çalışmalarının farklı şekilde değerlendirilmesi gereken staj, bitirme tezi ve araştırma projesi gibi dersler ile GNO yükseltme sınavı ve tek ders sınavı değerlendirmelerinde ara sınav notu dikkate alınmaz.</a:t>
            </a:r>
            <a:r>
              <a:rPr lang="tr-TR" sz="1600" dirty="0">
                <a:latin typeface="Calibri" pitchFamily="34" charset="0"/>
              </a:rPr>
              <a:t> Sınav programları sınav tarihleri ve nerede yapılacağı en az on beş (15) gün önce ilan edilir.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slide(fromBottom)">
                                      <p:cBhvr>
                                        <p:cTn id="7" dur="500"/>
                                        <p:tgtEl>
                                          <p:spTgt spid="2">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slide(fromBottom)">
                                      <p:cBhvr>
                                        <p:cTn id="12" dur="500"/>
                                        <p:tgtEl>
                                          <p:spTgt spid="2">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Effect transition="in" filter="slide(fromBottom)">
                                      <p:cBhvr>
                                        <p:cTn id="17" dur="500"/>
                                        <p:tgtEl>
                                          <p:spTgt spid="2">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slide(fromBottom)">
                                      <p:cBhvr>
                                        <p:cTn id="22" dur="500"/>
                                        <p:tgtEl>
                                          <p:spTgt spid="2">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slide(fromBottom)">
                                      <p:cBhvr>
                                        <p:cTn id="2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931" y="980728"/>
            <a:ext cx="8753069" cy="4298272"/>
          </a:xfrm>
          <a:prstGeom prst="rect">
            <a:avLst/>
          </a:prstGeom>
        </p:spPr>
      </p:pic>
      <p:cxnSp>
        <p:nvCxnSpPr>
          <p:cNvPr id="3" name="Straight Arrow Connector 2"/>
          <p:cNvCxnSpPr/>
          <p:nvPr/>
        </p:nvCxnSpPr>
        <p:spPr>
          <a:xfrm flipH="1" flipV="1">
            <a:off x="4355976" y="2492896"/>
            <a:ext cx="648072" cy="2880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22804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395536" y="1484784"/>
            <a:ext cx="8353425" cy="3139321"/>
          </a:xfrm>
          <a:prstGeom prst="rect">
            <a:avLst/>
          </a:prstGeom>
          <a:noFill/>
          <a:ln w="9525">
            <a:noFill/>
            <a:miter lim="800000"/>
            <a:headEnd/>
            <a:tailEnd/>
          </a:ln>
        </p:spPr>
        <p:txBody>
          <a:bodyPr>
            <a:spAutoFit/>
          </a:bodyPr>
          <a:lstStyle/>
          <a:p>
            <a:r>
              <a:rPr lang="tr-TR" b="1" dirty="0">
                <a:solidFill>
                  <a:srgbClr val="7030A0"/>
                </a:solidFill>
                <a:latin typeface="Calibri" pitchFamily="34" charset="0"/>
              </a:rPr>
              <a:t>Yarıyıl/yıl sonu sınavları :</a:t>
            </a:r>
          </a:p>
          <a:p>
            <a:endParaRPr lang="tr-TR" b="1" strike="sngStrike" dirty="0">
              <a:latin typeface="Calibri" pitchFamily="34" charset="0"/>
            </a:endParaRPr>
          </a:p>
          <a:p>
            <a:endParaRPr lang="tr-TR" dirty="0">
              <a:latin typeface="Calibri" pitchFamily="34" charset="0"/>
            </a:endParaRPr>
          </a:p>
          <a:p>
            <a:r>
              <a:rPr lang="tr-TR" dirty="0">
                <a:latin typeface="Calibri" pitchFamily="34" charset="0"/>
              </a:rPr>
              <a:t>Bir dersin yarıyıl sonu veya yılsonu sınavına girebilmeniz için;</a:t>
            </a:r>
          </a:p>
          <a:p>
            <a:r>
              <a:rPr lang="tr-TR" dirty="0">
                <a:latin typeface="Calibri" pitchFamily="34" charset="0"/>
              </a:rPr>
              <a:t>a) O derse kaydınızı yaptırmış olmanız,</a:t>
            </a:r>
          </a:p>
          <a:p>
            <a:r>
              <a:rPr lang="tr-TR" dirty="0">
                <a:latin typeface="Calibri" pitchFamily="34" charset="0"/>
              </a:rPr>
              <a:t>b) Derse devam zorunluluğunu yerine getirmiş olmanız,</a:t>
            </a:r>
          </a:p>
          <a:p>
            <a:r>
              <a:rPr lang="tr-TR" dirty="0">
                <a:latin typeface="Calibri" pitchFamily="34" charset="0"/>
              </a:rPr>
              <a:t>c) Uygulamalarda başarılı olmanız, varsa verilen projeleri, ödevleri tamamlamış olmanız</a:t>
            </a:r>
          </a:p>
          <a:p>
            <a:r>
              <a:rPr lang="tr-TR" dirty="0">
                <a:latin typeface="Calibri" pitchFamily="34" charset="0"/>
              </a:rPr>
              <a:t>gerekir.</a:t>
            </a:r>
          </a:p>
          <a:p>
            <a:endParaRPr lang="tr-TR" dirty="0">
              <a:latin typeface="Calibri" pitchFamily="34" charset="0"/>
            </a:endParaRPr>
          </a:p>
          <a:p>
            <a:r>
              <a:rPr lang="tr-TR" dirty="0">
                <a:latin typeface="Calibri" pitchFamily="34" charset="0"/>
              </a:rPr>
              <a:t>Ara sınav sonuçları, bir sonraki sınav tarihinden en geç  </a:t>
            </a:r>
            <a:r>
              <a:rPr lang="tr-TR" b="1" dirty="0">
                <a:solidFill>
                  <a:srgbClr val="7030A0"/>
                </a:solidFill>
                <a:latin typeface="Calibri" pitchFamily="34" charset="0"/>
              </a:rPr>
              <a:t>iki</a:t>
            </a:r>
            <a:r>
              <a:rPr lang="tr-TR" dirty="0">
                <a:latin typeface="Calibri" pitchFamily="34" charset="0"/>
              </a:rPr>
              <a:t> hafta öncesine kadar ilan edilir.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slide(fromBottom)">
                                      <p:cBhvr>
                                        <p:cTn id="7" dur="500"/>
                                        <p:tgtEl>
                                          <p:spTgt spid="2">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slide(fromBottom)">
                                      <p:cBhvr>
                                        <p:cTn id="10" dur="500"/>
                                        <p:tgtEl>
                                          <p:spTgt spid="2">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slide(fromBottom)">
                                      <p:cBhvr>
                                        <p:cTn id="13" dur="500"/>
                                        <p:tgtEl>
                                          <p:spTgt spid="2">
                                            <p:txEl>
                                              <p:pRg st="5" end="5"/>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slide(fromBottom)">
                                      <p:cBhvr>
                                        <p:cTn id="16" dur="500"/>
                                        <p:tgtEl>
                                          <p:spTgt spid="2">
                                            <p:txEl>
                                              <p:pRg st="6" end="6"/>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slide(fromBottom)">
                                      <p:cBhvr>
                                        <p:cTn id="19" dur="500"/>
                                        <p:tgtEl>
                                          <p:spTgt spid="2">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slide(fromBottom)">
                                      <p:cBhvr>
                                        <p:cTn id="2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250825" y="260350"/>
            <a:ext cx="6249988" cy="5910263"/>
          </a:xfrm>
          <a:prstGeom prst="rect">
            <a:avLst/>
          </a:prstGeom>
          <a:noFill/>
          <a:ln w="9525">
            <a:noFill/>
            <a:miter lim="800000"/>
            <a:headEnd/>
            <a:tailEnd/>
          </a:ln>
        </p:spPr>
        <p:txBody>
          <a:bodyPr>
            <a:spAutoFit/>
          </a:bodyPr>
          <a:lstStyle/>
          <a:p>
            <a:r>
              <a:rPr lang="tr-TR" sz="2400" b="1" dirty="0">
                <a:latin typeface="Calibri" pitchFamily="34" charset="0"/>
              </a:rPr>
              <a:t>Sınavların Değerlendirilmesi: </a:t>
            </a:r>
          </a:p>
          <a:p>
            <a:endParaRPr lang="tr-TR" dirty="0">
              <a:latin typeface="Calibri" pitchFamily="34" charset="0"/>
            </a:endParaRPr>
          </a:p>
          <a:p>
            <a:r>
              <a:rPr lang="tr-TR" b="1" dirty="0">
                <a:latin typeface="Calibri" pitchFamily="34" charset="0"/>
              </a:rPr>
              <a:t>Dönem içi notu</a:t>
            </a:r>
            <a:r>
              <a:rPr lang="tr-TR" dirty="0">
                <a:latin typeface="Calibri" pitchFamily="34" charset="0"/>
              </a:rPr>
              <a:t>, o dersin eğitim-öğretimi ile ilgili yaptırılacak olan ara sınavı/sınavları ile araştırma, inceleme ödevleri, projeler gibi diğer faaliyetleri dikkate alınarak hesaplanır.</a:t>
            </a:r>
          </a:p>
          <a:p>
            <a:endParaRPr lang="tr-TR" dirty="0">
              <a:latin typeface="Calibri" pitchFamily="34" charset="0"/>
            </a:endParaRPr>
          </a:p>
          <a:p>
            <a:r>
              <a:rPr lang="tr-TR" b="1" dirty="0">
                <a:latin typeface="Calibri" pitchFamily="34" charset="0"/>
              </a:rPr>
              <a:t>Ham başarı notu</a:t>
            </a:r>
            <a:r>
              <a:rPr lang="tr-TR" dirty="0">
                <a:latin typeface="Calibri" pitchFamily="34" charset="0"/>
              </a:rPr>
              <a:t>, dönem içi notunun % 40’ı ile yarıyıl veya yılsonu sınav notunun % 60’ının toplanması sonucu elde edilir. Ham başarı notunun elde edilmesinde dönem içi notu ve yarıyıl/yılsonu sınav sonuçları 100 tam puan üzerinden hesaplanır.</a:t>
            </a:r>
          </a:p>
          <a:p>
            <a:endParaRPr lang="tr-TR" dirty="0">
              <a:latin typeface="Calibri" pitchFamily="34" charset="0"/>
            </a:endParaRPr>
          </a:p>
          <a:p>
            <a:r>
              <a:rPr lang="tr-TR" b="1" dirty="0">
                <a:latin typeface="Calibri" pitchFamily="34" charset="0"/>
              </a:rPr>
              <a:t>Başarı notu</a:t>
            </a:r>
            <a:r>
              <a:rPr lang="tr-TR" dirty="0">
                <a:latin typeface="Calibri" pitchFamily="34" charset="0"/>
              </a:rPr>
              <a:t>, üniversitece belirlenen bağıl değerlendirme (çan eğrisi) sistemine göre hesaplanır. </a:t>
            </a:r>
          </a:p>
          <a:p>
            <a:endParaRPr lang="tr-TR" dirty="0">
              <a:latin typeface="Calibri" pitchFamily="34" charset="0"/>
            </a:endParaRPr>
          </a:p>
          <a:p>
            <a:r>
              <a:rPr lang="tr-TR" dirty="0">
                <a:latin typeface="Calibri" pitchFamily="34" charset="0"/>
              </a:rPr>
              <a:t>Bu değerlendirme sonucunda, yanda açılımı ve katsayıları belirtilen harf notlarından biri başarı notu olarak verilir:</a:t>
            </a:r>
          </a:p>
          <a:p>
            <a:endParaRPr lang="tr-TR" dirty="0">
              <a:latin typeface="Calibri" pitchFamily="34" charset="0"/>
            </a:endParaRPr>
          </a:p>
          <a:p>
            <a:r>
              <a:rPr lang="tr-TR" dirty="0">
                <a:latin typeface="Calibri" pitchFamily="34" charset="0"/>
              </a:rPr>
              <a:t>Devam koşulunu yerine getirmeyen öğrenciye NA notu</a:t>
            </a:r>
          </a:p>
          <a:p>
            <a:r>
              <a:rPr lang="tr-TR" dirty="0">
                <a:latin typeface="Calibri" pitchFamily="34" charset="0"/>
              </a:rPr>
              <a:t>verilir. NA notu alan öğrenci yarıyıl/yılsonu ve bütünleme sınavlarına katılamaz.</a:t>
            </a:r>
          </a:p>
        </p:txBody>
      </p:sp>
      <p:graphicFrame>
        <p:nvGraphicFramePr>
          <p:cNvPr id="4" name="3 Tablo"/>
          <p:cNvGraphicFramePr>
            <a:graphicFrameLocks noGrp="1"/>
          </p:cNvGraphicFramePr>
          <p:nvPr>
            <p:extLst>
              <p:ext uri="{D42A27DB-BD31-4B8C-83A1-F6EECF244321}">
                <p14:modId xmlns:p14="http://schemas.microsoft.com/office/powerpoint/2010/main" xmlns="" val="3244412827"/>
              </p:ext>
            </p:extLst>
          </p:nvPr>
        </p:nvGraphicFramePr>
        <p:xfrm>
          <a:off x="6572250" y="476672"/>
          <a:ext cx="2214563" cy="4738266"/>
        </p:xfrm>
        <a:graphic>
          <a:graphicData uri="http://schemas.openxmlformats.org/drawingml/2006/table">
            <a:tbl>
              <a:tblPr/>
              <a:tblGrid>
                <a:gridCol w="906463">
                  <a:extLst>
                    <a:ext uri="{9D8B030D-6E8A-4147-A177-3AD203B41FA5}">
                      <a16:colId xmlns:a16="http://schemas.microsoft.com/office/drawing/2014/main" xmlns="" val="20000"/>
                    </a:ext>
                  </a:extLst>
                </a:gridCol>
                <a:gridCol w="1308100">
                  <a:extLst>
                    <a:ext uri="{9D8B030D-6E8A-4147-A177-3AD203B41FA5}">
                      <a16:colId xmlns:a16="http://schemas.microsoft.com/office/drawing/2014/main" xmlns="" val="20001"/>
                    </a:ext>
                  </a:extLst>
                </a:gridCol>
              </a:tblGrid>
              <a:tr h="45201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AA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4.00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BA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3.50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BB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3.00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CB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2.50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CC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2.00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DC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1.50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DD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1.00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FF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0.00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FG</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0.00</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NA</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0.00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UB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0.00</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slide(fromBottom)">
                                      <p:cBhvr>
                                        <p:cTn id="22" dur="500"/>
                                        <p:tgtEl>
                                          <p:spTgt spid="2">
                                            <p:txEl>
                                              <p:pRg st="8" end="8"/>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lide(fromBottom)">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slide(fromBottom)">
                                      <p:cBhvr>
                                        <p:cTn id="30" dur="500"/>
                                        <p:tgtEl>
                                          <p:spTgt spid="2">
                                            <p:txEl>
                                              <p:pRg st="10" end="10"/>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slide(fromBottom)">
                                      <p:cBhvr>
                                        <p:cTn id="3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2 İçerik Yer Tutucusu"/>
          <p:cNvSpPr>
            <a:spLocks noGrp="1"/>
          </p:cNvSpPr>
          <p:nvPr>
            <p:ph idx="4294967295"/>
          </p:nvPr>
        </p:nvSpPr>
        <p:spPr/>
        <p:txBody>
          <a:bodyPr/>
          <a:lstStyle/>
          <a:p>
            <a:pPr>
              <a:buFontTx/>
              <a:buNone/>
            </a:pPr>
            <a:r>
              <a:rPr lang="tr-TR" sz="2000" dirty="0">
                <a:latin typeface="Calibri" pitchFamily="34" charset="0"/>
              </a:rPr>
              <a:t/>
            </a:r>
            <a:br>
              <a:rPr lang="tr-TR" sz="2000" dirty="0">
                <a:latin typeface="Calibri" pitchFamily="34" charset="0"/>
              </a:rPr>
            </a:br>
            <a:r>
              <a:rPr lang="tr-TR" sz="2000" dirty="0">
                <a:latin typeface="Calibri" pitchFamily="34" charset="0"/>
              </a:rPr>
              <a:t/>
            </a:r>
            <a:br>
              <a:rPr lang="tr-TR" sz="2000" dirty="0">
                <a:latin typeface="Calibri" pitchFamily="34" charset="0"/>
              </a:rPr>
            </a:br>
            <a:r>
              <a:rPr lang="tr-TR" sz="2000" dirty="0">
                <a:latin typeface="Calibri" pitchFamily="34" charset="0"/>
              </a:rPr>
              <a:t>Bağıl değerlendirme sistemi, öğrencinin ara ve yarıyıl veya staj sonu notlarının ağırlıklarına göre belirlenen başarı not ortalamasının o dersi alan tüm öğrencilerin başarı düzeyine göre belirlenmesidir. </a:t>
            </a:r>
          </a:p>
          <a:p>
            <a:pPr>
              <a:buFontTx/>
              <a:buNone/>
            </a:pPr>
            <a:endParaRPr lang="tr-TR" sz="2000" dirty="0">
              <a:latin typeface="Calibri" pitchFamily="34" charset="0"/>
            </a:endParaRPr>
          </a:p>
          <a:p>
            <a:pPr>
              <a:buFontTx/>
              <a:buNone/>
            </a:pPr>
            <a:r>
              <a:rPr lang="tr-TR" sz="2000" dirty="0">
                <a:latin typeface="Calibri" pitchFamily="34" charset="0"/>
              </a:rPr>
              <a:t>	Başarı düzeyi, notların istatistiksel dağılımı ve sınıf aritmetik ortalaması göz önünde bulundurularak yapılır.</a:t>
            </a:r>
          </a:p>
          <a:p>
            <a:endParaRPr lang="tr-TR" sz="2000" dirty="0">
              <a:latin typeface="Calibri" pitchFamily="34" charset="0"/>
              <a:hlinkClick r:id="rId2"/>
            </a:endParaRPr>
          </a:p>
          <a:p>
            <a:pPr>
              <a:buFontTx/>
              <a:buNone/>
            </a:pPr>
            <a:r>
              <a:rPr lang="tr-TR" sz="2000" dirty="0">
                <a:latin typeface="Calibri" pitchFamily="34" charset="0"/>
              </a:rPr>
              <a:t/>
            </a:r>
            <a:br>
              <a:rPr lang="tr-TR" sz="2000" dirty="0">
                <a:latin typeface="Calibri" pitchFamily="34" charset="0"/>
              </a:rPr>
            </a:br>
            <a:endParaRPr lang="tr-TR" sz="2000" dirty="0">
              <a:latin typeface="Calibri" pitchFamily="34" charset="0"/>
            </a:endParaRPr>
          </a:p>
        </p:txBody>
      </p:sp>
      <p:sp>
        <p:nvSpPr>
          <p:cNvPr id="26626" name="3 Metin kutusu"/>
          <p:cNvSpPr txBox="1">
            <a:spLocks noChangeArrowheads="1"/>
          </p:cNvSpPr>
          <p:nvPr/>
        </p:nvSpPr>
        <p:spPr bwMode="auto">
          <a:xfrm>
            <a:off x="714375" y="1357313"/>
            <a:ext cx="7500938" cy="461665"/>
          </a:xfrm>
          <a:prstGeom prst="rect">
            <a:avLst/>
          </a:prstGeom>
          <a:noFill/>
          <a:ln w="9525">
            <a:noFill/>
            <a:miter lim="800000"/>
            <a:headEnd/>
            <a:tailEnd/>
          </a:ln>
        </p:spPr>
        <p:txBody>
          <a:bodyPr>
            <a:spAutoFit/>
          </a:bodyPr>
          <a:lstStyle/>
          <a:p>
            <a:r>
              <a:rPr lang="tr-TR" sz="2400" b="1" dirty="0">
                <a:latin typeface="Calibri" pitchFamily="34" charset="0"/>
              </a:rPr>
              <a:t>Bağıl değerlendirme nedir?</a:t>
            </a:r>
            <a:r>
              <a:rPr lang="tr-TR" sz="2000" b="1" dirty="0">
                <a:latin typeface="Calibri" pitchFamily="34" charset="0"/>
              </a:rPr>
              <a:t> </a:t>
            </a:r>
            <a:endParaRPr lang="tr-TR" sz="2000" dirty="0">
              <a:latin typeface="Calibri" pitchFamily="34" charset="0"/>
            </a:endParaRPr>
          </a:p>
        </p:txBody>
      </p:sp>
      <p:pic>
        <p:nvPicPr>
          <p:cNvPr id="26627" name="Picture 2" descr="http://www.biltek.tubitak.gov.tr/gelisim/psikoloji/images/iqcan.jpg"/>
          <p:cNvPicPr>
            <a:picLocks noChangeAspect="1" noChangeArrowheads="1"/>
          </p:cNvPicPr>
          <p:nvPr/>
        </p:nvPicPr>
        <p:blipFill>
          <a:blip r:embed="rId3" cstate="print"/>
          <a:srcRect/>
          <a:stretch>
            <a:fillRect/>
          </a:stretch>
        </p:blipFill>
        <p:spPr bwMode="auto">
          <a:xfrm>
            <a:off x="5214938" y="285750"/>
            <a:ext cx="3381375" cy="170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slide(fromBottom)">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slide(fromBottom)">
                                      <p:cBhvr>
                                        <p:cTn id="12"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285750" y="117475"/>
            <a:ext cx="5643563" cy="6340198"/>
          </a:xfrm>
          <a:prstGeom prst="rect">
            <a:avLst/>
          </a:prstGeom>
          <a:noFill/>
          <a:ln w="9525">
            <a:noFill/>
            <a:miter lim="800000"/>
            <a:headEnd/>
            <a:tailEnd/>
          </a:ln>
        </p:spPr>
        <p:txBody>
          <a:bodyPr>
            <a:spAutoFit/>
          </a:bodyPr>
          <a:lstStyle/>
          <a:p>
            <a:r>
              <a:rPr lang="tr-TR" sz="2400" b="1" dirty="0">
                <a:latin typeface="Calibri" pitchFamily="34" charset="0"/>
              </a:rPr>
              <a:t>Başarı Notları: </a:t>
            </a:r>
          </a:p>
          <a:p>
            <a:endParaRPr lang="tr-TR" dirty="0">
              <a:latin typeface="Calibri" pitchFamily="34" charset="0"/>
            </a:endParaRPr>
          </a:p>
          <a:p>
            <a:r>
              <a:rPr lang="tr-TR" dirty="0">
                <a:latin typeface="Calibri" pitchFamily="34" charset="0"/>
              </a:rPr>
              <a:t>Yarıyıl/yılsonu veya bütünleme sınavına girerek başarısız olan öğrenciye FF notu verilir.</a:t>
            </a:r>
          </a:p>
          <a:p>
            <a:endParaRPr lang="tr-TR" dirty="0">
              <a:latin typeface="Calibri" pitchFamily="34" charset="0"/>
            </a:endParaRPr>
          </a:p>
          <a:p>
            <a:r>
              <a:rPr lang="tr-TR" dirty="0">
                <a:latin typeface="Calibri" pitchFamily="34" charset="0"/>
              </a:rPr>
              <a:t>Yarıyıl/yılsonu veya bütünleme sınavına girme hakkı olduğu halde sınava girmeyen öğrencilere FG notu verilir.</a:t>
            </a:r>
          </a:p>
          <a:p>
            <a:endParaRPr lang="tr-TR" dirty="0">
              <a:latin typeface="Calibri" pitchFamily="34" charset="0"/>
            </a:endParaRPr>
          </a:p>
          <a:p>
            <a:r>
              <a:rPr lang="tr-TR" dirty="0">
                <a:latin typeface="Calibri" pitchFamily="34" charset="0"/>
              </a:rPr>
              <a:t>Mazeretsiz olarak girmediği bir sınav için öğrenciye 0 (sıfır) notu verilir.</a:t>
            </a:r>
          </a:p>
          <a:p>
            <a:endParaRPr lang="tr-TR" dirty="0">
              <a:latin typeface="Calibri" pitchFamily="34" charset="0"/>
            </a:endParaRPr>
          </a:p>
          <a:p>
            <a:r>
              <a:rPr lang="tr-TR" dirty="0">
                <a:latin typeface="Calibri" pitchFamily="34" charset="0"/>
              </a:rPr>
              <a:t>Bir dersten AA, BA, BB, CB veya CC notlarından birini almış olan bir öğrenci o dersi başarmış sayılır.</a:t>
            </a:r>
          </a:p>
          <a:p>
            <a:endParaRPr lang="tr-TR" dirty="0">
              <a:latin typeface="Calibri" pitchFamily="34" charset="0"/>
            </a:endParaRPr>
          </a:p>
          <a:p>
            <a:r>
              <a:rPr lang="tr-TR" dirty="0">
                <a:latin typeface="Calibri" pitchFamily="34" charset="0"/>
              </a:rPr>
              <a:t>Bir dersten DC veya DD alan bir öğrenci mezun olma aşamasında 2.00 </a:t>
            </a:r>
            <a:r>
              <a:rPr lang="tr-TR" dirty="0" err="1">
                <a:latin typeface="Calibri" pitchFamily="34" charset="0"/>
              </a:rPr>
              <a:t>GNO’ya</a:t>
            </a:r>
            <a:r>
              <a:rPr lang="tr-TR" dirty="0">
                <a:latin typeface="Calibri" pitchFamily="34" charset="0"/>
              </a:rPr>
              <a:t> erişmiş olmak koşulu ile o dersi başarmış sayılır.</a:t>
            </a:r>
          </a:p>
          <a:p>
            <a:endParaRPr lang="tr-TR" dirty="0">
              <a:latin typeface="Calibri" pitchFamily="34" charset="0"/>
            </a:endParaRPr>
          </a:p>
          <a:p>
            <a:r>
              <a:rPr lang="tr-TR" dirty="0">
                <a:latin typeface="Calibri" pitchFamily="34" charset="0"/>
              </a:rPr>
              <a:t>Bir dersin uygulamasında başarısız olan öğrencilere UB (Uygulamada Başarısız) notu verilir. UB notu NA notu gibi işlem görür.</a:t>
            </a:r>
          </a:p>
          <a:p>
            <a:endParaRPr lang="tr-TR" dirty="0">
              <a:latin typeface="Calibri" pitchFamily="34" charset="0"/>
            </a:endParaRPr>
          </a:p>
        </p:txBody>
      </p:sp>
      <p:graphicFrame>
        <p:nvGraphicFramePr>
          <p:cNvPr id="3" name="2 Tablo"/>
          <p:cNvGraphicFramePr>
            <a:graphicFrameLocks noGrp="1"/>
          </p:cNvGraphicFramePr>
          <p:nvPr/>
        </p:nvGraphicFramePr>
        <p:xfrm>
          <a:off x="6286500" y="428625"/>
          <a:ext cx="2214563" cy="4714875"/>
        </p:xfrm>
        <a:graphic>
          <a:graphicData uri="http://schemas.openxmlformats.org/drawingml/2006/table">
            <a:tbl>
              <a:tblPr/>
              <a:tblGrid>
                <a:gridCol w="906463">
                  <a:extLst>
                    <a:ext uri="{9D8B030D-6E8A-4147-A177-3AD203B41FA5}">
                      <a16:colId xmlns:a16="http://schemas.microsoft.com/office/drawing/2014/main" xmlns="" val="20000"/>
                    </a:ext>
                  </a:extLst>
                </a:gridCol>
                <a:gridCol w="1308100">
                  <a:extLst>
                    <a:ext uri="{9D8B030D-6E8A-4147-A177-3AD203B41FA5}">
                      <a16:colId xmlns:a16="http://schemas.microsoft.com/office/drawing/2014/main" xmlns="" val="20001"/>
                    </a:ext>
                  </a:extLst>
                </a:gridCol>
              </a:tblGrid>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AA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4.00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BA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3.50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BB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3.00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CB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2.50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CC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2.00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DC </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1.50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DD </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1.00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FF </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0.00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FG</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0.00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NA</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0.00</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4286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a:ln>
                            <a:noFill/>
                          </a:ln>
                          <a:solidFill>
                            <a:schemeClr val="tx1"/>
                          </a:solidFill>
                          <a:effectLst/>
                          <a:latin typeface="TimesNewRomanPSMT"/>
                          <a:ea typeface="Calibri" pitchFamily="34" charset="0"/>
                          <a:cs typeface="TimesNewRomanPSMT"/>
                        </a:rPr>
                        <a:t>UB </a:t>
                      </a:r>
                      <a:endParaRPr kumimoji="0" lang="tr-TR" sz="2000" b="1"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TimesNewRomanPSMT"/>
                          <a:ea typeface="Calibri" pitchFamily="34" charset="0"/>
                          <a:cs typeface="TimesNewRomanPSMT"/>
                        </a:rPr>
                        <a:t>0.00</a:t>
                      </a:r>
                      <a:endParaRPr kumimoji="0" lang="tr-TR" sz="2000" b="1"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slide(fromBottom)">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slide(fromBottom)">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slide(fromBottom)">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etin kutusu"/>
          <p:cNvSpPr txBox="1">
            <a:spLocks noChangeArrowheads="1"/>
          </p:cNvSpPr>
          <p:nvPr/>
        </p:nvSpPr>
        <p:spPr bwMode="auto">
          <a:xfrm>
            <a:off x="285750" y="1401763"/>
            <a:ext cx="8215313" cy="2838450"/>
          </a:xfrm>
          <a:prstGeom prst="rect">
            <a:avLst/>
          </a:prstGeom>
          <a:noFill/>
          <a:ln w="9525">
            <a:noFill/>
            <a:miter lim="800000"/>
            <a:headEnd/>
            <a:tailEnd/>
          </a:ln>
        </p:spPr>
        <p:txBody>
          <a:bodyPr>
            <a:spAutoFit/>
          </a:bodyPr>
          <a:lstStyle/>
          <a:p>
            <a:r>
              <a:rPr lang="tr-TR" dirty="0">
                <a:latin typeface="Calibri" pitchFamily="34" charset="0"/>
              </a:rPr>
              <a:t>Sınavlarda </a:t>
            </a:r>
          </a:p>
          <a:p>
            <a:pPr>
              <a:buFontTx/>
              <a:buChar char="•"/>
            </a:pPr>
            <a:r>
              <a:rPr lang="tr-TR" dirty="0">
                <a:latin typeface="Calibri" pitchFamily="34" charset="0"/>
              </a:rPr>
              <a:t>kopya çeken, </a:t>
            </a:r>
          </a:p>
          <a:p>
            <a:pPr>
              <a:buFontTx/>
              <a:buChar char="•"/>
            </a:pPr>
            <a:r>
              <a:rPr lang="tr-TR" dirty="0">
                <a:latin typeface="Calibri" pitchFamily="34" charset="0"/>
              </a:rPr>
              <a:t>kopya girişiminde bulunan, </a:t>
            </a:r>
          </a:p>
          <a:p>
            <a:pPr>
              <a:buFontTx/>
              <a:buChar char="•"/>
            </a:pPr>
            <a:r>
              <a:rPr lang="tr-TR" dirty="0">
                <a:latin typeface="Calibri" pitchFamily="34" charset="0"/>
              </a:rPr>
              <a:t>sınava hile karıştıran, </a:t>
            </a:r>
          </a:p>
          <a:p>
            <a:pPr>
              <a:buFontTx/>
              <a:buChar char="•"/>
            </a:pPr>
            <a:r>
              <a:rPr lang="tr-TR" dirty="0">
                <a:latin typeface="Calibri" pitchFamily="34" charset="0"/>
              </a:rPr>
              <a:t>ilgili öğretim elemanınca sınav evrakının incelenmesi sonucunda kopya çektiği anlaşılan öğrenciye, </a:t>
            </a:r>
          </a:p>
          <a:p>
            <a:r>
              <a:rPr lang="tr-TR" dirty="0">
                <a:latin typeface="Calibri" pitchFamily="34" charset="0"/>
              </a:rPr>
              <a:t>o sınav için 0 (sıfır) notu verilir ve hakkında Yükseköğretim Kurumları Öğrenci Disiplin Yönetmeliği hükümleri uygulanır.</a:t>
            </a:r>
          </a:p>
          <a:p>
            <a:endParaRPr lang="tr-TR" dirty="0">
              <a:latin typeface="Calibri" pitchFamily="34" charset="0"/>
            </a:endParaRPr>
          </a:p>
          <a:p>
            <a:r>
              <a:rPr lang="tr-TR" dirty="0">
                <a:latin typeface="Calibri" pitchFamily="34" charset="0"/>
              </a:rPr>
              <a:t>NA ve UB olarak bir dersten kalan öğrenci ertesi yıl bu derse devam etmek zorundadır.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250825" y="1292225"/>
            <a:ext cx="8281988" cy="4062651"/>
          </a:xfrm>
          <a:prstGeom prst="rect">
            <a:avLst/>
          </a:prstGeom>
          <a:noFill/>
          <a:ln w="9525">
            <a:noFill/>
            <a:miter lim="800000"/>
            <a:headEnd/>
            <a:tailEnd/>
          </a:ln>
        </p:spPr>
        <p:txBody>
          <a:bodyPr>
            <a:spAutoFit/>
          </a:bodyPr>
          <a:lstStyle/>
          <a:p>
            <a:r>
              <a:rPr lang="tr-TR" sz="2400" b="1" dirty="0">
                <a:latin typeface="Calibri" pitchFamily="34" charset="0"/>
              </a:rPr>
              <a:t>Not Ortalamaları : </a:t>
            </a:r>
          </a:p>
          <a:p>
            <a:endParaRPr lang="tr-TR" dirty="0">
              <a:latin typeface="Calibri" pitchFamily="34" charset="0"/>
            </a:endParaRPr>
          </a:p>
          <a:p>
            <a:r>
              <a:rPr lang="tr-TR" dirty="0">
                <a:latin typeface="Calibri" pitchFamily="34" charset="0"/>
              </a:rPr>
              <a:t>Öğrencilerin başarı durumları, bitirdikleri yarıyılda almış oldukları derslere ait Dönem Not Ortalaması (DNO) ve almış oldukları tüm dersler için Genel Not Ortalaması (GNO) ile izlenir.</a:t>
            </a:r>
          </a:p>
          <a:p>
            <a:endParaRPr lang="tr-TR" dirty="0">
              <a:latin typeface="Calibri" pitchFamily="34" charset="0"/>
            </a:endParaRPr>
          </a:p>
          <a:p>
            <a:r>
              <a:rPr lang="tr-TR" dirty="0">
                <a:latin typeface="Calibri" pitchFamily="34" charset="0"/>
              </a:rPr>
              <a:t>Bu ortalamalar, ilgili derslerden alınan notlardan her birinin katsayısı ile o dersin AKTS kredisi çarpılarak bulunan sayıların toplamının, aynı derslerin AKTS kredi toplamına bölünmesiyle elde edilir. </a:t>
            </a:r>
          </a:p>
          <a:p>
            <a:endParaRPr lang="tr-TR" dirty="0">
              <a:latin typeface="Calibri" pitchFamily="34" charset="0"/>
            </a:endParaRPr>
          </a:p>
          <a:p>
            <a:r>
              <a:rPr lang="tr-TR" dirty="0">
                <a:latin typeface="Calibri" pitchFamily="34" charset="0"/>
              </a:rPr>
              <a:t>Ortalamaların kayda geçmesinde, virgülden sonraki üçüncü hane beşten küçükse sıfıra; beş veya beşten büyükse, ikinci haneyi bir arttıracak şekilde yuvarlanarak, iki hane esas alınır.</a:t>
            </a:r>
          </a:p>
          <a:p>
            <a:endParaRPr lang="tr-TR"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908720"/>
            <a:ext cx="2696622" cy="461665"/>
          </a:xfrm>
          <a:prstGeom prst="rect">
            <a:avLst/>
          </a:prstGeom>
        </p:spPr>
        <p:txBody>
          <a:bodyPr wrap="none">
            <a:spAutoFit/>
          </a:bodyPr>
          <a:lstStyle/>
          <a:p>
            <a:r>
              <a:rPr lang="en-US" sz="2400" b="1" dirty="0" err="1" smtClean="0"/>
              <a:t>Bölüm</a:t>
            </a:r>
            <a:r>
              <a:rPr lang="en-US" sz="2400" b="1" dirty="0" smtClean="0"/>
              <a:t> </a:t>
            </a:r>
            <a:r>
              <a:rPr lang="en-US" sz="2400" b="1" dirty="0" err="1" smtClean="0"/>
              <a:t>Tanıtım</a:t>
            </a:r>
            <a:endParaRPr lang="en-US" sz="2400" b="1" dirty="0"/>
          </a:p>
        </p:txBody>
      </p:sp>
      <p:sp>
        <p:nvSpPr>
          <p:cNvPr id="3" name="Rectangle 2"/>
          <p:cNvSpPr/>
          <p:nvPr/>
        </p:nvSpPr>
        <p:spPr>
          <a:xfrm>
            <a:off x="1259632" y="1500174"/>
            <a:ext cx="7056784" cy="1015663"/>
          </a:xfrm>
          <a:prstGeom prst="rect">
            <a:avLst/>
          </a:prstGeom>
        </p:spPr>
        <p:txBody>
          <a:bodyPr wrap="square">
            <a:spAutoFit/>
          </a:bodyPr>
          <a:lstStyle/>
          <a:p>
            <a:r>
              <a:rPr lang="en-US" sz="2000" dirty="0">
                <a:latin typeface="Calibri"/>
                <a:cs typeface="Calibri"/>
              </a:rPr>
              <a:t>Fen </a:t>
            </a:r>
            <a:r>
              <a:rPr lang="en-US" sz="2000" dirty="0" err="1">
                <a:latin typeface="Calibri"/>
                <a:cs typeface="Calibri"/>
              </a:rPr>
              <a:t>Edebiyat</a:t>
            </a:r>
            <a:r>
              <a:rPr lang="en-US" sz="2000" dirty="0">
                <a:latin typeface="Calibri"/>
                <a:cs typeface="Calibri"/>
              </a:rPr>
              <a:t> </a:t>
            </a:r>
            <a:r>
              <a:rPr lang="en-US" sz="2000" dirty="0" err="1">
                <a:latin typeface="Calibri"/>
                <a:cs typeface="Calibri"/>
              </a:rPr>
              <a:t>Fakültesi</a:t>
            </a:r>
            <a:r>
              <a:rPr lang="en-US" sz="2000" dirty="0">
                <a:latin typeface="Calibri"/>
                <a:cs typeface="Calibri"/>
              </a:rPr>
              <a:t> </a:t>
            </a:r>
            <a:r>
              <a:rPr lang="en-US" sz="2000" dirty="0" err="1">
                <a:latin typeface="Calibri"/>
                <a:cs typeface="Calibri"/>
              </a:rPr>
              <a:t>bünyesinde</a:t>
            </a:r>
            <a:r>
              <a:rPr lang="en-US" sz="2000" dirty="0">
                <a:latin typeface="Calibri"/>
                <a:cs typeface="Calibri"/>
              </a:rPr>
              <a:t> 2002 </a:t>
            </a:r>
            <a:r>
              <a:rPr lang="en-US" sz="2000" dirty="0" err="1">
                <a:latin typeface="Calibri"/>
                <a:cs typeface="Calibri"/>
              </a:rPr>
              <a:t>yılında</a:t>
            </a:r>
            <a:r>
              <a:rPr lang="en-US" sz="2000" dirty="0">
                <a:latin typeface="Calibri"/>
                <a:cs typeface="Calibri"/>
              </a:rPr>
              <a:t> </a:t>
            </a:r>
            <a:r>
              <a:rPr lang="en-US" sz="2000" dirty="0" err="1" smtClean="0">
                <a:latin typeface="Calibri"/>
                <a:cs typeface="Calibri"/>
              </a:rPr>
              <a:t>kurulmuş</a:t>
            </a:r>
            <a:r>
              <a:rPr lang="en-US" sz="2000" dirty="0" smtClean="0">
                <a:latin typeface="Calibri"/>
                <a:cs typeface="Calibri"/>
              </a:rPr>
              <a:t> </a:t>
            </a:r>
            <a:r>
              <a:rPr lang="en-US" sz="2000" dirty="0" err="1" smtClean="0">
                <a:latin typeface="Calibri"/>
                <a:cs typeface="Calibri"/>
              </a:rPr>
              <a:t>ve</a:t>
            </a:r>
            <a:r>
              <a:rPr lang="en-US" sz="2000" dirty="0" smtClean="0">
                <a:latin typeface="Calibri"/>
                <a:cs typeface="Calibri"/>
              </a:rPr>
              <a:t> ilk </a:t>
            </a:r>
            <a:r>
              <a:rPr lang="en-US" sz="2000" dirty="0" err="1" smtClean="0">
                <a:latin typeface="Calibri"/>
                <a:cs typeface="Calibri"/>
              </a:rPr>
              <a:t>öğrencilerini</a:t>
            </a:r>
            <a:r>
              <a:rPr lang="en-US" sz="2000" dirty="0" smtClean="0">
                <a:latin typeface="Calibri"/>
                <a:cs typeface="Calibri"/>
              </a:rPr>
              <a:t> 2003 </a:t>
            </a:r>
            <a:r>
              <a:rPr lang="en-US" sz="2000" dirty="0" err="1" smtClean="0">
                <a:latin typeface="Calibri"/>
                <a:cs typeface="Calibri"/>
              </a:rPr>
              <a:t>yılında</a:t>
            </a:r>
            <a:r>
              <a:rPr lang="en-US" sz="2000" dirty="0" smtClean="0">
                <a:latin typeface="Calibri"/>
                <a:cs typeface="Calibri"/>
              </a:rPr>
              <a:t> </a:t>
            </a:r>
            <a:r>
              <a:rPr lang="en-US" sz="2000" dirty="0" err="1" smtClean="0">
                <a:latin typeface="Calibri"/>
                <a:cs typeface="Calibri"/>
              </a:rPr>
              <a:t>vermiştir</a:t>
            </a:r>
            <a:r>
              <a:rPr lang="en-US" sz="2000" dirty="0" smtClean="0">
                <a:latin typeface="Calibri"/>
                <a:cs typeface="Calibri"/>
              </a:rPr>
              <a:t>.</a:t>
            </a:r>
          </a:p>
          <a:p>
            <a:endParaRPr lang="en-US" sz="2000" dirty="0">
              <a:latin typeface="Calibri"/>
              <a:cs typeface="Calibri"/>
            </a:endParaRPr>
          </a:p>
        </p:txBody>
      </p:sp>
      <p:sp>
        <p:nvSpPr>
          <p:cNvPr id="4" name="Rectangle 3"/>
          <p:cNvSpPr/>
          <p:nvPr/>
        </p:nvSpPr>
        <p:spPr>
          <a:xfrm>
            <a:off x="1259632" y="2357430"/>
            <a:ext cx="7200800" cy="3477875"/>
          </a:xfrm>
          <a:prstGeom prst="rect">
            <a:avLst/>
          </a:prstGeom>
        </p:spPr>
        <p:txBody>
          <a:bodyPr wrap="square">
            <a:spAutoFit/>
          </a:bodyPr>
          <a:lstStyle/>
          <a:p>
            <a:r>
              <a:rPr lang="en-US" sz="2000" dirty="0" err="1" smtClean="0">
                <a:latin typeface="Calibri"/>
                <a:cs typeface="Calibri"/>
              </a:rPr>
              <a:t>Bölüm</a:t>
            </a:r>
            <a:r>
              <a:rPr lang="en-US" sz="2000" dirty="0" smtClean="0">
                <a:latin typeface="Calibri"/>
                <a:cs typeface="Calibri"/>
              </a:rPr>
              <a:t> </a:t>
            </a:r>
            <a:r>
              <a:rPr lang="en-US" sz="2000" dirty="0" err="1" smtClean="0">
                <a:latin typeface="Calibri"/>
                <a:cs typeface="Calibri"/>
              </a:rPr>
              <a:t>kadrosu</a:t>
            </a:r>
            <a:r>
              <a:rPr lang="en-US" sz="2000" dirty="0" smtClean="0">
                <a:latin typeface="Calibri"/>
                <a:cs typeface="Calibri"/>
              </a:rPr>
              <a:t> 5 </a:t>
            </a:r>
            <a:r>
              <a:rPr lang="en-US" sz="2000" dirty="0" err="1" smtClean="0">
                <a:latin typeface="Calibri"/>
                <a:cs typeface="Calibri"/>
              </a:rPr>
              <a:t>Profesör</a:t>
            </a:r>
            <a:r>
              <a:rPr lang="en-US" sz="2000" dirty="0" smtClean="0">
                <a:latin typeface="Calibri"/>
                <a:cs typeface="Calibri"/>
              </a:rPr>
              <a:t>, 2 </a:t>
            </a:r>
            <a:r>
              <a:rPr lang="en-US" sz="2000" dirty="0" err="1" smtClean="0">
                <a:latin typeface="Calibri"/>
                <a:cs typeface="Calibri"/>
              </a:rPr>
              <a:t>Doçent</a:t>
            </a:r>
            <a:r>
              <a:rPr lang="en-US" sz="2000" dirty="0" smtClean="0">
                <a:latin typeface="Calibri"/>
                <a:cs typeface="Calibri"/>
              </a:rPr>
              <a:t>, 2 </a:t>
            </a:r>
            <a:r>
              <a:rPr lang="en-US" sz="2000" dirty="0" err="1" smtClean="0">
                <a:latin typeface="Calibri"/>
                <a:cs typeface="Calibri"/>
              </a:rPr>
              <a:t>Doktor</a:t>
            </a:r>
            <a:r>
              <a:rPr lang="en-US" sz="2000" dirty="0" smtClean="0">
                <a:latin typeface="Calibri"/>
                <a:cs typeface="Calibri"/>
              </a:rPr>
              <a:t> </a:t>
            </a:r>
            <a:r>
              <a:rPr lang="en-US" sz="2000" dirty="0" err="1" smtClean="0">
                <a:latin typeface="Calibri"/>
                <a:cs typeface="Calibri"/>
              </a:rPr>
              <a:t>Öğretim</a:t>
            </a:r>
            <a:r>
              <a:rPr lang="en-US" sz="2000" dirty="0" smtClean="0">
                <a:latin typeface="Calibri"/>
                <a:cs typeface="Calibri"/>
              </a:rPr>
              <a:t> </a:t>
            </a:r>
            <a:r>
              <a:rPr lang="en-US" sz="2000" dirty="0" err="1" smtClean="0">
                <a:latin typeface="Calibri"/>
                <a:cs typeface="Calibri"/>
              </a:rPr>
              <a:t>Üyesi</a:t>
            </a:r>
            <a:r>
              <a:rPr lang="en-US" sz="2000" dirty="0" smtClean="0">
                <a:latin typeface="Calibri"/>
                <a:cs typeface="Calibri"/>
              </a:rPr>
              <a:t> </a:t>
            </a:r>
            <a:r>
              <a:rPr lang="en-US" sz="2000" dirty="0" err="1" smtClean="0">
                <a:latin typeface="Calibri"/>
                <a:cs typeface="Calibri"/>
              </a:rPr>
              <a:t>ve</a:t>
            </a:r>
            <a:r>
              <a:rPr lang="en-US" sz="2000" dirty="0" smtClean="0">
                <a:latin typeface="Calibri"/>
                <a:cs typeface="Calibri"/>
              </a:rPr>
              <a:t> 3 </a:t>
            </a:r>
            <a:r>
              <a:rPr lang="en-US" sz="2000" dirty="0" err="1" smtClean="0">
                <a:latin typeface="Calibri"/>
                <a:cs typeface="Calibri"/>
              </a:rPr>
              <a:t>Araştırma</a:t>
            </a:r>
            <a:r>
              <a:rPr lang="en-US" sz="2000" dirty="0" smtClean="0">
                <a:latin typeface="Calibri"/>
                <a:cs typeface="Calibri"/>
              </a:rPr>
              <a:t> </a:t>
            </a:r>
            <a:r>
              <a:rPr lang="en-US" sz="2000" dirty="0" err="1" smtClean="0">
                <a:latin typeface="Calibri"/>
                <a:cs typeface="Calibri"/>
              </a:rPr>
              <a:t>Görevlisi</a:t>
            </a:r>
            <a:r>
              <a:rPr lang="en-US" sz="2000" dirty="0" smtClean="0">
                <a:latin typeface="Calibri"/>
                <a:cs typeface="Calibri"/>
              </a:rPr>
              <a:t> </a:t>
            </a:r>
            <a:r>
              <a:rPr lang="en-US" sz="2000" dirty="0" err="1" smtClean="0">
                <a:latin typeface="Calibri"/>
                <a:cs typeface="Calibri"/>
              </a:rPr>
              <a:t>olmak</a:t>
            </a:r>
            <a:r>
              <a:rPr lang="en-US" sz="2000" dirty="0" smtClean="0">
                <a:latin typeface="Calibri"/>
                <a:cs typeface="Calibri"/>
              </a:rPr>
              <a:t> </a:t>
            </a:r>
            <a:r>
              <a:rPr lang="en-US" sz="2000" dirty="0" err="1" smtClean="0">
                <a:latin typeface="Calibri"/>
                <a:cs typeface="Calibri"/>
              </a:rPr>
              <a:t>üzere</a:t>
            </a:r>
            <a:r>
              <a:rPr lang="en-US" sz="2000" dirty="0" smtClean="0">
                <a:latin typeface="Calibri"/>
                <a:cs typeface="Calibri"/>
              </a:rPr>
              <a:t> </a:t>
            </a:r>
            <a:r>
              <a:rPr lang="en-US" sz="2000" dirty="0" err="1" smtClean="0">
                <a:latin typeface="Calibri"/>
                <a:cs typeface="Calibri"/>
              </a:rPr>
              <a:t>toplam</a:t>
            </a:r>
            <a:r>
              <a:rPr lang="en-US" sz="2000" dirty="0" smtClean="0">
                <a:latin typeface="Calibri"/>
                <a:cs typeface="Calibri"/>
              </a:rPr>
              <a:t> 12 </a:t>
            </a:r>
            <a:r>
              <a:rPr lang="en-US" sz="2000" dirty="0" err="1" smtClean="0">
                <a:latin typeface="Calibri"/>
                <a:cs typeface="Calibri"/>
              </a:rPr>
              <a:t>akademik</a:t>
            </a:r>
            <a:r>
              <a:rPr lang="en-US" sz="2000" dirty="0" smtClean="0">
                <a:latin typeface="Calibri"/>
                <a:cs typeface="Calibri"/>
              </a:rPr>
              <a:t> </a:t>
            </a:r>
            <a:r>
              <a:rPr lang="en-US" sz="2000" dirty="0" err="1" smtClean="0">
                <a:latin typeface="Calibri"/>
                <a:cs typeface="Calibri"/>
              </a:rPr>
              <a:t>personelden</a:t>
            </a:r>
            <a:r>
              <a:rPr lang="en-US" sz="2000" dirty="0" smtClean="0">
                <a:latin typeface="Calibri"/>
                <a:cs typeface="Calibri"/>
              </a:rPr>
              <a:t> </a:t>
            </a:r>
            <a:r>
              <a:rPr lang="en-US" sz="2000" dirty="0" err="1" smtClean="0">
                <a:latin typeface="Calibri"/>
                <a:cs typeface="Calibri"/>
              </a:rPr>
              <a:t>oluşmaktadır</a:t>
            </a:r>
            <a:r>
              <a:rPr lang="en-US" sz="2000" dirty="0" smtClean="0">
                <a:latin typeface="Calibri"/>
                <a:cs typeface="Calibri"/>
              </a:rPr>
              <a:t>. </a:t>
            </a:r>
          </a:p>
          <a:p>
            <a:r>
              <a:rPr lang="en-US" sz="2000" dirty="0" err="1" smtClean="0">
                <a:latin typeface="Calibri"/>
                <a:cs typeface="Calibri"/>
              </a:rPr>
              <a:t>Bölümümüzde</a:t>
            </a:r>
            <a:r>
              <a:rPr lang="en-US" sz="2000" dirty="0" smtClean="0">
                <a:latin typeface="Calibri"/>
                <a:cs typeface="Calibri"/>
              </a:rPr>
              <a:t>,</a:t>
            </a:r>
          </a:p>
          <a:p>
            <a:r>
              <a:rPr lang="en-US" sz="2000" dirty="0" smtClean="0">
                <a:latin typeface="Calibri"/>
                <a:cs typeface="Calibri"/>
              </a:rPr>
              <a:t>	 </a:t>
            </a:r>
            <a:r>
              <a:rPr lang="en-US" sz="2000" dirty="0" err="1" smtClean="0">
                <a:latin typeface="Calibri"/>
                <a:cs typeface="Calibri"/>
              </a:rPr>
              <a:t>İstatistik</a:t>
            </a:r>
            <a:r>
              <a:rPr lang="en-US" sz="2000" dirty="0" smtClean="0">
                <a:latin typeface="Calibri"/>
                <a:cs typeface="Calibri"/>
              </a:rPr>
              <a:t> </a:t>
            </a:r>
            <a:r>
              <a:rPr lang="en-US" sz="2000" dirty="0" err="1" smtClean="0">
                <a:latin typeface="Calibri"/>
                <a:cs typeface="Calibri"/>
              </a:rPr>
              <a:t>Teorisi</a:t>
            </a:r>
            <a:r>
              <a:rPr lang="en-US" sz="2000" dirty="0" smtClean="0">
                <a:latin typeface="Calibri"/>
                <a:cs typeface="Calibri"/>
              </a:rPr>
              <a:t>, </a:t>
            </a:r>
          </a:p>
          <a:p>
            <a:r>
              <a:rPr lang="en-US" sz="2000" dirty="0" smtClean="0">
                <a:latin typeface="Calibri"/>
                <a:cs typeface="Calibri"/>
              </a:rPr>
              <a:t>	 </a:t>
            </a:r>
            <a:r>
              <a:rPr lang="en-US" sz="2000" dirty="0" err="1" smtClean="0">
                <a:latin typeface="Calibri"/>
                <a:cs typeface="Calibri"/>
              </a:rPr>
              <a:t>Olasılık</a:t>
            </a:r>
            <a:r>
              <a:rPr lang="en-US" sz="2000" dirty="0" smtClean="0">
                <a:latin typeface="Calibri"/>
                <a:cs typeface="Calibri"/>
              </a:rPr>
              <a:t> </a:t>
            </a:r>
            <a:r>
              <a:rPr lang="en-US" sz="2000" dirty="0" err="1" smtClean="0">
                <a:latin typeface="Calibri"/>
                <a:cs typeface="Calibri"/>
              </a:rPr>
              <a:t>Teorisi</a:t>
            </a:r>
            <a:r>
              <a:rPr lang="en-US" sz="2000" dirty="0" smtClean="0">
                <a:latin typeface="Calibri"/>
                <a:cs typeface="Calibri"/>
              </a:rPr>
              <a:t> </a:t>
            </a:r>
            <a:r>
              <a:rPr lang="en-US" sz="2000" dirty="0" err="1" smtClean="0">
                <a:latin typeface="Calibri"/>
                <a:cs typeface="Calibri"/>
              </a:rPr>
              <a:t>ve</a:t>
            </a:r>
            <a:r>
              <a:rPr lang="en-US" sz="2000" dirty="0" smtClean="0">
                <a:latin typeface="Calibri"/>
                <a:cs typeface="Calibri"/>
              </a:rPr>
              <a:t> </a:t>
            </a:r>
            <a:r>
              <a:rPr lang="en-US" sz="2000" dirty="0" err="1" smtClean="0">
                <a:latin typeface="Calibri"/>
                <a:cs typeface="Calibri"/>
              </a:rPr>
              <a:t>Olasılık</a:t>
            </a:r>
            <a:r>
              <a:rPr lang="en-US" sz="2000" dirty="0" smtClean="0">
                <a:latin typeface="Calibri"/>
                <a:cs typeface="Calibri"/>
              </a:rPr>
              <a:t> </a:t>
            </a:r>
            <a:r>
              <a:rPr lang="en-US" sz="2000" dirty="0" err="1" smtClean="0">
                <a:latin typeface="Calibri"/>
                <a:cs typeface="Calibri"/>
              </a:rPr>
              <a:t>Süreçleri</a:t>
            </a:r>
            <a:r>
              <a:rPr lang="en-US" sz="2000" dirty="0" smtClean="0">
                <a:latin typeface="Calibri"/>
                <a:cs typeface="Calibri"/>
              </a:rPr>
              <a:t>, </a:t>
            </a:r>
          </a:p>
          <a:p>
            <a:r>
              <a:rPr lang="en-US" sz="2000" dirty="0" smtClean="0">
                <a:latin typeface="Calibri"/>
                <a:cs typeface="Calibri"/>
              </a:rPr>
              <a:t>	 </a:t>
            </a:r>
            <a:r>
              <a:rPr lang="en-US" sz="2000" dirty="0" err="1" smtClean="0">
                <a:latin typeface="Calibri"/>
                <a:cs typeface="Calibri"/>
              </a:rPr>
              <a:t>Uygulamalı</a:t>
            </a:r>
            <a:r>
              <a:rPr lang="en-US" sz="2000" dirty="0" smtClean="0">
                <a:latin typeface="Calibri"/>
                <a:cs typeface="Calibri"/>
              </a:rPr>
              <a:t> </a:t>
            </a:r>
            <a:r>
              <a:rPr lang="en-US" sz="2000" dirty="0" err="1" smtClean="0">
                <a:latin typeface="Calibri"/>
                <a:cs typeface="Calibri"/>
              </a:rPr>
              <a:t>İstatistik</a:t>
            </a:r>
            <a:r>
              <a:rPr lang="en-US" sz="2000" dirty="0" smtClean="0">
                <a:latin typeface="Calibri"/>
                <a:cs typeface="Calibri"/>
              </a:rPr>
              <a:t>, </a:t>
            </a:r>
          </a:p>
          <a:p>
            <a:r>
              <a:rPr lang="en-US" sz="2000" dirty="0" smtClean="0">
                <a:latin typeface="Calibri"/>
                <a:cs typeface="Calibri"/>
              </a:rPr>
              <a:t>	 Risk </a:t>
            </a:r>
            <a:r>
              <a:rPr lang="en-US" sz="2000" dirty="0" err="1" smtClean="0">
                <a:latin typeface="Calibri"/>
                <a:cs typeface="Calibri"/>
              </a:rPr>
              <a:t>Analizi</a:t>
            </a:r>
            <a:r>
              <a:rPr lang="en-US" sz="2000" dirty="0" smtClean="0">
                <a:latin typeface="Calibri"/>
                <a:cs typeface="Calibri"/>
              </a:rPr>
              <a:t>, </a:t>
            </a:r>
          </a:p>
          <a:p>
            <a:r>
              <a:rPr lang="en-US" sz="2000" dirty="0" smtClean="0">
                <a:latin typeface="Calibri"/>
                <a:cs typeface="Calibri"/>
              </a:rPr>
              <a:t>	 </a:t>
            </a:r>
            <a:r>
              <a:rPr lang="en-US" sz="2000" dirty="0" err="1" smtClean="0">
                <a:latin typeface="Calibri"/>
                <a:cs typeface="Calibri"/>
              </a:rPr>
              <a:t>Yöneylem</a:t>
            </a:r>
            <a:r>
              <a:rPr lang="en-US" sz="2000" dirty="0" smtClean="0">
                <a:latin typeface="Calibri"/>
                <a:cs typeface="Calibri"/>
              </a:rPr>
              <a:t> </a:t>
            </a:r>
            <a:r>
              <a:rPr lang="en-US" sz="2000" dirty="0" err="1" smtClean="0">
                <a:latin typeface="Calibri"/>
                <a:cs typeface="Calibri"/>
              </a:rPr>
              <a:t>Araştırması</a:t>
            </a:r>
            <a:r>
              <a:rPr lang="en-US" sz="2000" dirty="0" smtClean="0">
                <a:latin typeface="Calibri"/>
                <a:cs typeface="Calibri"/>
              </a:rPr>
              <a:t> </a:t>
            </a:r>
          </a:p>
          <a:p>
            <a:r>
              <a:rPr lang="en-US" sz="2000" dirty="0" smtClean="0">
                <a:latin typeface="Calibri"/>
                <a:cs typeface="Calibri"/>
              </a:rPr>
              <a:t>	 </a:t>
            </a:r>
            <a:r>
              <a:rPr lang="en-US" sz="2000" dirty="0" err="1" smtClean="0">
                <a:latin typeface="Calibri"/>
                <a:cs typeface="Calibri"/>
              </a:rPr>
              <a:t>İstatistiksel</a:t>
            </a:r>
            <a:r>
              <a:rPr lang="en-US" sz="2000" dirty="0" smtClean="0">
                <a:latin typeface="Calibri"/>
                <a:cs typeface="Calibri"/>
              </a:rPr>
              <a:t> </a:t>
            </a:r>
            <a:r>
              <a:rPr lang="en-US" sz="2000" dirty="0" err="1" smtClean="0">
                <a:latin typeface="Calibri"/>
                <a:cs typeface="Calibri"/>
              </a:rPr>
              <a:t>Bilgi</a:t>
            </a:r>
            <a:r>
              <a:rPr lang="en-US" sz="2000" dirty="0" smtClean="0">
                <a:latin typeface="Calibri"/>
                <a:cs typeface="Calibri"/>
              </a:rPr>
              <a:t> </a:t>
            </a:r>
            <a:r>
              <a:rPr lang="en-US" sz="2000" dirty="0" err="1" smtClean="0">
                <a:latin typeface="Calibri"/>
                <a:cs typeface="Calibri"/>
              </a:rPr>
              <a:t>Sistemleri</a:t>
            </a:r>
            <a:r>
              <a:rPr lang="en-US" sz="2000" dirty="0" smtClean="0">
                <a:latin typeface="Calibri"/>
                <a:cs typeface="Calibri"/>
              </a:rPr>
              <a:t> </a:t>
            </a:r>
          </a:p>
          <a:p>
            <a:r>
              <a:rPr lang="en-US" sz="2000" dirty="0" err="1">
                <a:latin typeface="Calibri"/>
                <a:cs typeface="Calibri"/>
              </a:rPr>
              <a:t>Anabilim</a:t>
            </a:r>
            <a:r>
              <a:rPr lang="en-US" sz="2000" dirty="0">
                <a:latin typeface="Calibri"/>
                <a:cs typeface="Calibri"/>
              </a:rPr>
              <a:t> </a:t>
            </a:r>
            <a:r>
              <a:rPr lang="en-US" sz="2000" dirty="0" err="1">
                <a:latin typeface="Calibri"/>
                <a:cs typeface="Calibri"/>
              </a:rPr>
              <a:t>Dalları</a:t>
            </a:r>
            <a:r>
              <a:rPr lang="en-US" sz="2000" dirty="0">
                <a:latin typeface="Calibri"/>
                <a:cs typeface="Calibri"/>
              </a:rPr>
              <a:t> </a:t>
            </a:r>
            <a:r>
              <a:rPr lang="en-US" sz="2000" dirty="0" err="1" smtClean="0">
                <a:latin typeface="Calibri"/>
                <a:cs typeface="Calibri"/>
              </a:rPr>
              <a:t>bulunmaktadır</a:t>
            </a:r>
            <a:r>
              <a:rPr lang="en-US" sz="2000" dirty="0" smtClean="0">
                <a:latin typeface="Calibri"/>
                <a:cs typeface="Calibri"/>
              </a:rPr>
              <a:t>.</a:t>
            </a:r>
            <a:endParaRPr lang="en-US" sz="2000" dirty="0">
              <a:latin typeface="Calibri"/>
              <a:cs typeface="Calibri"/>
            </a:endParaRPr>
          </a:p>
        </p:txBody>
      </p:sp>
    </p:spTree>
    <p:extLst>
      <p:ext uri="{BB962C8B-B14F-4D97-AF65-F5344CB8AC3E}">
        <p14:creationId xmlns:p14="http://schemas.microsoft.com/office/powerpoint/2010/main" xmlns="" val="1680704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02" name="Group 82"/>
          <p:cNvGraphicFramePr>
            <a:graphicFrameLocks noGrp="1"/>
          </p:cNvGraphicFramePr>
          <p:nvPr/>
        </p:nvGraphicFramePr>
        <p:xfrm>
          <a:off x="357188" y="201613"/>
          <a:ext cx="7786687" cy="4206240"/>
        </p:xfrm>
        <a:graphic>
          <a:graphicData uri="http://schemas.openxmlformats.org/drawingml/2006/table">
            <a:tbl>
              <a:tblPr/>
              <a:tblGrid>
                <a:gridCol w="3114675">
                  <a:extLst>
                    <a:ext uri="{9D8B030D-6E8A-4147-A177-3AD203B41FA5}">
                      <a16:colId xmlns:a16="http://schemas.microsoft.com/office/drawing/2014/main" xmlns="" val="20000"/>
                    </a:ext>
                  </a:extLst>
                </a:gridCol>
                <a:gridCol w="966787">
                  <a:extLst>
                    <a:ext uri="{9D8B030D-6E8A-4147-A177-3AD203B41FA5}">
                      <a16:colId xmlns:a16="http://schemas.microsoft.com/office/drawing/2014/main" xmlns="" val="20001"/>
                    </a:ext>
                  </a:extLst>
                </a:gridCol>
                <a:gridCol w="966788">
                  <a:extLst>
                    <a:ext uri="{9D8B030D-6E8A-4147-A177-3AD203B41FA5}">
                      <a16:colId xmlns:a16="http://schemas.microsoft.com/office/drawing/2014/main" xmlns="" val="20002"/>
                    </a:ext>
                  </a:extLst>
                </a:gridCol>
                <a:gridCol w="1128712">
                  <a:extLst>
                    <a:ext uri="{9D8B030D-6E8A-4147-A177-3AD203B41FA5}">
                      <a16:colId xmlns:a16="http://schemas.microsoft.com/office/drawing/2014/main" xmlns="" val="20003"/>
                    </a:ext>
                  </a:extLst>
                </a:gridCol>
                <a:gridCol w="1609725">
                  <a:extLst>
                    <a:ext uri="{9D8B030D-6E8A-4147-A177-3AD203B41FA5}">
                      <a16:colId xmlns:a16="http://schemas.microsoft.com/office/drawing/2014/main" xmlns="" val="20004"/>
                    </a:ext>
                  </a:extLst>
                </a:gridCol>
              </a:tblGrid>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2"/>
                        </a:rPr>
                        <a:t>Ders</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AKTS</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NOT</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Katsayı</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AKTS X Katsayı </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2"/>
                        </a:rPr>
                        <a:t>Atatürk İlk. ve İnk. Tarihi I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2</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Times New Roman" pitchFamily="18" charset="0"/>
                          <a:cs typeface="Times New Roman" pitchFamily="18" charset="0"/>
                        </a:rPr>
                        <a:t>CB</a:t>
                      </a:r>
                      <a:endParaRPr kumimoji="0" lang="tr-TR"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2.50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2 X 2.50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3"/>
                        </a:rPr>
                        <a:t>Genel Biyoloji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5</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DD</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1.00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5 X 1.00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4"/>
                        </a:rPr>
                        <a:t>Fizik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4</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BB</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3.00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4 X 3.00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5"/>
                        </a:rPr>
                        <a:t>İngilizce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2</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CC</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2.00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2 X 2.00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6"/>
                        </a:rPr>
                        <a:t>Genel Kimya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4</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CB</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2.50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4 X 2.50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7"/>
                        </a:rPr>
                        <a:t>Matematik I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4</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BB</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3.00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4 X 3.00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8"/>
                        </a:rPr>
                        <a:t>Kıyı Yönetimi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4</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BA</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3.50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4 X 3.50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9"/>
                        </a:rPr>
                        <a:t>Türk Dili I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2</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AA</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4.00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2 X 4.00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10"/>
                        </a:rPr>
                        <a:t>Mühendislik Mekaniği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3</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BA</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3.50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3 X 3.50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3317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sng" strike="noStrike" cap="none" normalizeH="0" baseline="0">
                          <a:ln>
                            <a:noFill/>
                          </a:ln>
                          <a:solidFill>
                            <a:srgbClr val="0066FF"/>
                          </a:solidFill>
                          <a:effectLst/>
                          <a:latin typeface="Times New Roman" pitchFamily="18" charset="0"/>
                          <a:cs typeface="Times New Roman" pitchFamily="18" charset="0"/>
                          <a:hlinkClick r:id="rId10"/>
                        </a:rPr>
                        <a:t>Toplam </a:t>
                      </a:r>
                      <a:endParaRPr kumimoji="0" lang="tr-TR" sz="2000" b="0" i="0" u="none" strike="noStrike" cap="none" normalizeH="0" baseline="0">
                        <a:ln>
                          <a:noFill/>
                        </a:ln>
                        <a:solidFill>
                          <a:srgbClr val="0066FF"/>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a:ln>
                            <a:noFill/>
                          </a:ln>
                          <a:solidFill>
                            <a:schemeClr val="tx1"/>
                          </a:solidFill>
                          <a:effectLst/>
                          <a:latin typeface="Times New Roman" pitchFamily="18" charset="0"/>
                          <a:cs typeface="Times New Roman" pitchFamily="18" charset="0"/>
                        </a:rPr>
                        <a:t>30</a:t>
                      </a:r>
                      <a:endParaRPr kumimoji="0" lang="tr-TR" sz="2000" b="0" i="0" u="none" strike="noStrike" cap="none" normalizeH="0" baseline="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tr-TR" sz="20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dirty="0">
                          <a:ln>
                            <a:noFill/>
                          </a:ln>
                          <a:solidFill>
                            <a:schemeClr val="tx1"/>
                          </a:solidFill>
                          <a:effectLst/>
                          <a:latin typeface="Times New Roman" pitchFamily="18" charset="0"/>
                          <a:cs typeface="Times New Roman" pitchFamily="18" charset="0"/>
                        </a:rPr>
                        <a:t>80.50</a:t>
                      </a:r>
                      <a:endParaRPr kumimoji="0" lang="tr-TR" sz="2000" b="0" i="0" u="none" strike="noStrike" cap="none" normalizeH="0" baseline="0" dirty="0">
                        <a:ln>
                          <a:noFill/>
                        </a:ln>
                        <a:solidFill>
                          <a:schemeClr val="tx1"/>
                        </a:solidFill>
                        <a:effectLst/>
                        <a:latin typeface="Verdana"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30795" name="2 Metin kutusu"/>
          <p:cNvSpPr txBox="1">
            <a:spLocks noChangeArrowheads="1"/>
          </p:cNvSpPr>
          <p:nvPr/>
        </p:nvSpPr>
        <p:spPr bwMode="auto">
          <a:xfrm>
            <a:off x="928688" y="4429125"/>
            <a:ext cx="6572250" cy="1938338"/>
          </a:xfrm>
          <a:prstGeom prst="rect">
            <a:avLst/>
          </a:prstGeom>
          <a:noFill/>
          <a:ln w="9525">
            <a:noFill/>
            <a:miter lim="800000"/>
            <a:headEnd/>
            <a:tailEnd/>
          </a:ln>
        </p:spPr>
        <p:txBody>
          <a:bodyPr>
            <a:spAutoFit/>
          </a:bodyPr>
          <a:lstStyle/>
          <a:p>
            <a:r>
              <a:rPr lang="tr-TR" sz="2400">
                <a:latin typeface="Calibri" pitchFamily="34" charset="0"/>
              </a:rPr>
              <a:t>Örnek DNO Hesaplaması </a:t>
            </a:r>
          </a:p>
          <a:p>
            <a:r>
              <a:rPr lang="tr-TR" sz="2400">
                <a:latin typeface="Calibri" pitchFamily="34" charset="0"/>
              </a:rPr>
              <a:t>= 80.50 / 30 </a:t>
            </a:r>
          </a:p>
          <a:p>
            <a:r>
              <a:rPr lang="tr-TR" sz="2400">
                <a:latin typeface="Calibri" pitchFamily="34" charset="0"/>
              </a:rPr>
              <a:t>= 2.6833</a:t>
            </a:r>
          </a:p>
          <a:p>
            <a:r>
              <a:rPr lang="tr-TR" sz="2400">
                <a:latin typeface="Calibri" pitchFamily="34" charset="0"/>
              </a:rPr>
              <a:t>= 2.6800</a:t>
            </a:r>
          </a:p>
          <a:p>
            <a:r>
              <a:rPr lang="tr-TR" sz="2400">
                <a:latin typeface="Calibri" pitchFamily="34" charset="0"/>
              </a:rPr>
              <a:t>=2.68</a:t>
            </a:r>
          </a:p>
        </p:txBody>
      </p:sp>
      <p:sp>
        <p:nvSpPr>
          <p:cNvPr id="4" name="3 Oval"/>
          <p:cNvSpPr/>
          <p:nvPr/>
        </p:nvSpPr>
        <p:spPr>
          <a:xfrm>
            <a:off x="3494088" y="911225"/>
            <a:ext cx="285750" cy="357188"/>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 name="4 Oval"/>
          <p:cNvSpPr/>
          <p:nvPr/>
        </p:nvSpPr>
        <p:spPr>
          <a:xfrm>
            <a:off x="5286375" y="857250"/>
            <a:ext cx="785813" cy="42862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5 Oval"/>
          <p:cNvSpPr/>
          <p:nvPr/>
        </p:nvSpPr>
        <p:spPr>
          <a:xfrm>
            <a:off x="6357938" y="857250"/>
            <a:ext cx="1357312" cy="42862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6 Oval"/>
          <p:cNvSpPr/>
          <p:nvPr/>
        </p:nvSpPr>
        <p:spPr>
          <a:xfrm>
            <a:off x="3286125" y="4008438"/>
            <a:ext cx="785813" cy="42862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8" name="7 Oval"/>
          <p:cNvSpPr/>
          <p:nvPr/>
        </p:nvSpPr>
        <p:spPr>
          <a:xfrm>
            <a:off x="6310313" y="4076700"/>
            <a:ext cx="1357312" cy="42862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250825" y="1135063"/>
            <a:ext cx="8281988" cy="3508653"/>
          </a:xfrm>
          <a:prstGeom prst="rect">
            <a:avLst/>
          </a:prstGeom>
          <a:noFill/>
          <a:ln w="9525">
            <a:noFill/>
            <a:miter lim="800000"/>
            <a:headEnd/>
            <a:tailEnd/>
          </a:ln>
        </p:spPr>
        <p:txBody>
          <a:bodyPr>
            <a:spAutoFit/>
          </a:bodyPr>
          <a:lstStyle/>
          <a:p>
            <a:endParaRPr lang="tr-TR" dirty="0">
              <a:latin typeface="Calibri" pitchFamily="34" charset="0"/>
            </a:endParaRPr>
          </a:p>
          <a:p>
            <a:endParaRPr lang="tr-TR" dirty="0">
              <a:latin typeface="Calibri" pitchFamily="34" charset="0"/>
            </a:endParaRPr>
          </a:p>
          <a:p>
            <a:r>
              <a:rPr lang="tr-TR" sz="2400" b="1" dirty="0">
                <a:latin typeface="Calibri" pitchFamily="34" charset="0"/>
              </a:rPr>
              <a:t>Başarılı ve Başarısız Öğrenciler: </a:t>
            </a:r>
          </a:p>
          <a:p>
            <a:endParaRPr lang="tr-TR" b="1" dirty="0">
              <a:latin typeface="Calibri" pitchFamily="34" charset="0"/>
            </a:endParaRPr>
          </a:p>
          <a:p>
            <a:r>
              <a:rPr lang="tr-TR" dirty="0">
                <a:latin typeface="Calibri" pitchFamily="34" charset="0"/>
              </a:rPr>
              <a:t>Bulunulan yarıyıl sonu veya yıl sonu itibariyle </a:t>
            </a:r>
            <a:r>
              <a:rPr lang="tr-TR" dirty="0" err="1">
                <a:latin typeface="Calibri" pitchFamily="34" charset="0"/>
              </a:rPr>
              <a:t>GNO'su</a:t>
            </a:r>
            <a:r>
              <a:rPr lang="tr-TR" dirty="0">
                <a:latin typeface="Calibri" pitchFamily="34" charset="0"/>
              </a:rPr>
              <a:t> en az 2.00 olan öğrenci </a:t>
            </a:r>
            <a:r>
              <a:rPr lang="tr-TR" b="1" dirty="0">
                <a:latin typeface="Calibri" pitchFamily="34" charset="0"/>
              </a:rPr>
              <a:t>başarılı</a:t>
            </a:r>
            <a:r>
              <a:rPr lang="tr-TR" dirty="0">
                <a:latin typeface="Calibri" pitchFamily="34" charset="0"/>
              </a:rPr>
              <a:t> sayılır.</a:t>
            </a:r>
          </a:p>
          <a:p>
            <a:endParaRPr lang="tr-TR" dirty="0">
              <a:latin typeface="Calibri" pitchFamily="34" charset="0"/>
            </a:endParaRPr>
          </a:p>
          <a:p>
            <a:r>
              <a:rPr lang="tr-TR" dirty="0">
                <a:latin typeface="Calibri" pitchFamily="34" charset="0"/>
              </a:rPr>
              <a:t>Normal öğrenim süresine göre bulunduğu yarıyıldan/yıldan başarısız notu ve bir önceki yarıyıldan başarısız dersi olmayan, disiplin cezası almamış başarılı öğrencilerden yarıyıl/yıl sonunda en az normal ders yükü ile o yarıyıl not ortalaması; </a:t>
            </a:r>
          </a:p>
          <a:p>
            <a:r>
              <a:rPr lang="tr-TR" dirty="0">
                <a:latin typeface="Calibri" pitchFamily="34" charset="0"/>
              </a:rPr>
              <a:t>3.00-3.49 arasında olanlar </a:t>
            </a:r>
            <a:r>
              <a:rPr lang="tr-TR" b="1" dirty="0">
                <a:latin typeface="Calibri" pitchFamily="34" charset="0"/>
              </a:rPr>
              <a:t>onur öğrencisi</a:t>
            </a:r>
            <a:r>
              <a:rPr lang="tr-TR" dirty="0">
                <a:latin typeface="Calibri" pitchFamily="34" charset="0"/>
              </a:rPr>
              <a:t>, </a:t>
            </a:r>
          </a:p>
          <a:p>
            <a:r>
              <a:rPr lang="tr-TR" dirty="0">
                <a:latin typeface="Calibri" pitchFamily="34" charset="0"/>
              </a:rPr>
              <a:t>3.50-4.00 arasında olanlar </a:t>
            </a:r>
            <a:r>
              <a:rPr lang="tr-TR" b="1" dirty="0">
                <a:latin typeface="Calibri" pitchFamily="34" charset="0"/>
              </a:rPr>
              <a:t>yüksek onur öğrencisi </a:t>
            </a:r>
            <a:r>
              <a:rPr lang="tr-TR" dirty="0">
                <a:latin typeface="Calibri" pitchFamily="34" charset="0"/>
              </a:rPr>
              <a:t>olarak kabul edilir.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slide(fromBottom)">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slide(fromBottom)">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393700" y="1265238"/>
            <a:ext cx="8281988" cy="3508653"/>
          </a:xfrm>
          <a:prstGeom prst="rect">
            <a:avLst/>
          </a:prstGeom>
          <a:noFill/>
          <a:ln w="9525">
            <a:noFill/>
            <a:miter lim="800000"/>
            <a:headEnd/>
            <a:tailEnd/>
          </a:ln>
        </p:spPr>
        <p:txBody>
          <a:bodyPr>
            <a:spAutoFit/>
          </a:bodyPr>
          <a:lstStyle/>
          <a:p>
            <a:r>
              <a:rPr lang="tr-TR" sz="2400" b="1" dirty="0">
                <a:latin typeface="Calibri" pitchFamily="34" charset="0"/>
              </a:rPr>
              <a:t>Ders Tekrarı: </a:t>
            </a:r>
          </a:p>
          <a:p>
            <a:endParaRPr lang="tr-TR" dirty="0">
              <a:latin typeface="Calibri" pitchFamily="34" charset="0"/>
            </a:endParaRPr>
          </a:p>
          <a:p>
            <a:r>
              <a:rPr lang="tr-TR" dirty="0">
                <a:latin typeface="Calibri" pitchFamily="34" charset="0"/>
              </a:rPr>
              <a:t>Bir dersten başarısız olduysanız ya da devamsızlıktan kaldıysanız (FF, FG, UB veya NA aldıysanız), bu dersi, verildiği ilk yarıyılda/yılda almak zorundasınızdır. </a:t>
            </a:r>
          </a:p>
          <a:p>
            <a:endParaRPr lang="tr-TR" dirty="0">
              <a:latin typeface="Calibri" pitchFamily="34" charset="0"/>
            </a:endParaRPr>
          </a:p>
          <a:p>
            <a:r>
              <a:rPr lang="tr-TR" dirty="0" err="1">
                <a:latin typeface="Calibri" pitchFamily="34" charset="0"/>
              </a:rPr>
              <a:t>GNO’nuzu</a:t>
            </a:r>
            <a:r>
              <a:rPr lang="tr-TR" dirty="0">
                <a:latin typeface="Calibri" pitchFamily="34" charset="0"/>
              </a:rPr>
              <a:t> yükseltmek için daha önce alıp başarılı olduğunuz dersleri o derslerin verildiği yarıyılda </a:t>
            </a:r>
            <a:r>
              <a:rPr lang="tr-TR" dirty="0" smtClean="0">
                <a:latin typeface="Calibri" pitchFamily="34" charset="0"/>
              </a:rPr>
              <a:t>tekrarlayabilirsiniz</a:t>
            </a:r>
            <a:r>
              <a:rPr lang="tr-TR" dirty="0">
                <a:latin typeface="Calibri" pitchFamily="34" charset="0"/>
              </a:rPr>
              <a:t>. </a:t>
            </a:r>
          </a:p>
          <a:p>
            <a:endParaRPr lang="tr-TR" dirty="0">
              <a:latin typeface="Calibri" pitchFamily="34" charset="0"/>
            </a:endParaRPr>
          </a:p>
          <a:p>
            <a:r>
              <a:rPr lang="tr-TR" dirty="0">
                <a:latin typeface="Calibri" pitchFamily="34" charset="0"/>
              </a:rPr>
              <a:t>Başarılı dersin tekrarında devam şartı aranmaz. GNO hesabında, tekrarlanan dersten alınan en son not geçerlidir.</a:t>
            </a:r>
          </a:p>
          <a:p>
            <a:endParaRPr lang="tr-TR" dirty="0">
              <a:latin typeface="Calibri" pitchFamily="34" charset="0"/>
            </a:endParaRPr>
          </a:p>
          <a:p>
            <a:endParaRPr lang="tr-TR"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467544" y="764704"/>
            <a:ext cx="8281988" cy="5447646"/>
          </a:xfrm>
          <a:prstGeom prst="rect">
            <a:avLst/>
          </a:prstGeom>
          <a:noFill/>
          <a:ln w="9525">
            <a:noFill/>
            <a:miter lim="800000"/>
            <a:headEnd/>
            <a:tailEnd/>
          </a:ln>
        </p:spPr>
        <p:txBody>
          <a:bodyPr>
            <a:spAutoFit/>
          </a:bodyPr>
          <a:lstStyle/>
          <a:p>
            <a:r>
              <a:rPr lang="tr-TR" sz="2400" b="1" dirty="0">
                <a:latin typeface="Calibri" pitchFamily="34" charset="0"/>
              </a:rPr>
              <a:t>Sınav Sonuçlarının İlanı ve İtiraz</a:t>
            </a:r>
          </a:p>
          <a:p>
            <a:endParaRPr lang="tr-TR" dirty="0">
              <a:latin typeface="Calibri" pitchFamily="34" charset="0"/>
            </a:endParaRPr>
          </a:p>
          <a:p>
            <a:r>
              <a:rPr lang="tr-TR" dirty="0">
                <a:latin typeface="Calibri" pitchFamily="34" charset="0"/>
              </a:rPr>
              <a:t>Başarı notu yarıyıl veya yılsonu sınavlarının bitiş tarihinden en geç bir hafta sonra elektronik ortamda ilan edilir.</a:t>
            </a:r>
          </a:p>
          <a:p>
            <a:endParaRPr lang="tr-TR" dirty="0">
              <a:latin typeface="Calibri" pitchFamily="34" charset="0"/>
            </a:endParaRPr>
          </a:p>
          <a:p>
            <a:r>
              <a:rPr lang="tr-TR" dirty="0">
                <a:latin typeface="Calibri" pitchFamily="34" charset="0"/>
              </a:rPr>
              <a:t>Sınav sonuçları, maddi hata durumunun belirlenmesi dışında değiştirilemez. </a:t>
            </a:r>
          </a:p>
          <a:p>
            <a:endParaRPr lang="tr-TR" dirty="0">
              <a:latin typeface="Calibri" pitchFamily="34" charset="0"/>
            </a:endParaRPr>
          </a:p>
          <a:p>
            <a:r>
              <a:rPr lang="tr-TR" dirty="0">
                <a:latin typeface="Calibri" pitchFamily="34" charset="0"/>
              </a:rPr>
              <a:t>Öğrenciler veya öğretim elemanları maddi hata konusunda, sınav sonuçlarının </a:t>
            </a:r>
            <a:r>
              <a:rPr lang="tr-TR" b="1" dirty="0">
                <a:solidFill>
                  <a:srgbClr val="FF0000"/>
                </a:solidFill>
                <a:latin typeface="Calibri" pitchFamily="34" charset="0"/>
              </a:rPr>
              <a:t>ilanından itibaren en geç beş iş günü içerisinde </a:t>
            </a:r>
            <a:r>
              <a:rPr lang="tr-TR" dirty="0">
                <a:latin typeface="Calibri" pitchFamily="34" charset="0"/>
              </a:rPr>
              <a:t>bağlı bulundukları ilgili birime yazılı olarak başvurabilirler. </a:t>
            </a:r>
          </a:p>
          <a:p>
            <a:endParaRPr lang="tr-TR" dirty="0">
              <a:latin typeface="Calibri" pitchFamily="34" charset="0"/>
            </a:endParaRPr>
          </a:p>
          <a:p>
            <a:r>
              <a:rPr lang="tr-TR" dirty="0">
                <a:latin typeface="Calibri" pitchFamily="34" charset="0"/>
              </a:rPr>
              <a:t>İlgili öğretim elemanınca sınav evrakının incelenmesi sonucunda maddi hata tespit edilirse, bu hata ilgili bölüm/program başkanlığının da görüşü alınarak ilgili yönetim kurulunca alınan karar doğrultusunda Öğrenci İşleri Daire Başkanlığı tarafından sonuç düzeltilerek elektronik ortamda yeniden ilan edilir. </a:t>
            </a:r>
          </a:p>
          <a:p>
            <a:endParaRPr lang="tr-TR" dirty="0">
              <a:latin typeface="Calibri" pitchFamily="34" charset="0"/>
            </a:endParaRPr>
          </a:p>
          <a:p>
            <a:r>
              <a:rPr lang="tr-TR" dirty="0">
                <a:latin typeface="Calibri" pitchFamily="34" charset="0"/>
              </a:rPr>
              <a:t>Maddi hata olmadığı anlaşılırsa, durum ilgilinin dilekçesine işlenir ve kendisine bildirilir. </a:t>
            </a:r>
          </a:p>
          <a:p>
            <a:endParaRPr lang="tr-TR" dirty="0">
              <a:latin typeface="Calibri" pitchFamily="34" charset="0"/>
            </a:endParaRPr>
          </a:p>
          <a:p>
            <a:r>
              <a:rPr lang="tr-TR" dirty="0">
                <a:latin typeface="Calibri" pitchFamily="34" charset="0"/>
              </a:rPr>
              <a:t>Belirtilen süreler dışında yapılan itirazlar kabul edilmez ve değerlendirmeye alınmaz.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slide(fromBottom)">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slide(fromBottom)">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slide(fromBottom)">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slide(fromBottom)">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slide(fromBottom)">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251520" y="476672"/>
            <a:ext cx="8607425" cy="5909310"/>
          </a:xfrm>
          <a:prstGeom prst="rect">
            <a:avLst/>
          </a:prstGeom>
          <a:noFill/>
          <a:ln w="9525">
            <a:noFill/>
            <a:miter lim="800000"/>
            <a:headEnd/>
            <a:tailEnd/>
          </a:ln>
        </p:spPr>
        <p:txBody>
          <a:bodyPr>
            <a:spAutoFit/>
          </a:bodyPr>
          <a:lstStyle/>
          <a:p>
            <a:r>
              <a:rPr lang="tr-TR" b="1" dirty="0">
                <a:latin typeface="Calibri" pitchFamily="34" charset="0"/>
              </a:rPr>
              <a:t>Ders muafiyeti (</a:t>
            </a:r>
            <a:r>
              <a:rPr lang="tr-TR" b="1" dirty="0">
                <a:solidFill>
                  <a:srgbClr val="FF0000"/>
                </a:solidFill>
                <a:latin typeface="Calibri" pitchFamily="34" charset="0"/>
              </a:rPr>
              <a:t>Muafiyet talebi olan öğrenciniz yoksa bu sayfayı sunudan çıkarınız/az sayıda öğrenciyi ilgilendiren bir durum ise o öğrencileri özel olarak mutlaka bilgilendiriniz)</a:t>
            </a:r>
            <a:endParaRPr lang="tr-TR" b="1" dirty="0">
              <a:latin typeface="Calibri" pitchFamily="34" charset="0"/>
            </a:endParaRPr>
          </a:p>
          <a:p>
            <a:r>
              <a:rPr lang="tr-TR" dirty="0">
                <a:latin typeface="Calibri" pitchFamily="34" charset="0"/>
              </a:rPr>
              <a:t>Üniversite birimlerine kaydını yaptıran öğrenciler</a:t>
            </a:r>
            <a:r>
              <a:rPr lang="tr-TR" b="1" dirty="0">
                <a:solidFill>
                  <a:srgbClr val="FF0000"/>
                </a:solidFill>
                <a:latin typeface="Calibri" pitchFamily="34" charset="0"/>
              </a:rPr>
              <a:t>, </a:t>
            </a:r>
            <a:r>
              <a:rPr lang="tr-TR" b="1" dirty="0">
                <a:solidFill>
                  <a:srgbClr val="7030A0"/>
                </a:solidFill>
                <a:latin typeface="Calibri" pitchFamily="34" charset="0"/>
              </a:rPr>
              <a:t>eğitim-öğretimin başlamasını izleyen 10 iş günü içinde muafiyet talebinde bulunabilirler.</a:t>
            </a:r>
          </a:p>
          <a:p>
            <a:endParaRPr lang="tr-TR" dirty="0">
              <a:latin typeface="Calibri" pitchFamily="34" charset="0"/>
            </a:endParaRPr>
          </a:p>
          <a:p>
            <a:r>
              <a:rPr lang="tr-TR" dirty="0">
                <a:latin typeface="Calibri" pitchFamily="34" charset="0"/>
              </a:rPr>
              <a:t>Öğrencinin yeni kayıt olduğu birim gerekli işlemleri yapar ve birimin yönetim kurulu değerlendirir ve hangi derslerden denklik nedeniyle başarılı olacağını belirler. </a:t>
            </a:r>
          </a:p>
          <a:p>
            <a:endParaRPr lang="tr-TR" dirty="0">
              <a:latin typeface="Calibri" pitchFamily="34" charset="0"/>
            </a:endParaRPr>
          </a:p>
          <a:p>
            <a:r>
              <a:rPr lang="tr-TR" dirty="0">
                <a:latin typeface="Calibri" pitchFamily="34" charset="0"/>
              </a:rPr>
              <a:t>Öğrencinin intibak ettirileceği yarıyıl/yıl belirlenirken başarılı olduğu dersler dikkate alınır ve her yarıyıl/yıl için 30/60 AKTS esas alınır. Bu süre azami süreden düşürülür ve öğrencinin programın kalan derslerini kalan zaman içerisinde tamamlaması gerekir. </a:t>
            </a:r>
          </a:p>
          <a:p>
            <a:endParaRPr lang="tr-TR" dirty="0">
              <a:latin typeface="Calibri" pitchFamily="34" charset="0"/>
            </a:endParaRPr>
          </a:p>
          <a:p>
            <a:r>
              <a:rPr lang="tr-TR" dirty="0">
                <a:latin typeface="Calibri" pitchFamily="34" charset="0"/>
              </a:rPr>
              <a:t>Bir dersin muafiyetinde, diğer yükseköğretim kurumlarından alınarak muaf olunan dersler öğrenci not çizelgesinde başarı </a:t>
            </a:r>
            <a:r>
              <a:rPr lang="tr-TR" b="1" dirty="0">
                <a:solidFill>
                  <a:srgbClr val="7030A0"/>
                </a:solidFill>
                <a:latin typeface="Calibri" pitchFamily="34" charset="0"/>
              </a:rPr>
              <a:t>notu yazılarak gösterilir ve not ortalaması hesabında dikkate alınır.</a:t>
            </a:r>
          </a:p>
          <a:p>
            <a:r>
              <a:rPr lang="tr-TR" dirty="0">
                <a:latin typeface="Calibri" pitchFamily="34" charset="0"/>
              </a:rPr>
              <a:t>Öğrenci, ilgili yönetim kurulunca muaf tutulan dersler nedeniyle bir üst yarıyıldan/yıldan en fazla muaf olduğu ders saati kadar ders alabilir. </a:t>
            </a:r>
          </a:p>
          <a:p>
            <a:endParaRPr lang="tr-TR" dirty="0">
              <a:latin typeface="Calibri" pitchFamily="34" charset="0"/>
            </a:endParaRPr>
          </a:p>
          <a:p>
            <a:r>
              <a:rPr lang="tr-TR" dirty="0">
                <a:latin typeface="Calibri" pitchFamily="34" charset="0"/>
              </a:rPr>
              <a:t>İntibak ettirilen bir öğrenci, öncelikle intibak ettirildiği yarıyıldan önceki yarıyıllara ait olan muaf olamadığı dersleri almak zorundadır.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lide(fromBottom)">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slide(fromBottom)">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slide(fromBottom)">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slide(fromBottom)">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slide(fromBottom)">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slide(fromBottom)">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250825" y="1174750"/>
            <a:ext cx="8281988" cy="4524316"/>
          </a:xfrm>
          <a:prstGeom prst="rect">
            <a:avLst/>
          </a:prstGeom>
          <a:noFill/>
          <a:ln w="9525">
            <a:noFill/>
            <a:miter lim="800000"/>
            <a:headEnd/>
            <a:tailEnd/>
          </a:ln>
        </p:spPr>
        <p:txBody>
          <a:bodyPr>
            <a:spAutoFit/>
          </a:bodyPr>
          <a:lstStyle/>
          <a:p>
            <a:r>
              <a:rPr lang="tr-TR" sz="2400" b="1" dirty="0">
                <a:latin typeface="Calibri" pitchFamily="34" charset="0"/>
              </a:rPr>
              <a:t>MEZUNİYET</a:t>
            </a:r>
          </a:p>
          <a:p>
            <a:endParaRPr lang="tr-TR" dirty="0">
              <a:latin typeface="Calibri" pitchFamily="34" charset="0"/>
            </a:endParaRPr>
          </a:p>
          <a:p>
            <a:pPr>
              <a:buFontTx/>
              <a:buChar char="•"/>
            </a:pPr>
            <a:r>
              <a:rPr lang="tr-TR" dirty="0">
                <a:latin typeface="Calibri" pitchFamily="34" charset="0"/>
              </a:rPr>
              <a:t>Kayıtlı olduğu bölüm veya programın öğretim planındaki bütün ders, uygulama ve çalışmalardan başarılı olmuş, </a:t>
            </a:r>
          </a:p>
          <a:p>
            <a:pPr>
              <a:buFontTx/>
              <a:buChar char="•"/>
            </a:pPr>
            <a:r>
              <a:rPr lang="tr-TR" b="1" dirty="0" smtClean="0">
                <a:solidFill>
                  <a:srgbClr val="7030A0"/>
                </a:solidFill>
                <a:latin typeface="Calibri" pitchFamily="34" charset="0"/>
              </a:rPr>
              <a:t>240 </a:t>
            </a:r>
            <a:r>
              <a:rPr lang="tr-TR" b="1" dirty="0">
                <a:solidFill>
                  <a:srgbClr val="7030A0"/>
                </a:solidFill>
                <a:latin typeface="Calibri" pitchFamily="34" charset="0"/>
              </a:rPr>
              <a:t>AKTS </a:t>
            </a:r>
            <a:r>
              <a:rPr lang="tr-TR" dirty="0">
                <a:latin typeface="Calibri" pitchFamily="34" charset="0"/>
              </a:rPr>
              <a:t>kredisini tamamlamış,</a:t>
            </a:r>
          </a:p>
          <a:p>
            <a:pPr>
              <a:buFontTx/>
              <a:buChar char="•"/>
            </a:pPr>
            <a:r>
              <a:rPr lang="tr-TR" dirty="0">
                <a:latin typeface="Calibri" pitchFamily="34" charset="0"/>
              </a:rPr>
              <a:t>En az 2.00 </a:t>
            </a:r>
            <a:r>
              <a:rPr lang="tr-TR" dirty="0" err="1">
                <a:latin typeface="Calibri" pitchFamily="34" charset="0"/>
              </a:rPr>
              <a:t>GNO’ya</a:t>
            </a:r>
            <a:r>
              <a:rPr lang="tr-TR" dirty="0">
                <a:latin typeface="Calibri" pitchFamily="34" charset="0"/>
              </a:rPr>
              <a:t> sahip olan bir öğrenci mezun olma hakkını kazanmış sayılır ve kendisine diploma verilir. GNO aynı zamanda mezuniyet not ortalamasıdır.</a:t>
            </a:r>
          </a:p>
          <a:p>
            <a:endParaRPr lang="tr-TR" sz="2400" b="1" dirty="0">
              <a:latin typeface="Calibri" pitchFamily="34" charset="0"/>
            </a:endParaRPr>
          </a:p>
          <a:p>
            <a:r>
              <a:rPr lang="tr-TR" sz="2400" b="1" dirty="0" smtClean="0">
                <a:latin typeface="Calibri" pitchFamily="34" charset="0"/>
              </a:rPr>
              <a:t>Diplomalar</a:t>
            </a:r>
          </a:p>
          <a:p>
            <a:endParaRPr lang="tr-TR" b="1" dirty="0">
              <a:latin typeface="Calibri" pitchFamily="34" charset="0"/>
            </a:endParaRPr>
          </a:p>
          <a:p>
            <a:r>
              <a:rPr lang="tr-TR" dirty="0">
                <a:latin typeface="Calibri" pitchFamily="34" charset="0"/>
              </a:rPr>
              <a:t>Öğrenim programlarını başarı ile tamamlayan öğrencilere, programın tamamlanmasını takip eden sınav dönemi sonunda diplomaları verilir.</a:t>
            </a:r>
          </a:p>
          <a:p>
            <a:endParaRPr lang="tr-TR" dirty="0">
              <a:latin typeface="Calibri" pitchFamily="34" charset="0"/>
            </a:endParaRPr>
          </a:p>
          <a:p>
            <a:r>
              <a:rPr lang="tr-TR" dirty="0">
                <a:latin typeface="Calibri" pitchFamily="34" charset="0"/>
              </a:rPr>
              <a:t>Ayrıca mezun olan öğrencilere, başarı notlarını ve varsa yarıyıl/yıl onur derecelerini de birlikte belirten bir not belgesi ve diploma eki verilir.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slide(fromBottom)">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slide(fromBottom)">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slide(fromBottom)">
                                      <p:cBhvr>
                                        <p:cTn id="22" dur="500"/>
                                        <p:tgtEl>
                                          <p:spTgt spid="2">
                                            <p:txEl>
                                              <p:pRg st="6" end="6"/>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slide(fromBottom)">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slide(fromBottom)">
                                      <p:cBhvr>
                                        <p:cTn id="30"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84784"/>
            <a:ext cx="1771639" cy="461665"/>
          </a:xfrm>
          <a:prstGeom prst="rect">
            <a:avLst/>
          </a:prstGeom>
        </p:spPr>
        <p:txBody>
          <a:bodyPr wrap="none">
            <a:spAutoFit/>
          </a:bodyPr>
          <a:lstStyle/>
          <a:p>
            <a:r>
              <a:rPr lang="en-US" sz="2400" b="1" dirty="0" err="1">
                <a:latin typeface="Calibri" pitchFamily="34" charset="0"/>
                <a:cs typeface="Calibri" pitchFamily="34" charset="0"/>
              </a:rPr>
              <a:t>İş</a:t>
            </a:r>
            <a:r>
              <a:rPr lang="en-US" sz="2400" b="1" dirty="0">
                <a:latin typeface="Calibri" pitchFamily="34" charset="0"/>
                <a:cs typeface="Calibri" pitchFamily="34" charset="0"/>
              </a:rPr>
              <a:t> </a:t>
            </a:r>
            <a:r>
              <a:rPr lang="en-US" sz="2400" b="1" dirty="0" err="1">
                <a:latin typeface="Calibri" pitchFamily="34" charset="0"/>
                <a:cs typeface="Calibri" pitchFamily="34" charset="0"/>
              </a:rPr>
              <a:t>Olanakları</a:t>
            </a:r>
            <a:endParaRPr lang="en-US" sz="2400" b="1" dirty="0">
              <a:latin typeface="Calibri" pitchFamily="34" charset="0"/>
              <a:cs typeface="Calibri" pitchFamily="34" charset="0"/>
            </a:endParaRPr>
          </a:p>
        </p:txBody>
      </p:sp>
      <p:sp>
        <p:nvSpPr>
          <p:cNvPr id="3" name="Rectangle 2"/>
          <p:cNvSpPr/>
          <p:nvPr/>
        </p:nvSpPr>
        <p:spPr>
          <a:xfrm>
            <a:off x="899592" y="2348880"/>
            <a:ext cx="7957392" cy="1323439"/>
          </a:xfrm>
          <a:prstGeom prst="rect">
            <a:avLst/>
          </a:prstGeom>
        </p:spPr>
        <p:txBody>
          <a:bodyPr wrap="square">
            <a:spAutoFit/>
          </a:bodyPr>
          <a:lstStyle/>
          <a:p>
            <a:pPr algn="just"/>
            <a:r>
              <a:rPr lang="en-US" sz="2000" dirty="0" err="1">
                <a:latin typeface="Calibri"/>
                <a:cs typeface="Calibri"/>
              </a:rPr>
              <a:t>İstatistik</a:t>
            </a:r>
            <a:r>
              <a:rPr lang="en-US" sz="2000" dirty="0">
                <a:latin typeface="Calibri"/>
                <a:cs typeface="Calibri"/>
              </a:rPr>
              <a:t> </a:t>
            </a:r>
            <a:r>
              <a:rPr lang="en-US" sz="2000" dirty="0" err="1">
                <a:latin typeface="Calibri"/>
                <a:cs typeface="Calibri"/>
              </a:rPr>
              <a:t>Bölümünden</a:t>
            </a:r>
            <a:r>
              <a:rPr lang="en-US" sz="2000" dirty="0">
                <a:latin typeface="Calibri"/>
                <a:cs typeface="Calibri"/>
              </a:rPr>
              <a:t> </a:t>
            </a:r>
            <a:r>
              <a:rPr lang="en-US" sz="2000" dirty="0" err="1">
                <a:latin typeface="Calibri"/>
                <a:cs typeface="Calibri"/>
              </a:rPr>
              <a:t>mezun</a:t>
            </a:r>
            <a:r>
              <a:rPr lang="en-US" sz="2000" dirty="0">
                <a:latin typeface="Calibri"/>
                <a:cs typeface="Calibri"/>
              </a:rPr>
              <a:t> </a:t>
            </a:r>
            <a:r>
              <a:rPr lang="en-US" sz="2000" dirty="0" err="1">
                <a:latin typeface="Calibri"/>
                <a:cs typeface="Calibri"/>
              </a:rPr>
              <a:t>olan</a:t>
            </a:r>
            <a:r>
              <a:rPr lang="en-US" sz="2000" dirty="0">
                <a:latin typeface="Calibri"/>
                <a:cs typeface="Calibri"/>
              </a:rPr>
              <a:t> </a:t>
            </a:r>
            <a:r>
              <a:rPr lang="en-US" sz="2000" dirty="0" err="1">
                <a:latin typeface="Calibri"/>
                <a:cs typeface="Calibri"/>
              </a:rPr>
              <a:t>öğrencilerimiz</a:t>
            </a:r>
            <a:r>
              <a:rPr lang="en-US" sz="2000" dirty="0">
                <a:latin typeface="Calibri"/>
                <a:cs typeface="Calibri"/>
              </a:rPr>
              <a:t> </a:t>
            </a:r>
            <a:r>
              <a:rPr lang="en-US" sz="2000" dirty="0" err="1">
                <a:latin typeface="Calibri"/>
                <a:cs typeface="Calibri"/>
              </a:rPr>
              <a:t>edindikleri</a:t>
            </a:r>
            <a:r>
              <a:rPr lang="en-US" sz="2000" dirty="0">
                <a:latin typeface="Calibri"/>
                <a:cs typeface="Calibri"/>
              </a:rPr>
              <a:t> </a:t>
            </a:r>
            <a:r>
              <a:rPr lang="en-US" sz="2000" dirty="0" err="1">
                <a:latin typeface="Calibri"/>
                <a:cs typeface="Calibri"/>
              </a:rPr>
              <a:t>bilgi</a:t>
            </a:r>
            <a:r>
              <a:rPr lang="en-US" sz="2000" dirty="0">
                <a:latin typeface="Calibri"/>
                <a:cs typeface="Calibri"/>
              </a:rPr>
              <a:t> </a:t>
            </a:r>
            <a:r>
              <a:rPr lang="en-US" sz="2000" dirty="0" err="1">
                <a:latin typeface="Calibri"/>
                <a:cs typeface="Calibri"/>
              </a:rPr>
              <a:t>ve</a:t>
            </a:r>
            <a:r>
              <a:rPr lang="en-US" sz="2000" dirty="0">
                <a:latin typeface="Calibri"/>
                <a:cs typeface="Calibri"/>
              </a:rPr>
              <a:t> </a:t>
            </a:r>
            <a:r>
              <a:rPr lang="en-US" sz="2000" dirty="0" err="1">
                <a:latin typeface="Calibri"/>
                <a:cs typeface="Calibri"/>
              </a:rPr>
              <a:t>yeteneklerle</a:t>
            </a:r>
            <a:r>
              <a:rPr lang="en-US" sz="2000" dirty="0">
                <a:latin typeface="Calibri"/>
                <a:cs typeface="Calibri"/>
              </a:rPr>
              <a:t>, </a:t>
            </a:r>
            <a:r>
              <a:rPr lang="en-US" sz="2000" dirty="0" err="1">
                <a:latin typeface="Calibri"/>
                <a:cs typeface="Calibri"/>
              </a:rPr>
              <a:t>üniversitelerin</a:t>
            </a:r>
            <a:r>
              <a:rPr lang="en-US" sz="2000" dirty="0">
                <a:latin typeface="Calibri"/>
                <a:cs typeface="Calibri"/>
              </a:rPr>
              <a:t> </a:t>
            </a:r>
            <a:r>
              <a:rPr lang="en-US" sz="2000" dirty="0" err="1">
                <a:latin typeface="Calibri"/>
                <a:cs typeface="Calibri"/>
              </a:rPr>
              <a:t>İstatistik</a:t>
            </a:r>
            <a:r>
              <a:rPr lang="en-US" sz="2000" dirty="0">
                <a:latin typeface="Calibri"/>
                <a:cs typeface="Calibri"/>
              </a:rPr>
              <a:t>, </a:t>
            </a:r>
            <a:r>
              <a:rPr lang="en-US" sz="2000" dirty="0" err="1">
                <a:latin typeface="Calibri"/>
                <a:cs typeface="Calibri"/>
              </a:rPr>
              <a:t>İstatistik</a:t>
            </a:r>
            <a:r>
              <a:rPr lang="en-US" sz="2000" dirty="0">
                <a:latin typeface="Calibri"/>
                <a:cs typeface="Calibri"/>
              </a:rPr>
              <a:t> </a:t>
            </a:r>
            <a:r>
              <a:rPr lang="en-US" sz="2000" dirty="0" err="1">
                <a:latin typeface="Calibri"/>
                <a:cs typeface="Calibri"/>
              </a:rPr>
              <a:t>ve</a:t>
            </a:r>
            <a:r>
              <a:rPr lang="en-US" sz="2000" dirty="0">
                <a:latin typeface="Calibri"/>
                <a:cs typeface="Calibri"/>
              </a:rPr>
              <a:t> </a:t>
            </a:r>
            <a:r>
              <a:rPr lang="en-US" sz="2000" dirty="0" err="1">
                <a:latin typeface="Calibri"/>
                <a:cs typeface="Calibri"/>
              </a:rPr>
              <a:t>Bilgisayar</a:t>
            </a:r>
            <a:r>
              <a:rPr lang="en-US" sz="2000" dirty="0">
                <a:latin typeface="Calibri"/>
                <a:cs typeface="Calibri"/>
              </a:rPr>
              <a:t> </a:t>
            </a:r>
            <a:r>
              <a:rPr lang="en-US" sz="2000" dirty="0" err="1">
                <a:latin typeface="Calibri"/>
                <a:cs typeface="Calibri"/>
              </a:rPr>
              <a:t>Bilimleri</a:t>
            </a:r>
            <a:r>
              <a:rPr lang="en-US" sz="2000" dirty="0">
                <a:latin typeface="Calibri"/>
                <a:cs typeface="Calibri"/>
              </a:rPr>
              <a:t>, </a:t>
            </a:r>
            <a:r>
              <a:rPr lang="en-US" sz="2000" dirty="0" err="1">
                <a:latin typeface="Calibri"/>
                <a:cs typeface="Calibri"/>
              </a:rPr>
              <a:t>Ekonometri</a:t>
            </a:r>
            <a:r>
              <a:rPr lang="en-US" sz="2000" dirty="0">
                <a:latin typeface="Calibri"/>
                <a:cs typeface="Calibri"/>
              </a:rPr>
              <a:t>, </a:t>
            </a:r>
            <a:r>
              <a:rPr lang="en-US" sz="2000" dirty="0" err="1">
                <a:latin typeface="Calibri"/>
                <a:cs typeface="Calibri"/>
              </a:rPr>
              <a:t>İşletme</a:t>
            </a:r>
            <a:r>
              <a:rPr lang="en-US" sz="2000" dirty="0">
                <a:latin typeface="Calibri"/>
                <a:cs typeface="Calibri"/>
              </a:rPr>
              <a:t>, </a:t>
            </a:r>
            <a:r>
              <a:rPr lang="en-US" sz="2000" dirty="0" err="1">
                <a:latin typeface="Calibri"/>
                <a:cs typeface="Calibri"/>
              </a:rPr>
              <a:t>İktisat</a:t>
            </a:r>
            <a:r>
              <a:rPr lang="en-US" sz="2000" dirty="0">
                <a:latin typeface="Calibri"/>
                <a:cs typeface="Calibri"/>
              </a:rPr>
              <a:t>, </a:t>
            </a:r>
            <a:r>
              <a:rPr lang="en-US" sz="2000" dirty="0" err="1">
                <a:latin typeface="Calibri"/>
                <a:cs typeface="Calibri"/>
              </a:rPr>
              <a:t>Endüstri</a:t>
            </a:r>
            <a:r>
              <a:rPr lang="en-US" sz="2000" dirty="0">
                <a:latin typeface="Calibri"/>
                <a:cs typeface="Calibri"/>
              </a:rPr>
              <a:t> </a:t>
            </a:r>
            <a:r>
              <a:rPr lang="en-US" sz="2000" dirty="0" err="1">
                <a:latin typeface="Calibri"/>
                <a:cs typeface="Calibri"/>
              </a:rPr>
              <a:t>Mühendisliği</a:t>
            </a:r>
            <a:r>
              <a:rPr lang="en-US" sz="2000" dirty="0">
                <a:latin typeface="Calibri"/>
                <a:cs typeface="Calibri"/>
              </a:rPr>
              <a:t> </a:t>
            </a:r>
            <a:r>
              <a:rPr lang="en-US" sz="2000" dirty="0" err="1">
                <a:latin typeface="Calibri"/>
                <a:cs typeface="Calibri"/>
              </a:rPr>
              <a:t>ve</a:t>
            </a:r>
            <a:r>
              <a:rPr lang="en-US" sz="2000" dirty="0">
                <a:latin typeface="Calibri"/>
                <a:cs typeface="Calibri"/>
              </a:rPr>
              <a:t> </a:t>
            </a:r>
            <a:r>
              <a:rPr lang="en-US" sz="2000" dirty="0" err="1">
                <a:latin typeface="Calibri"/>
                <a:cs typeface="Calibri"/>
              </a:rPr>
              <a:t>Biyoistatistik</a:t>
            </a:r>
            <a:r>
              <a:rPr lang="en-US" sz="2000" dirty="0">
                <a:latin typeface="Calibri"/>
                <a:cs typeface="Calibri"/>
              </a:rPr>
              <a:t> </a:t>
            </a:r>
            <a:r>
              <a:rPr lang="en-US" sz="2000" dirty="0" err="1">
                <a:latin typeface="Calibri"/>
                <a:cs typeface="Calibri"/>
              </a:rPr>
              <a:t>gibi</a:t>
            </a:r>
            <a:r>
              <a:rPr lang="en-US" sz="2000" dirty="0">
                <a:latin typeface="Calibri"/>
                <a:cs typeface="Calibri"/>
              </a:rPr>
              <a:t> </a:t>
            </a:r>
            <a:r>
              <a:rPr lang="en-US" sz="2000" dirty="0" err="1">
                <a:latin typeface="Calibri"/>
                <a:cs typeface="Calibri"/>
              </a:rPr>
              <a:t>bölümlerinde</a:t>
            </a:r>
            <a:r>
              <a:rPr lang="en-US" sz="2000" dirty="0">
                <a:latin typeface="Calibri"/>
                <a:cs typeface="Calibri"/>
              </a:rPr>
              <a:t> </a:t>
            </a:r>
            <a:r>
              <a:rPr lang="en-US" sz="2000" dirty="0" err="1">
                <a:latin typeface="Calibri"/>
                <a:cs typeface="Calibri"/>
              </a:rPr>
              <a:t>öğretim</a:t>
            </a:r>
            <a:r>
              <a:rPr lang="en-US" sz="2000" dirty="0">
                <a:latin typeface="Calibri"/>
                <a:cs typeface="Calibri"/>
              </a:rPr>
              <a:t> </a:t>
            </a:r>
            <a:r>
              <a:rPr lang="en-US" sz="2000" dirty="0" err="1">
                <a:latin typeface="Calibri"/>
                <a:cs typeface="Calibri"/>
              </a:rPr>
              <a:t>elemanı</a:t>
            </a:r>
            <a:r>
              <a:rPr lang="en-US" sz="2000" dirty="0">
                <a:latin typeface="Calibri"/>
                <a:cs typeface="Calibri"/>
              </a:rPr>
              <a:t> </a:t>
            </a:r>
            <a:r>
              <a:rPr lang="en-US" sz="2000" dirty="0" err="1">
                <a:latin typeface="Calibri"/>
                <a:cs typeface="Calibri"/>
              </a:rPr>
              <a:t>olarak</a:t>
            </a:r>
            <a:r>
              <a:rPr lang="en-US" sz="2000" dirty="0">
                <a:latin typeface="Calibri"/>
                <a:cs typeface="Calibri"/>
              </a:rPr>
              <a:t> </a:t>
            </a:r>
            <a:r>
              <a:rPr lang="en-US" sz="2000" dirty="0" err="1">
                <a:latin typeface="Calibri"/>
                <a:cs typeface="Calibri"/>
              </a:rPr>
              <a:t>istihdam</a:t>
            </a:r>
            <a:r>
              <a:rPr lang="en-US" sz="2000" dirty="0">
                <a:latin typeface="Calibri"/>
                <a:cs typeface="Calibri"/>
              </a:rPr>
              <a:t> </a:t>
            </a:r>
            <a:r>
              <a:rPr lang="en-US" sz="2000" dirty="0" err="1" smtClean="0">
                <a:latin typeface="Calibri"/>
                <a:cs typeface="Calibri"/>
              </a:rPr>
              <a:t>edilebilmektedir</a:t>
            </a:r>
            <a:r>
              <a:rPr lang="en-US" sz="2000" dirty="0" smtClean="0">
                <a:latin typeface="Calibri"/>
                <a:cs typeface="Calibri"/>
              </a:rPr>
              <a:t>.</a:t>
            </a:r>
          </a:p>
        </p:txBody>
      </p:sp>
      <p:sp>
        <p:nvSpPr>
          <p:cNvPr id="5" name="Rectangle 4"/>
          <p:cNvSpPr/>
          <p:nvPr/>
        </p:nvSpPr>
        <p:spPr>
          <a:xfrm>
            <a:off x="971600" y="4077072"/>
            <a:ext cx="7920880" cy="1631216"/>
          </a:xfrm>
          <a:prstGeom prst="rect">
            <a:avLst/>
          </a:prstGeom>
        </p:spPr>
        <p:txBody>
          <a:bodyPr wrap="square">
            <a:spAutoFit/>
          </a:bodyPr>
          <a:lstStyle/>
          <a:p>
            <a:r>
              <a:rPr lang="en-US" sz="2000" dirty="0" err="1">
                <a:latin typeface="Calibri"/>
                <a:cs typeface="Calibri"/>
              </a:rPr>
              <a:t>Bakanlıklarda</a:t>
            </a:r>
            <a:r>
              <a:rPr lang="en-US" sz="2000" dirty="0">
                <a:latin typeface="Calibri"/>
                <a:cs typeface="Calibri"/>
              </a:rPr>
              <a:t>, </a:t>
            </a:r>
            <a:r>
              <a:rPr lang="en-US" sz="2000" dirty="0" err="1">
                <a:latin typeface="Calibri"/>
                <a:cs typeface="Calibri"/>
              </a:rPr>
              <a:t>Kuvvet</a:t>
            </a:r>
            <a:r>
              <a:rPr lang="en-US" sz="2000" dirty="0">
                <a:latin typeface="Calibri"/>
                <a:cs typeface="Calibri"/>
              </a:rPr>
              <a:t> </a:t>
            </a:r>
            <a:r>
              <a:rPr lang="en-US" sz="2000" dirty="0" err="1">
                <a:latin typeface="Calibri"/>
                <a:cs typeface="Calibri"/>
              </a:rPr>
              <a:t>Komutanlıklarında</a:t>
            </a:r>
            <a:r>
              <a:rPr lang="en-US" sz="2000" dirty="0">
                <a:latin typeface="Calibri"/>
                <a:cs typeface="Calibri"/>
              </a:rPr>
              <a:t>, </a:t>
            </a:r>
            <a:r>
              <a:rPr lang="en-US" sz="2000" dirty="0" err="1">
                <a:latin typeface="Calibri"/>
                <a:cs typeface="Calibri"/>
              </a:rPr>
              <a:t>Türkiye</a:t>
            </a:r>
            <a:r>
              <a:rPr lang="en-US" sz="2000" dirty="0">
                <a:latin typeface="Calibri"/>
                <a:cs typeface="Calibri"/>
              </a:rPr>
              <a:t> </a:t>
            </a:r>
            <a:r>
              <a:rPr lang="en-US" sz="2000" dirty="0" err="1">
                <a:latin typeface="Calibri"/>
                <a:cs typeface="Calibri"/>
              </a:rPr>
              <a:t>İstatistik</a:t>
            </a:r>
            <a:r>
              <a:rPr lang="en-US" sz="2000" dirty="0">
                <a:latin typeface="Calibri"/>
                <a:cs typeface="Calibri"/>
              </a:rPr>
              <a:t> </a:t>
            </a:r>
            <a:r>
              <a:rPr lang="en-US" sz="2000" dirty="0" err="1">
                <a:latin typeface="Calibri"/>
                <a:cs typeface="Calibri"/>
              </a:rPr>
              <a:t>Kurumu</a:t>
            </a:r>
            <a:r>
              <a:rPr lang="en-US" sz="2000" dirty="0">
                <a:latin typeface="Calibri"/>
                <a:cs typeface="Calibri"/>
              </a:rPr>
              <a:t> (TÜİK), </a:t>
            </a:r>
            <a:r>
              <a:rPr lang="en-US" sz="2000" dirty="0" err="1">
                <a:latin typeface="Calibri"/>
                <a:cs typeface="Calibri"/>
              </a:rPr>
              <a:t>Devlet</a:t>
            </a:r>
            <a:r>
              <a:rPr lang="en-US" sz="2000" dirty="0">
                <a:latin typeface="Calibri"/>
                <a:cs typeface="Calibri"/>
              </a:rPr>
              <a:t> </a:t>
            </a:r>
            <a:r>
              <a:rPr lang="en-US" sz="2000" dirty="0" err="1">
                <a:latin typeface="Calibri"/>
                <a:cs typeface="Calibri"/>
              </a:rPr>
              <a:t>Planlama</a:t>
            </a:r>
            <a:r>
              <a:rPr lang="en-US" sz="2000" dirty="0">
                <a:latin typeface="Calibri"/>
                <a:cs typeface="Calibri"/>
              </a:rPr>
              <a:t> </a:t>
            </a:r>
            <a:r>
              <a:rPr lang="en-US" sz="2000" dirty="0" err="1">
                <a:latin typeface="Calibri"/>
                <a:cs typeface="Calibri"/>
              </a:rPr>
              <a:t>Teşkilatı</a:t>
            </a:r>
            <a:r>
              <a:rPr lang="en-US" sz="2000" dirty="0">
                <a:latin typeface="Calibri"/>
                <a:cs typeface="Calibri"/>
              </a:rPr>
              <a:t>, </a:t>
            </a:r>
            <a:r>
              <a:rPr lang="en-US" sz="2000" dirty="0" err="1">
                <a:latin typeface="Calibri"/>
                <a:cs typeface="Calibri"/>
              </a:rPr>
              <a:t>Bağ-kur</a:t>
            </a:r>
            <a:r>
              <a:rPr lang="en-US" sz="2000" dirty="0">
                <a:latin typeface="Calibri"/>
                <a:cs typeface="Calibri"/>
              </a:rPr>
              <a:t> </a:t>
            </a:r>
            <a:r>
              <a:rPr lang="en-US" sz="2000" dirty="0" err="1">
                <a:latin typeface="Calibri"/>
                <a:cs typeface="Calibri"/>
              </a:rPr>
              <a:t>Genel</a:t>
            </a:r>
            <a:r>
              <a:rPr lang="en-US" sz="2000" dirty="0">
                <a:latin typeface="Calibri"/>
                <a:cs typeface="Calibri"/>
              </a:rPr>
              <a:t> </a:t>
            </a:r>
            <a:r>
              <a:rPr lang="en-US" sz="2000" dirty="0" err="1">
                <a:latin typeface="Calibri"/>
                <a:cs typeface="Calibri"/>
              </a:rPr>
              <a:t>Müdürlüğü</a:t>
            </a:r>
            <a:r>
              <a:rPr lang="en-US" sz="2000" dirty="0">
                <a:latin typeface="Calibri"/>
                <a:cs typeface="Calibri"/>
              </a:rPr>
              <a:t>, </a:t>
            </a:r>
            <a:r>
              <a:rPr lang="en-US" sz="2000" dirty="0" err="1">
                <a:latin typeface="Calibri"/>
                <a:cs typeface="Calibri"/>
              </a:rPr>
              <a:t>Devlet</a:t>
            </a:r>
            <a:r>
              <a:rPr lang="en-US" sz="2000" dirty="0">
                <a:latin typeface="Calibri"/>
                <a:cs typeface="Calibri"/>
              </a:rPr>
              <a:t> </a:t>
            </a:r>
            <a:r>
              <a:rPr lang="en-US" sz="2000" dirty="0" err="1">
                <a:latin typeface="Calibri"/>
                <a:cs typeface="Calibri"/>
              </a:rPr>
              <a:t>Hava</a:t>
            </a:r>
            <a:r>
              <a:rPr lang="en-US" sz="2000" dirty="0">
                <a:latin typeface="Calibri"/>
                <a:cs typeface="Calibri"/>
              </a:rPr>
              <a:t> </a:t>
            </a:r>
            <a:r>
              <a:rPr lang="en-US" sz="2000" dirty="0" err="1">
                <a:latin typeface="Calibri"/>
                <a:cs typeface="Calibri"/>
              </a:rPr>
              <a:t>Meydanları</a:t>
            </a:r>
            <a:r>
              <a:rPr lang="en-US" sz="2000" dirty="0">
                <a:latin typeface="Calibri"/>
                <a:cs typeface="Calibri"/>
              </a:rPr>
              <a:t> </a:t>
            </a:r>
            <a:r>
              <a:rPr lang="en-US" sz="2000" dirty="0" err="1">
                <a:latin typeface="Calibri"/>
                <a:cs typeface="Calibri"/>
              </a:rPr>
              <a:t>İşletmeleri</a:t>
            </a:r>
            <a:r>
              <a:rPr lang="en-US" sz="2000" dirty="0">
                <a:latin typeface="Calibri"/>
                <a:cs typeface="Calibri"/>
              </a:rPr>
              <a:t>, </a:t>
            </a:r>
            <a:r>
              <a:rPr lang="en-US" sz="2000" dirty="0" err="1">
                <a:latin typeface="Calibri"/>
                <a:cs typeface="Calibri"/>
              </a:rPr>
              <a:t>Devlet</a:t>
            </a:r>
            <a:r>
              <a:rPr lang="en-US" sz="2000" dirty="0">
                <a:latin typeface="Calibri"/>
                <a:cs typeface="Calibri"/>
              </a:rPr>
              <a:t> Su </a:t>
            </a:r>
            <a:r>
              <a:rPr lang="en-US" sz="2000" dirty="0" err="1">
                <a:latin typeface="Calibri"/>
                <a:cs typeface="Calibri"/>
              </a:rPr>
              <a:t>İşleri</a:t>
            </a:r>
            <a:r>
              <a:rPr lang="en-US" sz="2000" dirty="0">
                <a:latin typeface="Calibri"/>
                <a:cs typeface="Calibri"/>
              </a:rPr>
              <a:t>, </a:t>
            </a:r>
            <a:r>
              <a:rPr lang="en-US" sz="2000" dirty="0" err="1">
                <a:latin typeface="Calibri"/>
                <a:cs typeface="Calibri"/>
              </a:rPr>
              <a:t>Elektrik</a:t>
            </a:r>
            <a:r>
              <a:rPr lang="en-US" sz="2000" dirty="0">
                <a:latin typeface="Calibri"/>
                <a:cs typeface="Calibri"/>
              </a:rPr>
              <a:t> </a:t>
            </a:r>
            <a:r>
              <a:rPr lang="en-US" sz="2000" dirty="0" err="1">
                <a:latin typeface="Calibri"/>
                <a:cs typeface="Calibri"/>
              </a:rPr>
              <a:t>İşleri</a:t>
            </a:r>
            <a:r>
              <a:rPr lang="en-US" sz="2000" dirty="0">
                <a:latin typeface="Calibri"/>
                <a:cs typeface="Calibri"/>
              </a:rPr>
              <a:t> </a:t>
            </a:r>
            <a:r>
              <a:rPr lang="en-US" sz="2000" dirty="0" err="1">
                <a:latin typeface="Calibri"/>
                <a:cs typeface="Calibri"/>
              </a:rPr>
              <a:t>Etüt</a:t>
            </a:r>
            <a:r>
              <a:rPr lang="en-US" sz="2000" dirty="0">
                <a:latin typeface="Calibri"/>
                <a:cs typeface="Calibri"/>
              </a:rPr>
              <a:t> </a:t>
            </a:r>
            <a:r>
              <a:rPr lang="en-US" sz="2000" dirty="0" err="1">
                <a:latin typeface="Calibri"/>
                <a:cs typeface="Calibri"/>
              </a:rPr>
              <a:t>Dairesi</a:t>
            </a:r>
            <a:r>
              <a:rPr lang="en-US" sz="2000" dirty="0">
                <a:latin typeface="Calibri"/>
                <a:cs typeface="Calibri"/>
              </a:rPr>
              <a:t>, </a:t>
            </a:r>
            <a:r>
              <a:rPr lang="en-US" sz="2000" dirty="0" err="1">
                <a:latin typeface="Calibri"/>
                <a:cs typeface="Calibri"/>
              </a:rPr>
              <a:t>Emniyet</a:t>
            </a:r>
            <a:r>
              <a:rPr lang="en-US" sz="2000" dirty="0">
                <a:latin typeface="Calibri"/>
                <a:cs typeface="Calibri"/>
              </a:rPr>
              <a:t> </a:t>
            </a:r>
            <a:r>
              <a:rPr lang="en-US" sz="2000" dirty="0" err="1">
                <a:latin typeface="Calibri"/>
                <a:cs typeface="Calibri"/>
              </a:rPr>
              <a:t>Genel</a:t>
            </a:r>
            <a:r>
              <a:rPr lang="en-US" sz="2000" dirty="0">
                <a:latin typeface="Calibri"/>
                <a:cs typeface="Calibri"/>
              </a:rPr>
              <a:t> </a:t>
            </a:r>
            <a:r>
              <a:rPr lang="en-US" sz="2000" dirty="0" err="1">
                <a:latin typeface="Calibri"/>
                <a:cs typeface="Calibri"/>
              </a:rPr>
              <a:t>Müdürlüğü</a:t>
            </a:r>
            <a:r>
              <a:rPr lang="en-US" sz="2000" dirty="0">
                <a:latin typeface="Calibri"/>
                <a:cs typeface="Calibri"/>
              </a:rPr>
              <a:t>, Kara </a:t>
            </a:r>
            <a:r>
              <a:rPr lang="en-US" sz="2000" dirty="0" err="1">
                <a:latin typeface="Calibri"/>
                <a:cs typeface="Calibri"/>
              </a:rPr>
              <a:t>Yolları</a:t>
            </a:r>
            <a:r>
              <a:rPr lang="en-US" sz="2000" dirty="0">
                <a:latin typeface="Calibri"/>
                <a:cs typeface="Calibri"/>
              </a:rPr>
              <a:t> </a:t>
            </a:r>
            <a:r>
              <a:rPr lang="en-US" sz="2000" dirty="0" err="1">
                <a:latin typeface="Calibri"/>
                <a:cs typeface="Calibri"/>
              </a:rPr>
              <a:t>Genel</a:t>
            </a:r>
            <a:r>
              <a:rPr lang="en-US" sz="2000" dirty="0">
                <a:latin typeface="Calibri"/>
                <a:cs typeface="Calibri"/>
              </a:rPr>
              <a:t> </a:t>
            </a:r>
            <a:r>
              <a:rPr lang="en-US" sz="2000" dirty="0" err="1">
                <a:latin typeface="Calibri"/>
                <a:cs typeface="Calibri"/>
              </a:rPr>
              <a:t>Müdürlüğü</a:t>
            </a:r>
            <a:r>
              <a:rPr lang="en-US" sz="2000" dirty="0">
                <a:latin typeface="Calibri"/>
                <a:cs typeface="Calibri"/>
              </a:rPr>
              <a:t>, </a:t>
            </a:r>
            <a:r>
              <a:rPr lang="en-US" sz="2000" dirty="0" err="1">
                <a:latin typeface="Calibri"/>
                <a:cs typeface="Calibri"/>
              </a:rPr>
              <a:t>Maden</a:t>
            </a:r>
            <a:r>
              <a:rPr lang="en-US" sz="2000" dirty="0">
                <a:latin typeface="Calibri"/>
                <a:cs typeface="Calibri"/>
              </a:rPr>
              <a:t> </a:t>
            </a:r>
            <a:r>
              <a:rPr lang="en-US" sz="2000" dirty="0" err="1">
                <a:latin typeface="Calibri"/>
                <a:cs typeface="Calibri"/>
              </a:rPr>
              <a:t>Tetkik</a:t>
            </a:r>
            <a:r>
              <a:rPr lang="en-US" sz="2000" dirty="0">
                <a:latin typeface="Calibri"/>
                <a:cs typeface="Calibri"/>
              </a:rPr>
              <a:t> </a:t>
            </a:r>
            <a:r>
              <a:rPr lang="en-US" sz="2000" dirty="0" err="1">
                <a:latin typeface="Calibri"/>
                <a:cs typeface="Calibri"/>
              </a:rPr>
              <a:t>ve</a:t>
            </a:r>
            <a:r>
              <a:rPr lang="en-US" sz="2000" dirty="0">
                <a:latin typeface="Calibri"/>
                <a:cs typeface="Calibri"/>
              </a:rPr>
              <a:t> </a:t>
            </a:r>
            <a:r>
              <a:rPr lang="en-US" sz="2000" dirty="0" err="1">
                <a:latin typeface="Calibri"/>
                <a:cs typeface="Calibri"/>
              </a:rPr>
              <a:t>Arama</a:t>
            </a:r>
            <a:r>
              <a:rPr lang="en-US" sz="2000" dirty="0">
                <a:latin typeface="Calibri"/>
                <a:cs typeface="Calibri"/>
              </a:rPr>
              <a:t> </a:t>
            </a:r>
            <a:r>
              <a:rPr lang="en-US" sz="2000" dirty="0" err="1">
                <a:latin typeface="Calibri"/>
                <a:cs typeface="Calibri"/>
              </a:rPr>
              <a:t>Enstitüsü</a:t>
            </a:r>
            <a:r>
              <a:rPr lang="en-US" sz="2000" dirty="0">
                <a:latin typeface="Calibri"/>
                <a:cs typeface="Calibri"/>
              </a:rPr>
              <a:t>, ÖSYM, </a:t>
            </a:r>
          </a:p>
        </p:txBody>
      </p:sp>
    </p:spTree>
    <p:extLst>
      <p:ext uri="{BB962C8B-B14F-4D97-AF65-F5344CB8AC3E}">
        <p14:creationId xmlns:p14="http://schemas.microsoft.com/office/powerpoint/2010/main" xmlns="" val="3502777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340768"/>
            <a:ext cx="8083152" cy="1938992"/>
          </a:xfrm>
          <a:prstGeom prst="rect">
            <a:avLst/>
          </a:prstGeom>
        </p:spPr>
        <p:txBody>
          <a:bodyPr wrap="square">
            <a:spAutoFit/>
          </a:bodyPr>
          <a:lstStyle/>
          <a:p>
            <a:pPr algn="just"/>
            <a:r>
              <a:rPr lang="en-US" sz="2000" dirty="0" smtClean="0">
                <a:latin typeface="Calibri"/>
                <a:cs typeface="Calibri"/>
              </a:rPr>
              <a:t>PTT </a:t>
            </a:r>
            <a:r>
              <a:rPr lang="en-US" sz="2000" dirty="0" err="1">
                <a:latin typeface="Calibri"/>
                <a:cs typeface="Calibri"/>
              </a:rPr>
              <a:t>Genel</a:t>
            </a:r>
            <a:r>
              <a:rPr lang="en-US" sz="2000" dirty="0">
                <a:latin typeface="Calibri"/>
                <a:cs typeface="Calibri"/>
              </a:rPr>
              <a:t> </a:t>
            </a:r>
            <a:r>
              <a:rPr lang="en-US" sz="2000" dirty="0" err="1">
                <a:latin typeface="Calibri"/>
                <a:cs typeface="Calibri"/>
              </a:rPr>
              <a:t>Müdürlüğü</a:t>
            </a:r>
            <a:r>
              <a:rPr lang="en-US" sz="2000" dirty="0">
                <a:latin typeface="Calibri"/>
                <a:cs typeface="Calibri"/>
              </a:rPr>
              <a:t>, </a:t>
            </a:r>
            <a:r>
              <a:rPr lang="en-US" sz="2000" dirty="0" err="1">
                <a:latin typeface="Calibri"/>
                <a:cs typeface="Calibri"/>
              </a:rPr>
              <a:t>Sayıştay</a:t>
            </a:r>
            <a:r>
              <a:rPr lang="en-US" sz="2000" dirty="0">
                <a:latin typeface="Calibri"/>
                <a:cs typeface="Calibri"/>
              </a:rPr>
              <a:t>, </a:t>
            </a:r>
            <a:r>
              <a:rPr lang="en-US" sz="2000" dirty="0" err="1">
                <a:latin typeface="Calibri"/>
                <a:cs typeface="Calibri"/>
              </a:rPr>
              <a:t>Sosyal</a:t>
            </a:r>
            <a:r>
              <a:rPr lang="en-US" sz="2000" dirty="0">
                <a:latin typeface="Calibri"/>
                <a:cs typeface="Calibri"/>
              </a:rPr>
              <a:t> </a:t>
            </a:r>
            <a:r>
              <a:rPr lang="en-US" sz="2000" dirty="0" err="1">
                <a:latin typeface="Calibri"/>
                <a:cs typeface="Calibri"/>
              </a:rPr>
              <a:t>Sigortalar</a:t>
            </a:r>
            <a:r>
              <a:rPr lang="en-US" sz="2000" dirty="0">
                <a:latin typeface="Calibri"/>
                <a:cs typeface="Calibri"/>
              </a:rPr>
              <a:t> </a:t>
            </a:r>
            <a:r>
              <a:rPr lang="en-US" sz="2000" dirty="0" err="1">
                <a:latin typeface="Calibri"/>
                <a:cs typeface="Calibri"/>
              </a:rPr>
              <a:t>Genel</a:t>
            </a:r>
            <a:r>
              <a:rPr lang="en-US" sz="2000" dirty="0">
                <a:latin typeface="Calibri"/>
                <a:cs typeface="Calibri"/>
              </a:rPr>
              <a:t> </a:t>
            </a:r>
            <a:r>
              <a:rPr lang="en-US" sz="2000" dirty="0" err="1">
                <a:latin typeface="Calibri"/>
                <a:cs typeface="Calibri"/>
              </a:rPr>
              <a:t>Müdürlüğü</a:t>
            </a:r>
            <a:r>
              <a:rPr lang="en-US" sz="2000" dirty="0">
                <a:latin typeface="Calibri"/>
                <a:cs typeface="Calibri"/>
              </a:rPr>
              <a:t>, </a:t>
            </a:r>
            <a:r>
              <a:rPr lang="en-US" sz="2000" dirty="0" err="1">
                <a:latin typeface="Calibri"/>
                <a:cs typeface="Calibri"/>
              </a:rPr>
              <a:t>Başbakanlık</a:t>
            </a:r>
            <a:r>
              <a:rPr lang="en-US" sz="2000" dirty="0">
                <a:latin typeface="Calibri"/>
                <a:cs typeface="Calibri"/>
              </a:rPr>
              <a:t> </a:t>
            </a:r>
            <a:r>
              <a:rPr lang="en-US" sz="2000" dirty="0" err="1">
                <a:latin typeface="Calibri"/>
                <a:cs typeface="Calibri"/>
              </a:rPr>
              <a:t>Gümrük</a:t>
            </a:r>
            <a:r>
              <a:rPr lang="en-US" sz="2000" dirty="0">
                <a:latin typeface="Calibri"/>
                <a:cs typeface="Calibri"/>
              </a:rPr>
              <a:t> </a:t>
            </a:r>
            <a:r>
              <a:rPr lang="en-US" sz="2000" dirty="0" err="1">
                <a:latin typeface="Calibri"/>
                <a:cs typeface="Calibri"/>
              </a:rPr>
              <a:t>Müsteşarlığı</a:t>
            </a:r>
            <a:r>
              <a:rPr lang="en-US" sz="2000" dirty="0">
                <a:latin typeface="Calibri"/>
                <a:cs typeface="Calibri"/>
              </a:rPr>
              <a:t>, </a:t>
            </a:r>
            <a:r>
              <a:rPr lang="en-US" sz="2000" dirty="0" err="1">
                <a:latin typeface="Calibri"/>
                <a:cs typeface="Calibri"/>
              </a:rPr>
              <a:t>Başbakanlık</a:t>
            </a:r>
            <a:r>
              <a:rPr lang="en-US" sz="2000" dirty="0">
                <a:latin typeface="Calibri"/>
                <a:cs typeface="Calibri"/>
              </a:rPr>
              <a:t> </a:t>
            </a:r>
            <a:r>
              <a:rPr lang="en-US" sz="2000" dirty="0" err="1">
                <a:latin typeface="Calibri"/>
                <a:cs typeface="Calibri"/>
              </a:rPr>
              <a:t>Hazine</a:t>
            </a:r>
            <a:r>
              <a:rPr lang="en-US" sz="2000" dirty="0">
                <a:latin typeface="Calibri"/>
                <a:cs typeface="Calibri"/>
              </a:rPr>
              <a:t> </a:t>
            </a:r>
            <a:r>
              <a:rPr lang="en-US" sz="2000" dirty="0" err="1">
                <a:latin typeface="Calibri"/>
                <a:cs typeface="Calibri"/>
              </a:rPr>
              <a:t>Dış</a:t>
            </a:r>
            <a:r>
              <a:rPr lang="en-US" sz="2000" dirty="0">
                <a:latin typeface="Calibri"/>
                <a:cs typeface="Calibri"/>
              </a:rPr>
              <a:t> </a:t>
            </a:r>
            <a:r>
              <a:rPr lang="en-US" sz="2000" dirty="0" err="1">
                <a:latin typeface="Calibri"/>
                <a:cs typeface="Calibri"/>
              </a:rPr>
              <a:t>Ticaret</a:t>
            </a:r>
            <a:r>
              <a:rPr lang="en-US" sz="2000" dirty="0">
                <a:latin typeface="Calibri"/>
                <a:cs typeface="Calibri"/>
              </a:rPr>
              <a:t> </a:t>
            </a:r>
            <a:r>
              <a:rPr lang="en-US" sz="2000" dirty="0" err="1">
                <a:latin typeface="Calibri"/>
                <a:cs typeface="Calibri"/>
              </a:rPr>
              <a:t>Müsteşarlığı</a:t>
            </a:r>
            <a:r>
              <a:rPr lang="en-US" sz="2000" dirty="0">
                <a:latin typeface="Calibri"/>
                <a:cs typeface="Calibri"/>
              </a:rPr>
              <a:t>, </a:t>
            </a:r>
            <a:r>
              <a:rPr lang="en-US" sz="2000" dirty="0" err="1">
                <a:latin typeface="Calibri"/>
                <a:cs typeface="Calibri"/>
              </a:rPr>
              <a:t>Merkez</a:t>
            </a:r>
            <a:r>
              <a:rPr lang="en-US" sz="2000" dirty="0">
                <a:latin typeface="Calibri"/>
                <a:cs typeface="Calibri"/>
              </a:rPr>
              <a:t> </a:t>
            </a:r>
            <a:r>
              <a:rPr lang="en-US" sz="2000" dirty="0" err="1">
                <a:latin typeface="Calibri"/>
                <a:cs typeface="Calibri"/>
              </a:rPr>
              <a:t>Bankası</a:t>
            </a:r>
            <a:r>
              <a:rPr lang="en-US" sz="2000" dirty="0">
                <a:latin typeface="Calibri"/>
                <a:cs typeface="Calibri"/>
              </a:rPr>
              <a:t>, </a:t>
            </a:r>
            <a:r>
              <a:rPr lang="en-US" sz="2000" dirty="0" err="1">
                <a:latin typeface="Calibri"/>
                <a:cs typeface="Calibri"/>
              </a:rPr>
              <a:t>Tarım</a:t>
            </a:r>
            <a:r>
              <a:rPr lang="en-US" sz="2000" dirty="0">
                <a:latin typeface="Calibri"/>
                <a:cs typeface="Calibri"/>
              </a:rPr>
              <a:t> </a:t>
            </a:r>
            <a:r>
              <a:rPr lang="en-US" sz="2000" dirty="0" err="1">
                <a:latin typeface="Calibri"/>
                <a:cs typeface="Calibri"/>
              </a:rPr>
              <a:t>Mahsulleri</a:t>
            </a:r>
            <a:r>
              <a:rPr lang="en-US" sz="2000" dirty="0">
                <a:latin typeface="Calibri"/>
                <a:cs typeface="Calibri"/>
              </a:rPr>
              <a:t> </a:t>
            </a:r>
            <a:r>
              <a:rPr lang="en-US" sz="2000" dirty="0" err="1">
                <a:latin typeface="Calibri"/>
                <a:cs typeface="Calibri"/>
              </a:rPr>
              <a:t>Ofisi</a:t>
            </a:r>
            <a:r>
              <a:rPr lang="en-US" sz="2000" dirty="0">
                <a:latin typeface="Calibri"/>
                <a:cs typeface="Calibri"/>
              </a:rPr>
              <a:t>, TCDD </a:t>
            </a:r>
            <a:r>
              <a:rPr lang="en-US" sz="2000" dirty="0" err="1">
                <a:latin typeface="Calibri"/>
                <a:cs typeface="Calibri"/>
              </a:rPr>
              <a:t>Genel</a:t>
            </a:r>
            <a:r>
              <a:rPr lang="en-US" sz="2000" dirty="0">
                <a:latin typeface="Calibri"/>
                <a:cs typeface="Calibri"/>
              </a:rPr>
              <a:t> </a:t>
            </a:r>
            <a:r>
              <a:rPr lang="en-US" sz="2000" dirty="0" err="1">
                <a:latin typeface="Calibri"/>
                <a:cs typeface="Calibri"/>
              </a:rPr>
              <a:t>Müdürlüğü</a:t>
            </a:r>
            <a:r>
              <a:rPr lang="en-US" sz="2000" dirty="0">
                <a:latin typeface="Calibri"/>
                <a:cs typeface="Calibri"/>
              </a:rPr>
              <a:t>, TEAŞ </a:t>
            </a:r>
            <a:r>
              <a:rPr lang="en-US" sz="2000" dirty="0" err="1">
                <a:latin typeface="Calibri"/>
                <a:cs typeface="Calibri"/>
              </a:rPr>
              <a:t>Genel</a:t>
            </a:r>
            <a:r>
              <a:rPr lang="en-US" sz="2000" dirty="0">
                <a:latin typeface="Calibri"/>
                <a:cs typeface="Calibri"/>
              </a:rPr>
              <a:t> </a:t>
            </a:r>
            <a:r>
              <a:rPr lang="en-US" sz="2000" dirty="0" err="1">
                <a:latin typeface="Calibri"/>
                <a:cs typeface="Calibri"/>
              </a:rPr>
              <a:t>Müdürlüğü</a:t>
            </a:r>
            <a:r>
              <a:rPr lang="en-US" sz="2000" dirty="0">
                <a:latin typeface="Calibri"/>
                <a:cs typeface="Calibri"/>
              </a:rPr>
              <a:t>, TEDAŞ, THY, TRT </a:t>
            </a:r>
            <a:r>
              <a:rPr lang="en-US" sz="2000" dirty="0" err="1">
                <a:latin typeface="Calibri"/>
                <a:cs typeface="Calibri"/>
              </a:rPr>
              <a:t>Genel</a:t>
            </a:r>
            <a:r>
              <a:rPr lang="en-US" sz="2000" dirty="0">
                <a:latin typeface="Calibri"/>
                <a:cs typeface="Calibri"/>
              </a:rPr>
              <a:t> </a:t>
            </a:r>
            <a:r>
              <a:rPr lang="en-US" sz="2000" dirty="0" err="1">
                <a:latin typeface="Calibri"/>
                <a:cs typeface="Calibri"/>
              </a:rPr>
              <a:t>Müdürlüğü</a:t>
            </a:r>
            <a:r>
              <a:rPr lang="en-US" sz="2000" dirty="0">
                <a:latin typeface="Calibri"/>
                <a:cs typeface="Calibri"/>
              </a:rPr>
              <a:t> </a:t>
            </a:r>
            <a:r>
              <a:rPr lang="en-US" sz="2000" dirty="0" err="1">
                <a:latin typeface="Calibri"/>
                <a:cs typeface="Calibri"/>
              </a:rPr>
              <a:t>ve</a:t>
            </a:r>
            <a:r>
              <a:rPr lang="en-US" sz="2000" dirty="0">
                <a:latin typeface="Calibri"/>
                <a:cs typeface="Calibri"/>
              </a:rPr>
              <a:t> Yurt-</a:t>
            </a:r>
            <a:r>
              <a:rPr lang="en-US" sz="2000" dirty="0" err="1">
                <a:latin typeface="Calibri"/>
                <a:cs typeface="Calibri"/>
              </a:rPr>
              <a:t>Kur</a:t>
            </a:r>
            <a:r>
              <a:rPr lang="en-US" sz="2000" dirty="0">
                <a:latin typeface="Calibri"/>
                <a:cs typeface="Calibri"/>
              </a:rPr>
              <a:t> </a:t>
            </a:r>
            <a:r>
              <a:rPr lang="en-US" sz="2000" dirty="0" err="1">
                <a:latin typeface="Calibri"/>
                <a:cs typeface="Calibri"/>
              </a:rPr>
              <a:t>Genel</a:t>
            </a:r>
            <a:r>
              <a:rPr lang="en-US" sz="2000" dirty="0">
                <a:latin typeface="Calibri"/>
                <a:cs typeface="Calibri"/>
              </a:rPr>
              <a:t> </a:t>
            </a:r>
            <a:r>
              <a:rPr lang="en-US" sz="2000" dirty="0" err="1">
                <a:latin typeface="Calibri"/>
                <a:cs typeface="Calibri"/>
              </a:rPr>
              <a:t>Müdürlüğü</a:t>
            </a:r>
            <a:r>
              <a:rPr lang="en-US" sz="2000" dirty="0">
                <a:latin typeface="Calibri"/>
                <a:cs typeface="Calibri"/>
              </a:rPr>
              <a:t> </a:t>
            </a:r>
            <a:r>
              <a:rPr lang="en-US" sz="2000" dirty="0" err="1">
                <a:latin typeface="Calibri"/>
                <a:cs typeface="Calibri"/>
              </a:rPr>
              <a:t>gibi</a:t>
            </a:r>
            <a:r>
              <a:rPr lang="en-US" sz="2000" dirty="0">
                <a:latin typeface="Calibri"/>
                <a:cs typeface="Calibri"/>
              </a:rPr>
              <a:t> </a:t>
            </a:r>
            <a:r>
              <a:rPr lang="en-US" sz="2000" dirty="0" err="1">
                <a:latin typeface="Calibri"/>
                <a:cs typeface="Calibri"/>
              </a:rPr>
              <a:t>devlet</a:t>
            </a:r>
            <a:r>
              <a:rPr lang="en-US" sz="2000" dirty="0">
                <a:latin typeface="Calibri"/>
                <a:cs typeface="Calibri"/>
              </a:rPr>
              <a:t> </a:t>
            </a:r>
            <a:r>
              <a:rPr lang="en-US" sz="2000" dirty="0" err="1">
                <a:latin typeface="Calibri"/>
                <a:cs typeface="Calibri"/>
              </a:rPr>
              <a:t>kurumlarının</a:t>
            </a:r>
            <a:r>
              <a:rPr lang="en-US" sz="2000" dirty="0">
                <a:latin typeface="Calibri"/>
                <a:cs typeface="Calibri"/>
              </a:rPr>
              <a:t> </a:t>
            </a:r>
            <a:r>
              <a:rPr lang="en-US" sz="2000" dirty="0" err="1">
                <a:latin typeface="Calibri"/>
                <a:cs typeface="Calibri"/>
              </a:rPr>
              <a:t>merkez</a:t>
            </a:r>
            <a:r>
              <a:rPr lang="en-US" sz="2000" dirty="0">
                <a:latin typeface="Calibri"/>
                <a:cs typeface="Calibri"/>
              </a:rPr>
              <a:t> </a:t>
            </a:r>
            <a:r>
              <a:rPr lang="en-US" sz="2000" dirty="0" err="1">
                <a:latin typeface="Calibri"/>
                <a:cs typeface="Calibri"/>
              </a:rPr>
              <a:t>ve</a:t>
            </a:r>
            <a:r>
              <a:rPr lang="en-US" sz="2000" dirty="0">
                <a:latin typeface="Calibri"/>
                <a:cs typeface="Calibri"/>
              </a:rPr>
              <a:t> </a:t>
            </a:r>
            <a:r>
              <a:rPr lang="en-US" sz="2000" dirty="0" err="1">
                <a:latin typeface="Calibri"/>
                <a:cs typeface="Calibri"/>
              </a:rPr>
              <a:t>taşra</a:t>
            </a:r>
            <a:r>
              <a:rPr lang="en-US" sz="2000" dirty="0">
                <a:latin typeface="Calibri"/>
                <a:cs typeface="Calibri"/>
              </a:rPr>
              <a:t> </a:t>
            </a:r>
            <a:r>
              <a:rPr lang="en-US" sz="2000" dirty="0" err="1">
                <a:latin typeface="Calibri"/>
                <a:cs typeface="Calibri"/>
              </a:rPr>
              <a:t>teşkilatlarında</a:t>
            </a:r>
            <a:r>
              <a:rPr lang="en-US" sz="2000" dirty="0">
                <a:latin typeface="Calibri"/>
                <a:cs typeface="Calibri"/>
              </a:rPr>
              <a:t>; </a:t>
            </a:r>
            <a:r>
              <a:rPr lang="en-US" sz="2000" dirty="0" err="1">
                <a:latin typeface="Calibri"/>
                <a:cs typeface="Calibri"/>
              </a:rPr>
              <a:t>Belediyelerde</a:t>
            </a:r>
            <a:r>
              <a:rPr lang="en-US" sz="2000" dirty="0">
                <a:latin typeface="Calibri"/>
                <a:cs typeface="Calibri"/>
              </a:rPr>
              <a:t>; </a:t>
            </a:r>
          </a:p>
        </p:txBody>
      </p:sp>
      <p:sp>
        <p:nvSpPr>
          <p:cNvPr id="3" name="Rectangle 2"/>
          <p:cNvSpPr/>
          <p:nvPr/>
        </p:nvSpPr>
        <p:spPr>
          <a:xfrm>
            <a:off x="539552" y="3501008"/>
            <a:ext cx="7902624" cy="1938992"/>
          </a:xfrm>
          <a:prstGeom prst="rect">
            <a:avLst/>
          </a:prstGeom>
        </p:spPr>
        <p:txBody>
          <a:bodyPr wrap="square">
            <a:spAutoFit/>
          </a:bodyPr>
          <a:lstStyle/>
          <a:p>
            <a:pPr algn="just"/>
            <a:r>
              <a:rPr lang="en-US" sz="2000" dirty="0" err="1">
                <a:latin typeface="Calibri"/>
                <a:cs typeface="Calibri"/>
              </a:rPr>
              <a:t>Milli</a:t>
            </a:r>
            <a:r>
              <a:rPr lang="en-US" sz="2000" dirty="0">
                <a:latin typeface="Calibri"/>
                <a:cs typeface="Calibri"/>
              </a:rPr>
              <a:t> </a:t>
            </a:r>
            <a:r>
              <a:rPr lang="en-US" sz="2000" dirty="0" err="1">
                <a:latin typeface="Calibri"/>
                <a:cs typeface="Calibri"/>
              </a:rPr>
              <a:t>Prodüktivite</a:t>
            </a:r>
            <a:r>
              <a:rPr lang="en-US" sz="2000" dirty="0">
                <a:latin typeface="Calibri"/>
                <a:cs typeface="Calibri"/>
              </a:rPr>
              <a:t> </a:t>
            </a:r>
            <a:r>
              <a:rPr lang="en-US" sz="2000" dirty="0" err="1">
                <a:latin typeface="Calibri"/>
                <a:cs typeface="Calibri"/>
              </a:rPr>
              <a:t>Merkezinde</a:t>
            </a:r>
            <a:r>
              <a:rPr lang="en-US" sz="2000" dirty="0">
                <a:latin typeface="Calibri"/>
                <a:cs typeface="Calibri"/>
              </a:rPr>
              <a:t>; İstanbul </a:t>
            </a:r>
            <a:r>
              <a:rPr lang="en-US" sz="2000" dirty="0" err="1">
                <a:latin typeface="Calibri"/>
                <a:cs typeface="Calibri"/>
              </a:rPr>
              <a:t>Menkul</a:t>
            </a:r>
            <a:r>
              <a:rPr lang="en-US" sz="2000" dirty="0">
                <a:latin typeface="Calibri"/>
                <a:cs typeface="Calibri"/>
              </a:rPr>
              <a:t> </a:t>
            </a:r>
            <a:r>
              <a:rPr lang="en-US" sz="2000" dirty="0" err="1">
                <a:latin typeface="Calibri"/>
                <a:cs typeface="Calibri"/>
              </a:rPr>
              <a:t>Kıymetler</a:t>
            </a:r>
            <a:r>
              <a:rPr lang="en-US" sz="2000" dirty="0">
                <a:latin typeface="Calibri"/>
                <a:cs typeface="Calibri"/>
              </a:rPr>
              <a:t> </a:t>
            </a:r>
            <a:r>
              <a:rPr lang="en-US" sz="2000" dirty="0" err="1">
                <a:latin typeface="Calibri"/>
                <a:cs typeface="Calibri"/>
              </a:rPr>
              <a:t>Merkezi’nde</a:t>
            </a:r>
            <a:r>
              <a:rPr lang="en-US" sz="2000" dirty="0">
                <a:latin typeface="Calibri"/>
                <a:cs typeface="Calibri"/>
              </a:rPr>
              <a:t>; </a:t>
            </a:r>
            <a:r>
              <a:rPr lang="en-US" sz="2000" dirty="0" err="1">
                <a:latin typeface="Calibri"/>
                <a:cs typeface="Calibri"/>
              </a:rPr>
              <a:t>Aselsan’da</a:t>
            </a:r>
            <a:r>
              <a:rPr lang="en-US" sz="2000" dirty="0">
                <a:latin typeface="Calibri"/>
                <a:cs typeface="Calibri"/>
              </a:rPr>
              <a:t>; </a:t>
            </a:r>
            <a:r>
              <a:rPr lang="en-US" sz="2000" dirty="0" err="1">
                <a:latin typeface="Calibri"/>
                <a:cs typeface="Calibri"/>
              </a:rPr>
              <a:t>Turizm</a:t>
            </a:r>
            <a:r>
              <a:rPr lang="en-US" sz="2000" dirty="0">
                <a:latin typeface="Calibri"/>
                <a:cs typeface="Calibri"/>
              </a:rPr>
              <a:t>, </a:t>
            </a:r>
            <a:r>
              <a:rPr lang="en-US" sz="2000" dirty="0" err="1">
                <a:latin typeface="Calibri"/>
                <a:cs typeface="Calibri"/>
              </a:rPr>
              <a:t>Sigortacılık</a:t>
            </a:r>
            <a:r>
              <a:rPr lang="en-US" sz="2000" dirty="0">
                <a:latin typeface="Calibri"/>
                <a:cs typeface="Calibri"/>
              </a:rPr>
              <a:t>, </a:t>
            </a:r>
            <a:r>
              <a:rPr lang="en-US" sz="2000" dirty="0" err="1">
                <a:latin typeface="Calibri"/>
                <a:cs typeface="Calibri"/>
              </a:rPr>
              <a:t>Reklamcılık</a:t>
            </a:r>
            <a:r>
              <a:rPr lang="en-US" sz="2000" dirty="0">
                <a:latin typeface="Calibri"/>
                <a:cs typeface="Calibri"/>
              </a:rPr>
              <a:t>, </a:t>
            </a:r>
            <a:r>
              <a:rPr lang="en-US" sz="2000" dirty="0" err="1">
                <a:latin typeface="Calibri"/>
                <a:cs typeface="Calibri"/>
              </a:rPr>
              <a:t>Bankacılık</a:t>
            </a:r>
            <a:r>
              <a:rPr lang="en-US" sz="2000" dirty="0">
                <a:latin typeface="Calibri"/>
                <a:cs typeface="Calibri"/>
              </a:rPr>
              <a:t> </a:t>
            </a:r>
            <a:r>
              <a:rPr lang="en-US" sz="2000" dirty="0" err="1">
                <a:latin typeface="Calibri"/>
                <a:cs typeface="Calibri"/>
              </a:rPr>
              <a:t>ve</a:t>
            </a:r>
            <a:r>
              <a:rPr lang="en-US" sz="2000" dirty="0">
                <a:latin typeface="Calibri"/>
                <a:cs typeface="Calibri"/>
              </a:rPr>
              <a:t> </a:t>
            </a:r>
            <a:r>
              <a:rPr lang="en-US" sz="2000" dirty="0" err="1">
                <a:latin typeface="Calibri"/>
                <a:cs typeface="Calibri"/>
              </a:rPr>
              <a:t>Finans</a:t>
            </a:r>
            <a:r>
              <a:rPr lang="en-US" sz="2000" dirty="0">
                <a:latin typeface="Calibri"/>
                <a:cs typeface="Calibri"/>
              </a:rPr>
              <a:t> </a:t>
            </a:r>
            <a:r>
              <a:rPr lang="en-US" sz="2000" dirty="0" err="1">
                <a:latin typeface="Calibri"/>
                <a:cs typeface="Calibri"/>
              </a:rPr>
              <a:t>gibi</a:t>
            </a:r>
            <a:r>
              <a:rPr lang="en-US" sz="2000" dirty="0">
                <a:latin typeface="Calibri"/>
                <a:cs typeface="Calibri"/>
              </a:rPr>
              <a:t> </a:t>
            </a:r>
            <a:r>
              <a:rPr lang="en-US" sz="2000" dirty="0" err="1">
                <a:latin typeface="Calibri"/>
                <a:cs typeface="Calibri"/>
              </a:rPr>
              <a:t>değişik</a:t>
            </a:r>
            <a:r>
              <a:rPr lang="en-US" sz="2000" dirty="0">
                <a:latin typeface="Calibri"/>
                <a:cs typeface="Calibri"/>
              </a:rPr>
              <a:t> </a:t>
            </a:r>
            <a:r>
              <a:rPr lang="en-US" sz="2000" dirty="0" err="1">
                <a:latin typeface="Calibri"/>
                <a:cs typeface="Calibri"/>
              </a:rPr>
              <a:t>sektörlerdeki</a:t>
            </a:r>
            <a:r>
              <a:rPr lang="en-US" sz="2000" dirty="0">
                <a:latin typeface="Calibri"/>
                <a:cs typeface="Calibri"/>
              </a:rPr>
              <a:t> </a:t>
            </a:r>
            <a:r>
              <a:rPr lang="en-US" sz="2000" dirty="0" err="1">
                <a:latin typeface="Calibri"/>
                <a:cs typeface="Calibri"/>
              </a:rPr>
              <a:t>şirketlerde</a:t>
            </a:r>
            <a:r>
              <a:rPr lang="en-US" sz="2000" dirty="0">
                <a:latin typeface="Calibri"/>
                <a:cs typeface="Calibri"/>
              </a:rPr>
              <a:t>; </a:t>
            </a:r>
            <a:r>
              <a:rPr lang="en-US" sz="2000" dirty="0" err="1">
                <a:latin typeface="Calibri"/>
                <a:cs typeface="Calibri"/>
              </a:rPr>
              <a:t>Bilgisayar</a:t>
            </a:r>
            <a:r>
              <a:rPr lang="en-US" sz="2000" dirty="0">
                <a:latin typeface="Calibri"/>
                <a:cs typeface="Calibri"/>
              </a:rPr>
              <a:t> </a:t>
            </a:r>
            <a:r>
              <a:rPr lang="en-US" sz="2000" dirty="0" err="1">
                <a:latin typeface="Calibri"/>
                <a:cs typeface="Calibri"/>
              </a:rPr>
              <a:t>Yazılım</a:t>
            </a:r>
            <a:r>
              <a:rPr lang="en-US" sz="2000" dirty="0">
                <a:latin typeface="Calibri"/>
                <a:cs typeface="Calibri"/>
              </a:rPr>
              <a:t> </a:t>
            </a:r>
            <a:r>
              <a:rPr lang="en-US" sz="2000" dirty="0" err="1">
                <a:latin typeface="Calibri"/>
                <a:cs typeface="Calibri"/>
              </a:rPr>
              <a:t>Şirketlerinde</a:t>
            </a:r>
            <a:r>
              <a:rPr lang="en-US" sz="2000" dirty="0">
                <a:latin typeface="Calibri"/>
                <a:cs typeface="Calibri"/>
              </a:rPr>
              <a:t>; </a:t>
            </a:r>
            <a:r>
              <a:rPr lang="en-US" sz="2000" dirty="0" err="1">
                <a:latin typeface="Calibri"/>
                <a:cs typeface="Calibri"/>
              </a:rPr>
              <a:t>Bilgi</a:t>
            </a:r>
            <a:r>
              <a:rPr lang="en-US" sz="2000" dirty="0">
                <a:latin typeface="Calibri"/>
                <a:cs typeface="Calibri"/>
              </a:rPr>
              <a:t> </a:t>
            </a:r>
            <a:r>
              <a:rPr lang="en-US" sz="2000" dirty="0" err="1">
                <a:latin typeface="Calibri"/>
                <a:cs typeface="Calibri"/>
              </a:rPr>
              <a:t>İşlem</a:t>
            </a:r>
            <a:r>
              <a:rPr lang="en-US" sz="2000" dirty="0">
                <a:latin typeface="Calibri"/>
                <a:cs typeface="Calibri"/>
              </a:rPr>
              <a:t> </a:t>
            </a:r>
            <a:r>
              <a:rPr lang="en-US" sz="2000" dirty="0" err="1">
                <a:latin typeface="Calibri"/>
                <a:cs typeface="Calibri"/>
              </a:rPr>
              <a:t>Merkezlerinde</a:t>
            </a:r>
            <a:r>
              <a:rPr lang="en-US" sz="2000" dirty="0">
                <a:latin typeface="Calibri"/>
                <a:cs typeface="Calibri"/>
              </a:rPr>
              <a:t>; </a:t>
            </a:r>
            <a:r>
              <a:rPr lang="en-US" sz="2000" dirty="0" err="1">
                <a:latin typeface="Calibri"/>
                <a:cs typeface="Calibri"/>
              </a:rPr>
              <a:t>Piyasa</a:t>
            </a:r>
            <a:r>
              <a:rPr lang="en-US" sz="2000" dirty="0">
                <a:latin typeface="Calibri"/>
                <a:cs typeface="Calibri"/>
              </a:rPr>
              <a:t> </a:t>
            </a:r>
            <a:r>
              <a:rPr lang="en-US" sz="2000" dirty="0" err="1">
                <a:latin typeface="Calibri"/>
                <a:cs typeface="Calibri"/>
              </a:rPr>
              <a:t>Araştırma</a:t>
            </a:r>
            <a:r>
              <a:rPr lang="en-US" sz="2000" dirty="0">
                <a:latin typeface="Calibri"/>
                <a:cs typeface="Calibri"/>
              </a:rPr>
              <a:t> </a:t>
            </a:r>
            <a:r>
              <a:rPr lang="en-US" sz="2000" dirty="0" err="1">
                <a:latin typeface="Calibri"/>
                <a:cs typeface="Calibri"/>
              </a:rPr>
              <a:t>Şirketlerinde</a:t>
            </a:r>
            <a:r>
              <a:rPr lang="en-US" sz="2000" dirty="0">
                <a:latin typeface="Calibri"/>
                <a:cs typeface="Calibri"/>
              </a:rPr>
              <a:t>; </a:t>
            </a:r>
            <a:r>
              <a:rPr lang="en-US" sz="2000" dirty="0" err="1">
                <a:latin typeface="Calibri"/>
                <a:cs typeface="Calibri"/>
              </a:rPr>
              <a:t>Spor</a:t>
            </a:r>
            <a:r>
              <a:rPr lang="en-US" sz="2000" dirty="0">
                <a:latin typeface="Calibri"/>
                <a:cs typeface="Calibri"/>
              </a:rPr>
              <a:t> </a:t>
            </a:r>
            <a:r>
              <a:rPr lang="en-US" sz="2000" dirty="0" err="1">
                <a:latin typeface="Calibri"/>
                <a:cs typeface="Calibri"/>
              </a:rPr>
              <a:t>Kulüplerinde</a:t>
            </a:r>
            <a:r>
              <a:rPr lang="en-US" sz="2000" dirty="0">
                <a:latin typeface="Calibri"/>
                <a:cs typeface="Calibri"/>
              </a:rPr>
              <a:t>; </a:t>
            </a:r>
            <a:r>
              <a:rPr lang="en-US" sz="2000" dirty="0" err="1">
                <a:latin typeface="Calibri"/>
                <a:cs typeface="Calibri"/>
              </a:rPr>
              <a:t>Gazetelerde</a:t>
            </a:r>
            <a:r>
              <a:rPr lang="en-US" sz="2000" dirty="0">
                <a:latin typeface="Calibri"/>
                <a:cs typeface="Calibri"/>
              </a:rPr>
              <a:t>; </a:t>
            </a:r>
            <a:r>
              <a:rPr lang="en-US" sz="2000" dirty="0" err="1">
                <a:latin typeface="Calibri"/>
                <a:cs typeface="Calibri"/>
              </a:rPr>
              <a:t>Televizyon</a:t>
            </a:r>
            <a:r>
              <a:rPr lang="en-US" sz="2000" dirty="0">
                <a:latin typeface="Calibri"/>
                <a:cs typeface="Calibri"/>
              </a:rPr>
              <a:t> </a:t>
            </a:r>
            <a:r>
              <a:rPr lang="en-US" sz="2000" dirty="0" err="1">
                <a:latin typeface="Calibri"/>
                <a:cs typeface="Calibri"/>
              </a:rPr>
              <a:t>Kanallarında</a:t>
            </a:r>
            <a:r>
              <a:rPr lang="en-US" sz="2000" dirty="0">
                <a:latin typeface="Calibri"/>
                <a:cs typeface="Calibri"/>
              </a:rPr>
              <a:t> </a:t>
            </a:r>
            <a:r>
              <a:rPr lang="en-US" sz="2000" dirty="0" err="1">
                <a:latin typeface="Calibri"/>
                <a:cs typeface="Calibri"/>
              </a:rPr>
              <a:t>istatistikçi</a:t>
            </a:r>
            <a:r>
              <a:rPr lang="en-US" sz="2000" dirty="0">
                <a:latin typeface="Calibri"/>
                <a:cs typeface="Calibri"/>
              </a:rPr>
              <a:t> </a:t>
            </a:r>
            <a:r>
              <a:rPr lang="en-US" sz="2000" dirty="0" err="1">
                <a:latin typeface="Calibri"/>
                <a:cs typeface="Calibri"/>
              </a:rPr>
              <a:t>veya</a:t>
            </a:r>
            <a:r>
              <a:rPr lang="en-US" sz="2000" dirty="0">
                <a:latin typeface="Calibri"/>
                <a:cs typeface="Calibri"/>
              </a:rPr>
              <a:t> </a:t>
            </a:r>
            <a:r>
              <a:rPr lang="en-US" sz="2000" dirty="0" err="1">
                <a:latin typeface="Calibri"/>
                <a:cs typeface="Calibri"/>
              </a:rPr>
              <a:t>bilgisayar</a:t>
            </a:r>
            <a:r>
              <a:rPr lang="en-US" sz="2000" dirty="0">
                <a:latin typeface="Calibri"/>
                <a:cs typeface="Calibri"/>
              </a:rPr>
              <a:t> </a:t>
            </a:r>
            <a:r>
              <a:rPr lang="en-US" sz="2000" dirty="0" err="1">
                <a:latin typeface="Calibri"/>
                <a:cs typeface="Calibri"/>
              </a:rPr>
              <a:t>programcısı</a:t>
            </a:r>
            <a:r>
              <a:rPr lang="en-US" sz="2000" dirty="0">
                <a:latin typeface="Calibri"/>
                <a:cs typeface="Calibri"/>
              </a:rPr>
              <a:t> </a:t>
            </a:r>
            <a:r>
              <a:rPr lang="en-US" sz="2000" dirty="0" err="1">
                <a:latin typeface="Calibri"/>
                <a:cs typeface="Calibri"/>
              </a:rPr>
              <a:t>olarak</a:t>
            </a:r>
            <a:r>
              <a:rPr lang="en-US" sz="2000" dirty="0">
                <a:latin typeface="Calibri"/>
                <a:cs typeface="Calibri"/>
              </a:rPr>
              <a:t> </a:t>
            </a:r>
            <a:r>
              <a:rPr lang="en-US" sz="2000" dirty="0" err="1">
                <a:latin typeface="Calibri"/>
                <a:cs typeface="Calibri"/>
              </a:rPr>
              <a:t>iş</a:t>
            </a:r>
            <a:r>
              <a:rPr lang="en-US" sz="2000" dirty="0">
                <a:latin typeface="Calibri"/>
                <a:cs typeface="Calibri"/>
              </a:rPr>
              <a:t> </a:t>
            </a:r>
            <a:r>
              <a:rPr lang="en-US" sz="2000" dirty="0" err="1">
                <a:latin typeface="Calibri"/>
                <a:cs typeface="Calibri"/>
              </a:rPr>
              <a:t>bulma</a:t>
            </a:r>
            <a:r>
              <a:rPr lang="en-US" sz="2000" dirty="0">
                <a:latin typeface="Calibri"/>
                <a:cs typeface="Calibri"/>
              </a:rPr>
              <a:t> </a:t>
            </a:r>
            <a:r>
              <a:rPr lang="en-US" sz="2000" dirty="0" err="1">
                <a:latin typeface="Calibri"/>
                <a:cs typeface="Calibri"/>
              </a:rPr>
              <a:t>olanaklarına</a:t>
            </a:r>
            <a:r>
              <a:rPr lang="en-US" sz="2000" dirty="0">
                <a:latin typeface="Calibri"/>
                <a:cs typeface="Calibri"/>
              </a:rPr>
              <a:t> </a:t>
            </a:r>
            <a:r>
              <a:rPr lang="en-US" sz="2000" dirty="0" err="1">
                <a:latin typeface="Calibri"/>
                <a:cs typeface="Calibri"/>
              </a:rPr>
              <a:t>sahiptirler</a:t>
            </a:r>
            <a:r>
              <a:rPr lang="en-US" sz="2000" dirty="0">
                <a:latin typeface="Calibri"/>
                <a:cs typeface="Calibri"/>
              </a:rPr>
              <a:t>.</a:t>
            </a:r>
          </a:p>
        </p:txBody>
      </p:sp>
    </p:spTree>
    <p:extLst>
      <p:ext uri="{BB962C8B-B14F-4D97-AF65-F5344CB8AC3E}">
        <p14:creationId xmlns:p14="http://schemas.microsoft.com/office/powerpoint/2010/main" xmlns="" val="1704804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etin kutusu"/>
          <p:cNvSpPr txBox="1">
            <a:spLocks noChangeArrowheads="1"/>
          </p:cNvSpPr>
          <p:nvPr/>
        </p:nvSpPr>
        <p:spPr bwMode="auto">
          <a:xfrm>
            <a:off x="539552" y="1844824"/>
            <a:ext cx="8353425" cy="2246769"/>
          </a:xfrm>
          <a:prstGeom prst="rect">
            <a:avLst/>
          </a:prstGeom>
          <a:noFill/>
          <a:ln w="9525">
            <a:noFill/>
            <a:miter lim="800000"/>
            <a:headEnd/>
            <a:tailEnd/>
          </a:ln>
        </p:spPr>
        <p:txBody>
          <a:bodyPr>
            <a:spAutoFit/>
          </a:bodyPr>
          <a:lstStyle/>
          <a:p>
            <a:endParaRPr lang="tr-TR" sz="2000" dirty="0">
              <a:latin typeface="Calibri" pitchFamily="34" charset="0"/>
            </a:endParaRPr>
          </a:p>
          <a:p>
            <a:r>
              <a:rPr lang="tr-TR" sz="2000" dirty="0">
                <a:latin typeface="Calibri" pitchFamily="34" charset="0"/>
              </a:rPr>
              <a:t>Akademik danışmanınız  </a:t>
            </a:r>
            <a:r>
              <a:rPr lang="tr-TR" sz="2000" dirty="0" smtClean="0">
                <a:latin typeface="Calibri" pitchFamily="34" charset="0"/>
              </a:rPr>
              <a:t>Özlem </a:t>
            </a:r>
            <a:r>
              <a:rPr lang="tr-TR" sz="2000" dirty="0" err="1" smtClean="0">
                <a:latin typeface="Calibri" pitchFamily="34" charset="0"/>
              </a:rPr>
              <a:t>AKAY’dır</a:t>
            </a:r>
            <a:r>
              <a:rPr lang="tr-TR" sz="2000" dirty="0" smtClean="0">
                <a:latin typeface="Calibri" pitchFamily="34" charset="0"/>
              </a:rPr>
              <a:t>.</a:t>
            </a:r>
            <a:endParaRPr lang="tr-TR" sz="2000" dirty="0">
              <a:latin typeface="Calibri" pitchFamily="34" charset="0"/>
            </a:endParaRPr>
          </a:p>
          <a:p>
            <a:endParaRPr lang="tr-TR" sz="2000" dirty="0">
              <a:latin typeface="Calibri" pitchFamily="34" charset="0"/>
            </a:endParaRPr>
          </a:p>
          <a:p>
            <a:r>
              <a:rPr lang="tr-TR" sz="2000" dirty="0">
                <a:latin typeface="Calibri" pitchFamily="34" charset="0"/>
              </a:rPr>
              <a:t>Danışman hocanız eğitim-öğretim konularında karşılaşacağınız sorunların çözümünde sizlere yardımcı olacaktır. </a:t>
            </a:r>
          </a:p>
          <a:p>
            <a:endParaRPr lang="tr-TR" sz="2000" dirty="0">
              <a:latin typeface="Calibri" pitchFamily="34" charset="0"/>
            </a:endParaRPr>
          </a:p>
          <a:p>
            <a:endParaRPr lang="tr-TR" sz="2000" dirty="0">
              <a:latin typeface="Calibri" pitchFamily="34" charset="0"/>
            </a:endParaRPr>
          </a:p>
        </p:txBody>
      </p:sp>
    </p:spTree>
    <p:extLst>
      <p:ext uri="{BB962C8B-B14F-4D97-AF65-F5344CB8AC3E}">
        <p14:creationId xmlns:p14="http://schemas.microsoft.com/office/powerpoint/2010/main" xmlns="" val="419009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etin kutusu"/>
          <p:cNvSpPr txBox="1">
            <a:spLocks noChangeArrowheads="1"/>
          </p:cNvSpPr>
          <p:nvPr/>
        </p:nvSpPr>
        <p:spPr bwMode="auto">
          <a:xfrm>
            <a:off x="323528" y="260648"/>
            <a:ext cx="8353176" cy="523220"/>
          </a:xfrm>
          <a:prstGeom prst="rect">
            <a:avLst/>
          </a:prstGeom>
          <a:noFill/>
          <a:ln w="9525">
            <a:noFill/>
            <a:miter lim="800000"/>
            <a:headEnd/>
            <a:tailEnd/>
          </a:ln>
        </p:spPr>
        <p:txBody>
          <a:bodyPr wrap="square">
            <a:spAutoFit/>
          </a:bodyPr>
          <a:lstStyle/>
          <a:p>
            <a:r>
              <a:rPr lang="tr-TR" sz="2800" dirty="0" smtClean="0">
                <a:latin typeface="Calibri" pitchFamily="34" charset="0"/>
              </a:rPr>
              <a:t>Bölüm Yönetimi</a:t>
            </a:r>
            <a:endParaRPr lang="tr-TR" sz="2800" dirty="0">
              <a:latin typeface="Calibri" pitchFamily="34" charset="0"/>
            </a:endParaRPr>
          </a:p>
        </p:txBody>
      </p:sp>
      <p:sp>
        <p:nvSpPr>
          <p:cNvPr id="6" name="Rectangle 5"/>
          <p:cNvSpPr/>
          <p:nvPr/>
        </p:nvSpPr>
        <p:spPr>
          <a:xfrm>
            <a:off x="2411760" y="2276872"/>
            <a:ext cx="4586149" cy="369332"/>
          </a:xfrm>
          <a:prstGeom prst="rect">
            <a:avLst/>
          </a:prstGeom>
        </p:spPr>
        <p:txBody>
          <a:bodyPr wrap="none">
            <a:spAutoFit/>
          </a:bodyPr>
          <a:lstStyle/>
          <a:p>
            <a:r>
              <a:rPr lang="en-US" dirty="0" err="1"/>
              <a:t>Prof.Dr</a:t>
            </a:r>
            <a:r>
              <a:rPr lang="en-US" dirty="0"/>
              <a:t>. M. </a:t>
            </a:r>
            <a:r>
              <a:rPr lang="en-US" dirty="0" err="1"/>
              <a:t>Revan</a:t>
            </a:r>
            <a:r>
              <a:rPr lang="en-US" dirty="0"/>
              <a:t> ÖZKALE ATICIOĞLU</a:t>
            </a:r>
          </a:p>
        </p:txBody>
      </p:sp>
      <p:sp>
        <p:nvSpPr>
          <p:cNvPr id="7" name="Rectangle 6"/>
          <p:cNvSpPr/>
          <p:nvPr/>
        </p:nvSpPr>
        <p:spPr>
          <a:xfrm>
            <a:off x="2411760" y="1844824"/>
            <a:ext cx="1899904" cy="369332"/>
          </a:xfrm>
          <a:prstGeom prst="rect">
            <a:avLst/>
          </a:prstGeom>
        </p:spPr>
        <p:txBody>
          <a:bodyPr wrap="none">
            <a:spAutoFit/>
          </a:bodyPr>
          <a:lstStyle/>
          <a:p>
            <a:r>
              <a:rPr lang="en-US" dirty="0" err="1"/>
              <a:t>Bölüm</a:t>
            </a:r>
            <a:r>
              <a:rPr lang="en-US" dirty="0"/>
              <a:t> </a:t>
            </a:r>
            <a:r>
              <a:rPr lang="en-US" dirty="0" err="1"/>
              <a:t>Başkanı</a:t>
            </a:r>
            <a:endParaRPr lang="en-US" dirty="0"/>
          </a:p>
        </p:txBody>
      </p:sp>
      <p:pic>
        <p:nvPicPr>
          <p:cNvPr id="8" name="Picture 7"/>
          <p:cNvPicPr>
            <a:picLocks noChangeAspect="1"/>
          </p:cNvPicPr>
          <p:nvPr/>
        </p:nvPicPr>
        <p:blipFill>
          <a:blip r:embed="rId2"/>
          <a:stretch>
            <a:fillRect/>
          </a:stretch>
        </p:blipFill>
        <p:spPr>
          <a:xfrm>
            <a:off x="755576" y="3068960"/>
            <a:ext cx="1390152" cy="1512978"/>
          </a:xfrm>
          <a:prstGeom prst="rect">
            <a:avLst/>
          </a:prstGeom>
        </p:spPr>
      </p:pic>
      <p:sp>
        <p:nvSpPr>
          <p:cNvPr id="9" name="Rectangle 8"/>
          <p:cNvSpPr/>
          <p:nvPr/>
        </p:nvSpPr>
        <p:spPr>
          <a:xfrm>
            <a:off x="2483768" y="4149080"/>
            <a:ext cx="4121641" cy="369332"/>
          </a:xfrm>
          <a:prstGeom prst="rect">
            <a:avLst/>
          </a:prstGeom>
        </p:spPr>
        <p:txBody>
          <a:bodyPr wrap="none">
            <a:spAutoFit/>
          </a:bodyPr>
          <a:lstStyle/>
          <a:p>
            <a:r>
              <a:rPr lang="en-US" dirty="0" err="1"/>
              <a:t>Dr.Öğr.Üyesi</a:t>
            </a:r>
            <a:r>
              <a:rPr lang="en-US" dirty="0"/>
              <a:t> Selma TOKER KUTAY</a:t>
            </a:r>
          </a:p>
        </p:txBody>
      </p:sp>
      <p:sp>
        <p:nvSpPr>
          <p:cNvPr id="10" name="Rectangle 9"/>
          <p:cNvSpPr/>
          <p:nvPr/>
        </p:nvSpPr>
        <p:spPr>
          <a:xfrm>
            <a:off x="2483768" y="3779748"/>
            <a:ext cx="3079990" cy="369332"/>
          </a:xfrm>
          <a:prstGeom prst="rect">
            <a:avLst/>
          </a:prstGeom>
        </p:spPr>
        <p:txBody>
          <a:bodyPr wrap="none">
            <a:spAutoFit/>
          </a:bodyPr>
          <a:lstStyle/>
          <a:p>
            <a:r>
              <a:rPr lang="en-US" dirty="0" err="1"/>
              <a:t>Bölüm</a:t>
            </a:r>
            <a:r>
              <a:rPr lang="en-US" dirty="0"/>
              <a:t> </a:t>
            </a:r>
            <a:r>
              <a:rPr lang="en-US" dirty="0" err="1"/>
              <a:t>Başkan</a:t>
            </a:r>
            <a:r>
              <a:rPr lang="en-US" dirty="0"/>
              <a:t> </a:t>
            </a:r>
            <a:r>
              <a:rPr lang="en-US" dirty="0" err="1"/>
              <a:t>Yardımcısı</a:t>
            </a:r>
            <a:endParaRPr lang="en-US" dirty="0"/>
          </a:p>
        </p:txBody>
      </p:sp>
      <p:pic>
        <p:nvPicPr>
          <p:cNvPr id="11" name="Picture 10"/>
          <p:cNvPicPr>
            <a:picLocks noChangeAspect="1"/>
          </p:cNvPicPr>
          <p:nvPr/>
        </p:nvPicPr>
        <p:blipFill>
          <a:blip r:embed="rId3"/>
          <a:stretch>
            <a:fillRect/>
          </a:stretch>
        </p:blipFill>
        <p:spPr>
          <a:xfrm>
            <a:off x="755576" y="5085184"/>
            <a:ext cx="1440160" cy="1581549"/>
          </a:xfrm>
          <a:prstGeom prst="rect">
            <a:avLst/>
          </a:prstGeom>
        </p:spPr>
      </p:pic>
      <p:sp>
        <p:nvSpPr>
          <p:cNvPr id="12" name="Rectangle 11"/>
          <p:cNvSpPr/>
          <p:nvPr/>
        </p:nvSpPr>
        <p:spPr>
          <a:xfrm>
            <a:off x="2483768" y="6237312"/>
            <a:ext cx="2634054" cy="369332"/>
          </a:xfrm>
          <a:prstGeom prst="rect">
            <a:avLst/>
          </a:prstGeom>
        </p:spPr>
        <p:txBody>
          <a:bodyPr wrap="none">
            <a:spAutoFit/>
          </a:bodyPr>
          <a:lstStyle/>
          <a:p>
            <a:r>
              <a:rPr lang="en-US" dirty="0" err="1"/>
              <a:t>Dilek</a:t>
            </a:r>
            <a:r>
              <a:rPr lang="en-US" dirty="0"/>
              <a:t> KÜÇÜKKÖŞKER</a:t>
            </a:r>
          </a:p>
        </p:txBody>
      </p:sp>
      <p:sp>
        <p:nvSpPr>
          <p:cNvPr id="13" name="Rectangle 12"/>
          <p:cNvSpPr/>
          <p:nvPr/>
        </p:nvSpPr>
        <p:spPr>
          <a:xfrm>
            <a:off x="2555776" y="5877272"/>
            <a:ext cx="2056347" cy="369332"/>
          </a:xfrm>
          <a:prstGeom prst="rect">
            <a:avLst/>
          </a:prstGeom>
        </p:spPr>
        <p:txBody>
          <a:bodyPr wrap="none">
            <a:spAutoFit/>
          </a:bodyPr>
          <a:lstStyle/>
          <a:p>
            <a:r>
              <a:rPr lang="en-US" dirty="0" err="1"/>
              <a:t>Bölüm</a:t>
            </a:r>
            <a:r>
              <a:rPr lang="en-US" dirty="0"/>
              <a:t> </a:t>
            </a:r>
            <a:r>
              <a:rPr lang="en-US" dirty="0" err="1"/>
              <a:t>Sekreteri</a:t>
            </a:r>
            <a:endParaRPr lang="en-US" dirty="0"/>
          </a:p>
        </p:txBody>
      </p:sp>
      <p:pic>
        <p:nvPicPr>
          <p:cNvPr id="14" name="Picture 13"/>
          <p:cNvPicPr>
            <a:picLocks noChangeAspect="1"/>
          </p:cNvPicPr>
          <p:nvPr/>
        </p:nvPicPr>
        <p:blipFill>
          <a:blip r:embed="rId4"/>
          <a:stretch>
            <a:fillRect/>
          </a:stretch>
        </p:blipFill>
        <p:spPr>
          <a:xfrm>
            <a:off x="798972" y="984702"/>
            <a:ext cx="1512168" cy="1614026"/>
          </a:xfrm>
          <a:prstGeom prst="rect">
            <a:avLst/>
          </a:prstGeom>
        </p:spPr>
      </p:pic>
    </p:spTree>
    <p:extLst>
      <p:ext uri="{BB962C8B-B14F-4D97-AF65-F5344CB8AC3E}">
        <p14:creationId xmlns:p14="http://schemas.microsoft.com/office/powerpoint/2010/main" xmlns="" val="1584942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1268760"/>
            <a:ext cx="3456783" cy="369332"/>
          </a:xfrm>
          <a:prstGeom prst="rect">
            <a:avLst/>
          </a:prstGeom>
        </p:spPr>
        <p:txBody>
          <a:bodyPr wrap="none">
            <a:spAutoFit/>
          </a:bodyPr>
          <a:lstStyle/>
          <a:p>
            <a:r>
              <a:rPr lang="en-US" dirty="0" err="1"/>
              <a:t>Prof.Dr</a:t>
            </a:r>
            <a:r>
              <a:rPr lang="en-US" dirty="0"/>
              <a:t>. </a:t>
            </a:r>
            <a:r>
              <a:rPr lang="en-US" dirty="0" err="1"/>
              <a:t>Sadullah</a:t>
            </a:r>
            <a:r>
              <a:rPr lang="en-US" dirty="0"/>
              <a:t> </a:t>
            </a:r>
            <a:r>
              <a:rPr lang="en-US" dirty="0" err="1"/>
              <a:t>Sakallıoğlu</a:t>
            </a:r>
            <a:endParaRPr lang="en-US" dirty="0"/>
          </a:p>
        </p:txBody>
      </p:sp>
      <p:sp>
        <p:nvSpPr>
          <p:cNvPr id="3" name="Rectangle 2"/>
          <p:cNvSpPr/>
          <p:nvPr/>
        </p:nvSpPr>
        <p:spPr>
          <a:xfrm>
            <a:off x="3635896" y="1700808"/>
            <a:ext cx="4170808" cy="369332"/>
          </a:xfrm>
          <a:prstGeom prst="rect">
            <a:avLst/>
          </a:prstGeom>
        </p:spPr>
        <p:txBody>
          <a:bodyPr wrap="none">
            <a:spAutoFit/>
          </a:bodyPr>
          <a:lstStyle/>
          <a:p>
            <a:r>
              <a:rPr lang="en-US" dirty="0" err="1"/>
              <a:t>Uygulamalı</a:t>
            </a:r>
            <a:r>
              <a:rPr lang="en-US" dirty="0"/>
              <a:t> </a:t>
            </a:r>
            <a:r>
              <a:rPr lang="en-US" dirty="0" err="1"/>
              <a:t>İstatistik</a:t>
            </a:r>
            <a:r>
              <a:rPr lang="en-US" dirty="0"/>
              <a:t> </a:t>
            </a:r>
            <a:r>
              <a:rPr lang="en-US" dirty="0" err="1"/>
              <a:t>Anabilim</a:t>
            </a:r>
            <a:r>
              <a:rPr lang="en-US" dirty="0"/>
              <a:t> Dalı </a:t>
            </a:r>
          </a:p>
        </p:txBody>
      </p:sp>
      <p:sp>
        <p:nvSpPr>
          <p:cNvPr id="4" name="Rectangle 3"/>
          <p:cNvSpPr/>
          <p:nvPr/>
        </p:nvSpPr>
        <p:spPr>
          <a:xfrm>
            <a:off x="3779912" y="3275692"/>
            <a:ext cx="3532412" cy="369332"/>
          </a:xfrm>
          <a:prstGeom prst="rect">
            <a:avLst/>
          </a:prstGeom>
        </p:spPr>
        <p:txBody>
          <a:bodyPr wrap="none">
            <a:spAutoFit/>
          </a:bodyPr>
          <a:lstStyle/>
          <a:p>
            <a:r>
              <a:rPr lang="en-US" dirty="0" err="1"/>
              <a:t>Prof.Dr</a:t>
            </a:r>
            <a:r>
              <a:rPr lang="en-US" dirty="0"/>
              <a:t>. </a:t>
            </a:r>
            <a:r>
              <a:rPr lang="en-US" dirty="0" err="1"/>
              <a:t>Selahattin</a:t>
            </a:r>
            <a:r>
              <a:rPr lang="en-US" dirty="0"/>
              <a:t> </a:t>
            </a:r>
            <a:r>
              <a:rPr lang="en-US" dirty="0" err="1"/>
              <a:t>Kaçıranlar</a:t>
            </a:r>
            <a:endParaRPr lang="en-US" dirty="0"/>
          </a:p>
        </p:txBody>
      </p:sp>
      <p:sp>
        <p:nvSpPr>
          <p:cNvPr id="5" name="Rectangle 4"/>
          <p:cNvSpPr/>
          <p:nvPr/>
        </p:nvSpPr>
        <p:spPr>
          <a:xfrm>
            <a:off x="3779912" y="3646765"/>
            <a:ext cx="4572000" cy="646331"/>
          </a:xfrm>
          <a:prstGeom prst="rect">
            <a:avLst/>
          </a:prstGeom>
        </p:spPr>
        <p:txBody>
          <a:bodyPr>
            <a:spAutoFit/>
          </a:bodyPr>
          <a:lstStyle/>
          <a:p>
            <a:r>
              <a:rPr lang="en-US" dirty="0" err="1"/>
              <a:t>Olasılık</a:t>
            </a:r>
            <a:r>
              <a:rPr lang="en-US" dirty="0"/>
              <a:t> </a:t>
            </a:r>
            <a:r>
              <a:rPr lang="en-US" dirty="0" err="1"/>
              <a:t>Teorisi</a:t>
            </a:r>
            <a:r>
              <a:rPr lang="en-US" dirty="0"/>
              <a:t> </a:t>
            </a:r>
            <a:r>
              <a:rPr lang="en-US" dirty="0" err="1"/>
              <a:t>ve</a:t>
            </a:r>
            <a:r>
              <a:rPr lang="en-US" dirty="0"/>
              <a:t> </a:t>
            </a:r>
            <a:r>
              <a:rPr lang="en-US" dirty="0" err="1"/>
              <a:t>Olasılık</a:t>
            </a:r>
            <a:r>
              <a:rPr lang="en-US" dirty="0"/>
              <a:t> </a:t>
            </a:r>
            <a:r>
              <a:rPr lang="en-US" dirty="0" err="1"/>
              <a:t>Süreçleri</a:t>
            </a:r>
            <a:r>
              <a:rPr lang="en-US" dirty="0"/>
              <a:t> </a:t>
            </a:r>
            <a:r>
              <a:rPr lang="en-US" dirty="0" err="1"/>
              <a:t>Anabilim</a:t>
            </a:r>
            <a:r>
              <a:rPr lang="en-US" dirty="0"/>
              <a:t> Dalı</a:t>
            </a:r>
          </a:p>
        </p:txBody>
      </p:sp>
      <p:sp>
        <p:nvSpPr>
          <p:cNvPr id="6" name="Rectangle 5"/>
          <p:cNvSpPr/>
          <p:nvPr/>
        </p:nvSpPr>
        <p:spPr>
          <a:xfrm>
            <a:off x="3779912" y="5373216"/>
            <a:ext cx="2800691" cy="369332"/>
          </a:xfrm>
          <a:prstGeom prst="rect">
            <a:avLst/>
          </a:prstGeom>
        </p:spPr>
        <p:txBody>
          <a:bodyPr wrap="none">
            <a:spAutoFit/>
          </a:bodyPr>
          <a:lstStyle/>
          <a:p>
            <a:r>
              <a:rPr lang="en-US" dirty="0" err="1"/>
              <a:t>Prof.Dr</a:t>
            </a:r>
            <a:r>
              <a:rPr lang="en-US" dirty="0"/>
              <a:t>. Ali </a:t>
            </a:r>
            <a:r>
              <a:rPr lang="en-US" dirty="0" err="1"/>
              <a:t>İhsan</a:t>
            </a:r>
            <a:r>
              <a:rPr lang="en-US" dirty="0"/>
              <a:t> </a:t>
            </a:r>
            <a:r>
              <a:rPr lang="en-US" dirty="0" err="1"/>
              <a:t>Genç</a:t>
            </a:r>
            <a:endParaRPr lang="en-US" dirty="0"/>
          </a:p>
        </p:txBody>
      </p:sp>
      <p:sp>
        <p:nvSpPr>
          <p:cNvPr id="7" name="Rectangle 6"/>
          <p:cNvSpPr/>
          <p:nvPr/>
        </p:nvSpPr>
        <p:spPr>
          <a:xfrm>
            <a:off x="3779912" y="5805264"/>
            <a:ext cx="3625174" cy="369332"/>
          </a:xfrm>
          <a:prstGeom prst="rect">
            <a:avLst/>
          </a:prstGeom>
        </p:spPr>
        <p:txBody>
          <a:bodyPr wrap="none">
            <a:spAutoFit/>
          </a:bodyPr>
          <a:lstStyle/>
          <a:p>
            <a:r>
              <a:rPr lang="en-US" dirty="0" err="1"/>
              <a:t>İstatistik</a:t>
            </a:r>
            <a:r>
              <a:rPr lang="en-US" dirty="0"/>
              <a:t> </a:t>
            </a:r>
            <a:r>
              <a:rPr lang="en-US" dirty="0" err="1"/>
              <a:t>Teorisi</a:t>
            </a:r>
            <a:r>
              <a:rPr lang="en-US" dirty="0"/>
              <a:t> </a:t>
            </a:r>
            <a:r>
              <a:rPr lang="en-US" dirty="0" err="1"/>
              <a:t>Anabilim</a:t>
            </a:r>
            <a:r>
              <a:rPr lang="en-US" dirty="0"/>
              <a:t> Dalı</a:t>
            </a:r>
          </a:p>
        </p:txBody>
      </p:sp>
      <p:sp>
        <p:nvSpPr>
          <p:cNvPr id="8" name="1 Metin kutusu"/>
          <p:cNvSpPr txBox="1">
            <a:spLocks noChangeArrowheads="1"/>
          </p:cNvSpPr>
          <p:nvPr/>
        </p:nvSpPr>
        <p:spPr bwMode="auto">
          <a:xfrm>
            <a:off x="323528" y="260648"/>
            <a:ext cx="8353176" cy="523220"/>
          </a:xfrm>
          <a:prstGeom prst="rect">
            <a:avLst/>
          </a:prstGeom>
          <a:noFill/>
          <a:ln w="9525">
            <a:noFill/>
            <a:miter lim="800000"/>
            <a:headEnd/>
            <a:tailEnd/>
          </a:ln>
        </p:spPr>
        <p:txBody>
          <a:bodyPr wrap="square">
            <a:spAutoFit/>
          </a:bodyPr>
          <a:lstStyle/>
          <a:p>
            <a:r>
              <a:rPr lang="tr-TR" sz="2800" dirty="0" smtClean="0">
                <a:latin typeface="Calibri" pitchFamily="34" charset="0"/>
              </a:rPr>
              <a:t>Akademik Personel</a:t>
            </a:r>
            <a:endParaRPr lang="tr-TR" sz="2800" dirty="0">
              <a:latin typeface="Calibri" pitchFamily="34" charset="0"/>
            </a:endParaRPr>
          </a:p>
        </p:txBody>
      </p:sp>
      <p:pic>
        <p:nvPicPr>
          <p:cNvPr id="9" name="Picture 8"/>
          <p:cNvPicPr>
            <a:picLocks noChangeAspect="1"/>
          </p:cNvPicPr>
          <p:nvPr/>
        </p:nvPicPr>
        <p:blipFill>
          <a:blip r:embed="rId2"/>
          <a:stretch>
            <a:fillRect/>
          </a:stretch>
        </p:blipFill>
        <p:spPr>
          <a:xfrm>
            <a:off x="1835696" y="5013176"/>
            <a:ext cx="1584176" cy="1739528"/>
          </a:xfrm>
          <a:prstGeom prst="rect">
            <a:avLst/>
          </a:prstGeom>
        </p:spPr>
      </p:pic>
      <p:pic>
        <p:nvPicPr>
          <p:cNvPr id="10" name="Picture 9"/>
          <p:cNvPicPr>
            <a:picLocks noChangeAspect="1"/>
          </p:cNvPicPr>
          <p:nvPr/>
        </p:nvPicPr>
        <p:blipFill>
          <a:blip r:embed="rId3"/>
          <a:stretch>
            <a:fillRect/>
          </a:stretch>
        </p:blipFill>
        <p:spPr>
          <a:xfrm>
            <a:off x="1835696" y="1052736"/>
            <a:ext cx="1512168" cy="1812401"/>
          </a:xfrm>
          <a:prstGeom prst="rect">
            <a:avLst/>
          </a:prstGeom>
        </p:spPr>
      </p:pic>
      <p:sp>
        <p:nvSpPr>
          <p:cNvPr id="12" name="Rectangle 11"/>
          <p:cNvSpPr/>
          <p:nvPr/>
        </p:nvSpPr>
        <p:spPr>
          <a:xfrm>
            <a:off x="3779912" y="6165304"/>
            <a:ext cx="2159566" cy="369332"/>
          </a:xfrm>
          <a:prstGeom prst="rect">
            <a:avLst/>
          </a:prstGeom>
        </p:spPr>
        <p:txBody>
          <a:bodyPr wrap="none">
            <a:spAutoFit/>
          </a:bodyPr>
          <a:lstStyle/>
          <a:p>
            <a:r>
              <a:rPr lang="en-US" dirty="0" err="1" smtClean="0"/>
              <a:t>agenc@cu.edu.tr</a:t>
            </a:r>
            <a:endParaRPr lang="en-US" dirty="0"/>
          </a:p>
        </p:txBody>
      </p:sp>
      <p:sp>
        <p:nvSpPr>
          <p:cNvPr id="13" name="Rectangle 12"/>
          <p:cNvSpPr/>
          <p:nvPr/>
        </p:nvSpPr>
        <p:spPr>
          <a:xfrm>
            <a:off x="3635896" y="2132856"/>
            <a:ext cx="2428870" cy="369332"/>
          </a:xfrm>
          <a:prstGeom prst="rect">
            <a:avLst/>
          </a:prstGeom>
        </p:spPr>
        <p:txBody>
          <a:bodyPr wrap="none">
            <a:spAutoFit/>
          </a:bodyPr>
          <a:lstStyle/>
          <a:p>
            <a:r>
              <a:rPr lang="en-US" dirty="0" err="1" smtClean="0"/>
              <a:t>sadullah@cu.edu.tr</a:t>
            </a:r>
            <a:endParaRPr lang="en-US" dirty="0"/>
          </a:p>
        </p:txBody>
      </p:sp>
      <p:sp>
        <p:nvSpPr>
          <p:cNvPr id="14" name="Rectangle 13"/>
          <p:cNvSpPr/>
          <p:nvPr/>
        </p:nvSpPr>
        <p:spPr>
          <a:xfrm>
            <a:off x="3779912" y="4221088"/>
            <a:ext cx="2146742" cy="369332"/>
          </a:xfrm>
          <a:prstGeom prst="rect">
            <a:avLst/>
          </a:prstGeom>
        </p:spPr>
        <p:txBody>
          <a:bodyPr wrap="none">
            <a:spAutoFit/>
          </a:bodyPr>
          <a:lstStyle/>
          <a:p>
            <a:r>
              <a:rPr lang="en-US" dirty="0" err="1" smtClean="0"/>
              <a:t>skacir@cu.edu.tr</a:t>
            </a:r>
            <a:endParaRPr lang="en-US" dirty="0"/>
          </a:p>
        </p:txBody>
      </p:sp>
      <p:pic>
        <p:nvPicPr>
          <p:cNvPr id="15" name="Picture 14"/>
          <p:cNvPicPr>
            <a:picLocks noChangeAspect="1"/>
          </p:cNvPicPr>
          <p:nvPr/>
        </p:nvPicPr>
        <p:blipFill>
          <a:blip r:embed="rId4"/>
          <a:stretch>
            <a:fillRect/>
          </a:stretch>
        </p:blipFill>
        <p:spPr>
          <a:xfrm>
            <a:off x="1835696" y="3068906"/>
            <a:ext cx="1512168" cy="1814601"/>
          </a:xfrm>
          <a:prstGeom prst="rect">
            <a:avLst/>
          </a:prstGeom>
        </p:spPr>
      </p:pic>
    </p:spTree>
    <p:extLst>
      <p:ext uri="{BB962C8B-B14F-4D97-AF65-F5344CB8AC3E}">
        <p14:creationId xmlns:p14="http://schemas.microsoft.com/office/powerpoint/2010/main" xmlns="" val="140903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7904" y="3645024"/>
            <a:ext cx="3625174" cy="369332"/>
          </a:xfrm>
          <a:prstGeom prst="rect">
            <a:avLst/>
          </a:prstGeom>
        </p:spPr>
        <p:txBody>
          <a:bodyPr wrap="none">
            <a:spAutoFit/>
          </a:bodyPr>
          <a:lstStyle/>
          <a:p>
            <a:r>
              <a:rPr lang="en-US" dirty="0" err="1"/>
              <a:t>İstatistik</a:t>
            </a:r>
            <a:r>
              <a:rPr lang="en-US" dirty="0"/>
              <a:t> </a:t>
            </a:r>
            <a:r>
              <a:rPr lang="en-US" dirty="0" err="1"/>
              <a:t>Teorisi</a:t>
            </a:r>
            <a:r>
              <a:rPr lang="en-US" dirty="0"/>
              <a:t> </a:t>
            </a:r>
            <a:r>
              <a:rPr lang="en-US" dirty="0" err="1"/>
              <a:t>Anabilim</a:t>
            </a:r>
            <a:r>
              <a:rPr lang="en-US" dirty="0"/>
              <a:t> Dalı</a:t>
            </a:r>
          </a:p>
        </p:txBody>
      </p:sp>
      <p:sp>
        <p:nvSpPr>
          <p:cNvPr id="5" name="Rectangle 4"/>
          <p:cNvSpPr/>
          <p:nvPr/>
        </p:nvSpPr>
        <p:spPr>
          <a:xfrm>
            <a:off x="3707904" y="3212976"/>
            <a:ext cx="2605589" cy="369332"/>
          </a:xfrm>
          <a:prstGeom prst="rect">
            <a:avLst/>
          </a:prstGeom>
        </p:spPr>
        <p:txBody>
          <a:bodyPr wrap="none">
            <a:spAutoFit/>
          </a:bodyPr>
          <a:lstStyle/>
          <a:p>
            <a:r>
              <a:rPr lang="en-US" dirty="0" err="1"/>
              <a:t>Prof.Dr</a:t>
            </a:r>
            <a:r>
              <a:rPr lang="en-US" dirty="0"/>
              <a:t>. </a:t>
            </a:r>
            <a:r>
              <a:rPr lang="en-US" dirty="0" err="1"/>
              <a:t>Güzin</a:t>
            </a:r>
            <a:r>
              <a:rPr lang="en-US" dirty="0"/>
              <a:t> </a:t>
            </a:r>
            <a:r>
              <a:rPr lang="en-US" dirty="0" err="1"/>
              <a:t>Yüksel</a:t>
            </a:r>
            <a:r>
              <a:rPr lang="en-US" dirty="0"/>
              <a:t> </a:t>
            </a:r>
          </a:p>
        </p:txBody>
      </p:sp>
      <p:sp>
        <p:nvSpPr>
          <p:cNvPr id="8" name="Rectangle 7"/>
          <p:cNvSpPr/>
          <p:nvPr/>
        </p:nvSpPr>
        <p:spPr>
          <a:xfrm>
            <a:off x="3707904" y="1196752"/>
            <a:ext cx="4038711" cy="369332"/>
          </a:xfrm>
          <a:prstGeom prst="rect">
            <a:avLst/>
          </a:prstGeom>
        </p:spPr>
        <p:txBody>
          <a:bodyPr wrap="none">
            <a:spAutoFit/>
          </a:bodyPr>
          <a:lstStyle/>
          <a:p>
            <a:r>
              <a:rPr lang="en-US" dirty="0" err="1"/>
              <a:t>Prof.Dr</a:t>
            </a:r>
            <a:r>
              <a:rPr lang="en-US" dirty="0"/>
              <a:t>. </a:t>
            </a:r>
            <a:r>
              <a:rPr lang="en-US" dirty="0" err="1"/>
              <a:t>M.Revan</a:t>
            </a:r>
            <a:r>
              <a:rPr lang="en-US" dirty="0"/>
              <a:t> </a:t>
            </a:r>
            <a:r>
              <a:rPr lang="en-US" dirty="0" err="1"/>
              <a:t>Özkale</a:t>
            </a:r>
            <a:r>
              <a:rPr lang="en-US" dirty="0"/>
              <a:t> </a:t>
            </a:r>
            <a:r>
              <a:rPr lang="en-US" dirty="0" err="1"/>
              <a:t>Atıcıoğlu</a:t>
            </a:r>
            <a:endParaRPr lang="en-US" dirty="0"/>
          </a:p>
        </p:txBody>
      </p:sp>
      <p:sp>
        <p:nvSpPr>
          <p:cNvPr id="9" name="Rectangle 8"/>
          <p:cNvSpPr/>
          <p:nvPr/>
        </p:nvSpPr>
        <p:spPr>
          <a:xfrm>
            <a:off x="3707904" y="1628800"/>
            <a:ext cx="4572000" cy="646331"/>
          </a:xfrm>
          <a:prstGeom prst="rect">
            <a:avLst/>
          </a:prstGeom>
        </p:spPr>
        <p:txBody>
          <a:bodyPr>
            <a:spAutoFit/>
          </a:bodyPr>
          <a:lstStyle/>
          <a:p>
            <a:r>
              <a:rPr lang="en-US" dirty="0" err="1"/>
              <a:t>Olasılık</a:t>
            </a:r>
            <a:r>
              <a:rPr lang="en-US" dirty="0"/>
              <a:t> </a:t>
            </a:r>
            <a:r>
              <a:rPr lang="en-US" dirty="0" err="1"/>
              <a:t>Teorisi</a:t>
            </a:r>
            <a:r>
              <a:rPr lang="en-US" dirty="0"/>
              <a:t> </a:t>
            </a:r>
            <a:r>
              <a:rPr lang="en-US" dirty="0" err="1"/>
              <a:t>ve</a:t>
            </a:r>
            <a:r>
              <a:rPr lang="en-US" dirty="0"/>
              <a:t> </a:t>
            </a:r>
            <a:r>
              <a:rPr lang="en-US" dirty="0" err="1"/>
              <a:t>Olasılık</a:t>
            </a:r>
            <a:r>
              <a:rPr lang="en-US" dirty="0"/>
              <a:t> </a:t>
            </a:r>
            <a:r>
              <a:rPr lang="en-US" dirty="0" err="1"/>
              <a:t>Süreçleri</a:t>
            </a:r>
            <a:r>
              <a:rPr lang="en-US" dirty="0"/>
              <a:t> </a:t>
            </a:r>
            <a:r>
              <a:rPr lang="en-US" dirty="0" err="1"/>
              <a:t>Anabilim</a:t>
            </a:r>
            <a:r>
              <a:rPr lang="en-US" dirty="0"/>
              <a:t> Dalı</a:t>
            </a:r>
          </a:p>
        </p:txBody>
      </p:sp>
      <p:sp>
        <p:nvSpPr>
          <p:cNvPr id="10" name="Rectangle 9"/>
          <p:cNvSpPr/>
          <p:nvPr/>
        </p:nvSpPr>
        <p:spPr>
          <a:xfrm>
            <a:off x="3779912" y="5229200"/>
            <a:ext cx="2359878" cy="369332"/>
          </a:xfrm>
          <a:prstGeom prst="rect">
            <a:avLst/>
          </a:prstGeom>
        </p:spPr>
        <p:txBody>
          <a:bodyPr wrap="none">
            <a:spAutoFit/>
          </a:bodyPr>
          <a:lstStyle/>
          <a:p>
            <a:r>
              <a:rPr lang="en-US" dirty="0" err="1"/>
              <a:t>Doç.Dr</a:t>
            </a:r>
            <a:r>
              <a:rPr lang="en-US" dirty="0"/>
              <a:t>. </a:t>
            </a:r>
            <a:r>
              <a:rPr lang="en-US" dirty="0" err="1"/>
              <a:t>Deniz</a:t>
            </a:r>
            <a:r>
              <a:rPr lang="en-US" dirty="0"/>
              <a:t> </a:t>
            </a:r>
            <a:r>
              <a:rPr lang="en-US" dirty="0" err="1"/>
              <a:t>Ünal</a:t>
            </a:r>
            <a:endParaRPr lang="en-US" dirty="0"/>
          </a:p>
        </p:txBody>
      </p:sp>
      <p:sp>
        <p:nvSpPr>
          <p:cNvPr id="11" name="Rectangle 10"/>
          <p:cNvSpPr/>
          <p:nvPr/>
        </p:nvSpPr>
        <p:spPr>
          <a:xfrm>
            <a:off x="3779912" y="5661248"/>
            <a:ext cx="4170808" cy="369332"/>
          </a:xfrm>
          <a:prstGeom prst="rect">
            <a:avLst/>
          </a:prstGeom>
        </p:spPr>
        <p:txBody>
          <a:bodyPr wrap="none">
            <a:spAutoFit/>
          </a:bodyPr>
          <a:lstStyle/>
          <a:p>
            <a:r>
              <a:rPr lang="en-US" dirty="0" err="1"/>
              <a:t>Uygulamalı</a:t>
            </a:r>
            <a:r>
              <a:rPr lang="en-US" dirty="0"/>
              <a:t> </a:t>
            </a:r>
            <a:r>
              <a:rPr lang="en-US" dirty="0" err="1"/>
              <a:t>İstatistik</a:t>
            </a:r>
            <a:r>
              <a:rPr lang="en-US" dirty="0"/>
              <a:t> </a:t>
            </a:r>
            <a:r>
              <a:rPr lang="en-US" dirty="0" err="1"/>
              <a:t>Anabilim</a:t>
            </a:r>
            <a:r>
              <a:rPr lang="en-US" dirty="0"/>
              <a:t> Dalı </a:t>
            </a:r>
          </a:p>
        </p:txBody>
      </p:sp>
      <p:pic>
        <p:nvPicPr>
          <p:cNvPr id="12" name="Picture 11"/>
          <p:cNvPicPr>
            <a:picLocks noChangeAspect="1"/>
          </p:cNvPicPr>
          <p:nvPr/>
        </p:nvPicPr>
        <p:blipFill>
          <a:blip r:embed="rId2"/>
          <a:stretch>
            <a:fillRect/>
          </a:stretch>
        </p:blipFill>
        <p:spPr>
          <a:xfrm>
            <a:off x="2123728" y="2996952"/>
            <a:ext cx="1152408" cy="1728192"/>
          </a:xfrm>
          <a:prstGeom prst="rect">
            <a:avLst/>
          </a:prstGeom>
        </p:spPr>
      </p:pic>
      <p:pic>
        <p:nvPicPr>
          <p:cNvPr id="13" name="Picture 12"/>
          <p:cNvPicPr>
            <a:picLocks noChangeAspect="1"/>
          </p:cNvPicPr>
          <p:nvPr/>
        </p:nvPicPr>
        <p:blipFill>
          <a:blip r:embed="rId3"/>
          <a:stretch>
            <a:fillRect/>
          </a:stretch>
        </p:blipFill>
        <p:spPr>
          <a:xfrm>
            <a:off x="2051720" y="4941168"/>
            <a:ext cx="1349896" cy="1703351"/>
          </a:xfrm>
          <a:prstGeom prst="rect">
            <a:avLst/>
          </a:prstGeom>
        </p:spPr>
      </p:pic>
      <p:pic>
        <p:nvPicPr>
          <p:cNvPr id="14" name="Picture 13"/>
          <p:cNvPicPr>
            <a:picLocks noChangeAspect="1"/>
          </p:cNvPicPr>
          <p:nvPr/>
        </p:nvPicPr>
        <p:blipFill>
          <a:blip r:embed="rId4"/>
          <a:stretch>
            <a:fillRect/>
          </a:stretch>
        </p:blipFill>
        <p:spPr>
          <a:xfrm>
            <a:off x="1979712" y="980728"/>
            <a:ext cx="1512168" cy="1614026"/>
          </a:xfrm>
          <a:prstGeom prst="rect">
            <a:avLst/>
          </a:prstGeom>
        </p:spPr>
      </p:pic>
      <p:sp>
        <p:nvSpPr>
          <p:cNvPr id="15" name="Rectangle 14"/>
          <p:cNvSpPr/>
          <p:nvPr/>
        </p:nvSpPr>
        <p:spPr>
          <a:xfrm>
            <a:off x="3707904" y="2204864"/>
            <a:ext cx="2351926" cy="369332"/>
          </a:xfrm>
          <a:prstGeom prst="rect">
            <a:avLst/>
          </a:prstGeom>
        </p:spPr>
        <p:txBody>
          <a:bodyPr wrap="none">
            <a:spAutoFit/>
          </a:bodyPr>
          <a:lstStyle/>
          <a:p>
            <a:r>
              <a:rPr lang="en-US" dirty="0" err="1" smtClean="0"/>
              <a:t>mrevan@cu.edu.tr</a:t>
            </a:r>
            <a:endParaRPr lang="en-US" dirty="0"/>
          </a:p>
        </p:txBody>
      </p:sp>
      <p:sp>
        <p:nvSpPr>
          <p:cNvPr id="16" name="Rectangle 15"/>
          <p:cNvSpPr/>
          <p:nvPr/>
        </p:nvSpPr>
        <p:spPr>
          <a:xfrm>
            <a:off x="3851920" y="6156012"/>
            <a:ext cx="2108269" cy="369332"/>
          </a:xfrm>
          <a:prstGeom prst="rect">
            <a:avLst/>
          </a:prstGeom>
        </p:spPr>
        <p:txBody>
          <a:bodyPr wrap="none">
            <a:spAutoFit/>
          </a:bodyPr>
          <a:lstStyle/>
          <a:p>
            <a:r>
              <a:rPr lang="en-US" dirty="0" err="1" smtClean="0"/>
              <a:t>dunal@cu.edu.tr</a:t>
            </a:r>
            <a:endParaRPr lang="en-US" dirty="0"/>
          </a:p>
        </p:txBody>
      </p:sp>
      <p:sp>
        <p:nvSpPr>
          <p:cNvPr id="17" name="Rectangle 16"/>
          <p:cNvSpPr/>
          <p:nvPr/>
        </p:nvSpPr>
        <p:spPr>
          <a:xfrm>
            <a:off x="3707904" y="4077072"/>
            <a:ext cx="2223686" cy="369332"/>
          </a:xfrm>
          <a:prstGeom prst="rect">
            <a:avLst/>
          </a:prstGeom>
        </p:spPr>
        <p:txBody>
          <a:bodyPr wrap="none">
            <a:spAutoFit/>
          </a:bodyPr>
          <a:lstStyle/>
          <a:p>
            <a:r>
              <a:rPr lang="en-US" dirty="0" err="1" smtClean="0"/>
              <a:t>yguzin@cu.edu.tr</a:t>
            </a:r>
            <a:endParaRPr lang="en-US" dirty="0"/>
          </a:p>
        </p:txBody>
      </p:sp>
    </p:spTree>
    <p:extLst>
      <p:ext uri="{BB962C8B-B14F-4D97-AF65-F5344CB8AC3E}">
        <p14:creationId xmlns:p14="http://schemas.microsoft.com/office/powerpoint/2010/main" xmlns="" val="227755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7904" y="980728"/>
            <a:ext cx="3895342" cy="369332"/>
          </a:xfrm>
          <a:prstGeom prst="rect">
            <a:avLst/>
          </a:prstGeom>
        </p:spPr>
        <p:txBody>
          <a:bodyPr wrap="none">
            <a:spAutoFit/>
          </a:bodyPr>
          <a:lstStyle/>
          <a:p>
            <a:r>
              <a:rPr lang="en-US" dirty="0" err="1"/>
              <a:t>Doç.Dr</a:t>
            </a:r>
            <a:r>
              <a:rPr lang="en-US" dirty="0"/>
              <a:t>. </a:t>
            </a:r>
            <a:r>
              <a:rPr lang="en-US" dirty="0" err="1"/>
              <a:t>Gülesen</a:t>
            </a:r>
            <a:r>
              <a:rPr lang="en-US" dirty="0"/>
              <a:t> </a:t>
            </a:r>
            <a:r>
              <a:rPr lang="en-US" dirty="0" err="1"/>
              <a:t>Üstündağ</a:t>
            </a:r>
            <a:r>
              <a:rPr lang="en-US" dirty="0"/>
              <a:t> </a:t>
            </a:r>
            <a:r>
              <a:rPr lang="en-US" dirty="0" err="1"/>
              <a:t>Şiray</a:t>
            </a:r>
            <a:endParaRPr lang="en-US" dirty="0"/>
          </a:p>
        </p:txBody>
      </p:sp>
      <p:sp>
        <p:nvSpPr>
          <p:cNvPr id="5" name="Rectangle 4"/>
          <p:cNvSpPr/>
          <p:nvPr/>
        </p:nvSpPr>
        <p:spPr>
          <a:xfrm>
            <a:off x="3744416" y="1340768"/>
            <a:ext cx="4572000" cy="646331"/>
          </a:xfrm>
          <a:prstGeom prst="rect">
            <a:avLst/>
          </a:prstGeom>
        </p:spPr>
        <p:txBody>
          <a:bodyPr>
            <a:spAutoFit/>
          </a:bodyPr>
          <a:lstStyle/>
          <a:p>
            <a:r>
              <a:rPr lang="en-US" dirty="0" err="1"/>
              <a:t>Olasılık</a:t>
            </a:r>
            <a:r>
              <a:rPr lang="en-US" dirty="0"/>
              <a:t> </a:t>
            </a:r>
            <a:r>
              <a:rPr lang="en-US" dirty="0" err="1"/>
              <a:t>Teorisi</a:t>
            </a:r>
            <a:r>
              <a:rPr lang="en-US" dirty="0"/>
              <a:t> </a:t>
            </a:r>
            <a:r>
              <a:rPr lang="en-US" dirty="0" err="1"/>
              <a:t>ve</a:t>
            </a:r>
            <a:r>
              <a:rPr lang="en-US" dirty="0"/>
              <a:t> </a:t>
            </a:r>
            <a:r>
              <a:rPr lang="en-US" dirty="0" err="1"/>
              <a:t>Olasılık</a:t>
            </a:r>
            <a:r>
              <a:rPr lang="en-US" dirty="0"/>
              <a:t> </a:t>
            </a:r>
            <a:r>
              <a:rPr lang="en-US" dirty="0" err="1"/>
              <a:t>Süreçleri</a:t>
            </a:r>
            <a:r>
              <a:rPr lang="en-US" dirty="0"/>
              <a:t> </a:t>
            </a:r>
            <a:r>
              <a:rPr lang="en-US" dirty="0" err="1"/>
              <a:t>Anabilim</a:t>
            </a:r>
            <a:r>
              <a:rPr lang="en-US" dirty="0"/>
              <a:t> Dalı</a:t>
            </a:r>
          </a:p>
        </p:txBody>
      </p:sp>
      <p:sp>
        <p:nvSpPr>
          <p:cNvPr id="8" name="Rectangle 7"/>
          <p:cNvSpPr/>
          <p:nvPr/>
        </p:nvSpPr>
        <p:spPr>
          <a:xfrm>
            <a:off x="3851920" y="3501008"/>
            <a:ext cx="3951360" cy="369332"/>
          </a:xfrm>
          <a:prstGeom prst="rect">
            <a:avLst/>
          </a:prstGeom>
        </p:spPr>
        <p:txBody>
          <a:bodyPr wrap="none">
            <a:spAutoFit/>
          </a:bodyPr>
          <a:lstStyle/>
          <a:p>
            <a:r>
              <a:rPr lang="en-US" dirty="0" err="1"/>
              <a:t>Dr.Öğr</a:t>
            </a:r>
            <a:r>
              <a:rPr lang="en-US" dirty="0"/>
              <a:t>. </a:t>
            </a:r>
            <a:r>
              <a:rPr lang="en-US" dirty="0" err="1"/>
              <a:t>Üyesi</a:t>
            </a:r>
            <a:r>
              <a:rPr lang="en-US" dirty="0"/>
              <a:t> Selma </a:t>
            </a:r>
            <a:r>
              <a:rPr lang="en-US" dirty="0" err="1"/>
              <a:t>Toker</a:t>
            </a:r>
            <a:r>
              <a:rPr lang="en-US" dirty="0"/>
              <a:t> </a:t>
            </a:r>
            <a:r>
              <a:rPr lang="en-US" dirty="0" err="1" smtClean="0"/>
              <a:t>Kutay</a:t>
            </a:r>
            <a:r>
              <a:rPr lang="en-US" dirty="0" smtClean="0"/>
              <a:t> </a:t>
            </a:r>
            <a:endParaRPr lang="en-US" dirty="0"/>
          </a:p>
        </p:txBody>
      </p:sp>
      <p:sp>
        <p:nvSpPr>
          <p:cNvPr id="9" name="Rectangle 8"/>
          <p:cNvSpPr/>
          <p:nvPr/>
        </p:nvSpPr>
        <p:spPr>
          <a:xfrm>
            <a:off x="3851920" y="3861048"/>
            <a:ext cx="3625174" cy="369332"/>
          </a:xfrm>
          <a:prstGeom prst="rect">
            <a:avLst/>
          </a:prstGeom>
        </p:spPr>
        <p:txBody>
          <a:bodyPr wrap="none">
            <a:spAutoFit/>
          </a:bodyPr>
          <a:lstStyle/>
          <a:p>
            <a:r>
              <a:rPr lang="en-US" dirty="0" err="1"/>
              <a:t>İstatistik</a:t>
            </a:r>
            <a:r>
              <a:rPr lang="en-US" dirty="0"/>
              <a:t> </a:t>
            </a:r>
            <a:r>
              <a:rPr lang="en-US" dirty="0" err="1"/>
              <a:t>Teorisi</a:t>
            </a:r>
            <a:r>
              <a:rPr lang="en-US" dirty="0"/>
              <a:t> </a:t>
            </a:r>
            <a:r>
              <a:rPr lang="en-US" dirty="0" err="1"/>
              <a:t>Anabilim</a:t>
            </a:r>
            <a:r>
              <a:rPr lang="en-US" dirty="0"/>
              <a:t> Dalı</a:t>
            </a:r>
          </a:p>
        </p:txBody>
      </p:sp>
      <p:sp>
        <p:nvSpPr>
          <p:cNvPr id="10" name="Rectangle 9"/>
          <p:cNvSpPr/>
          <p:nvPr/>
        </p:nvSpPr>
        <p:spPr>
          <a:xfrm>
            <a:off x="3779912" y="5301208"/>
            <a:ext cx="3264949" cy="369332"/>
          </a:xfrm>
          <a:prstGeom prst="rect">
            <a:avLst/>
          </a:prstGeom>
        </p:spPr>
        <p:txBody>
          <a:bodyPr wrap="none">
            <a:spAutoFit/>
          </a:bodyPr>
          <a:lstStyle/>
          <a:p>
            <a:r>
              <a:rPr lang="en-US" dirty="0" err="1"/>
              <a:t>Dr.Öğr</a:t>
            </a:r>
            <a:r>
              <a:rPr lang="en-US" dirty="0"/>
              <a:t>. </a:t>
            </a:r>
            <a:r>
              <a:rPr lang="en-US" dirty="0" err="1"/>
              <a:t>Üyesi</a:t>
            </a:r>
            <a:r>
              <a:rPr lang="en-US" dirty="0"/>
              <a:t> </a:t>
            </a:r>
            <a:r>
              <a:rPr lang="en-US" dirty="0" err="1"/>
              <a:t>Nimet</a:t>
            </a:r>
            <a:r>
              <a:rPr lang="en-US" dirty="0"/>
              <a:t> </a:t>
            </a:r>
            <a:r>
              <a:rPr lang="en-US" dirty="0" err="1"/>
              <a:t>Özbay</a:t>
            </a:r>
            <a:endParaRPr lang="en-US" dirty="0"/>
          </a:p>
        </p:txBody>
      </p:sp>
      <p:sp>
        <p:nvSpPr>
          <p:cNvPr id="11" name="Rectangle 10"/>
          <p:cNvSpPr/>
          <p:nvPr/>
        </p:nvSpPr>
        <p:spPr>
          <a:xfrm>
            <a:off x="3779912" y="5661248"/>
            <a:ext cx="4310570" cy="369332"/>
          </a:xfrm>
          <a:prstGeom prst="rect">
            <a:avLst/>
          </a:prstGeom>
        </p:spPr>
        <p:txBody>
          <a:bodyPr wrap="none">
            <a:spAutoFit/>
          </a:bodyPr>
          <a:lstStyle/>
          <a:p>
            <a:r>
              <a:rPr lang="en-US" dirty="0" err="1"/>
              <a:t>Yöneylem</a:t>
            </a:r>
            <a:r>
              <a:rPr lang="en-US" dirty="0"/>
              <a:t> </a:t>
            </a:r>
            <a:r>
              <a:rPr lang="en-US" dirty="0" err="1"/>
              <a:t>Araştırması</a:t>
            </a:r>
            <a:r>
              <a:rPr lang="en-US" dirty="0"/>
              <a:t> </a:t>
            </a:r>
            <a:r>
              <a:rPr lang="en-US" dirty="0" err="1"/>
              <a:t>Anabilim</a:t>
            </a:r>
            <a:r>
              <a:rPr lang="en-US" dirty="0"/>
              <a:t> Dalı</a:t>
            </a:r>
          </a:p>
        </p:txBody>
      </p:sp>
      <p:pic>
        <p:nvPicPr>
          <p:cNvPr id="12" name="Picture 11"/>
          <p:cNvPicPr>
            <a:picLocks noChangeAspect="1"/>
          </p:cNvPicPr>
          <p:nvPr/>
        </p:nvPicPr>
        <p:blipFill>
          <a:blip r:embed="rId2" cstate="print"/>
          <a:stretch>
            <a:fillRect/>
          </a:stretch>
        </p:blipFill>
        <p:spPr>
          <a:xfrm>
            <a:off x="1979712" y="2852936"/>
            <a:ext cx="1584176" cy="1836204"/>
          </a:xfrm>
          <a:prstGeom prst="rect">
            <a:avLst/>
          </a:prstGeom>
        </p:spPr>
      </p:pic>
      <p:pic>
        <p:nvPicPr>
          <p:cNvPr id="13" name="Picture 12"/>
          <p:cNvPicPr>
            <a:picLocks noChangeAspect="1"/>
          </p:cNvPicPr>
          <p:nvPr/>
        </p:nvPicPr>
        <p:blipFill>
          <a:blip r:embed="rId3"/>
          <a:stretch>
            <a:fillRect/>
          </a:stretch>
        </p:blipFill>
        <p:spPr>
          <a:xfrm>
            <a:off x="1979712" y="908720"/>
            <a:ext cx="1584176" cy="1656184"/>
          </a:xfrm>
          <a:prstGeom prst="rect">
            <a:avLst/>
          </a:prstGeom>
        </p:spPr>
      </p:pic>
      <p:pic>
        <p:nvPicPr>
          <p:cNvPr id="14" name="Picture 13"/>
          <p:cNvPicPr>
            <a:picLocks noChangeAspect="1"/>
          </p:cNvPicPr>
          <p:nvPr/>
        </p:nvPicPr>
        <p:blipFill>
          <a:blip r:embed="rId4"/>
          <a:stretch>
            <a:fillRect/>
          </a:stretch>
        </p:blipFill>
        <p:spPr>
          <a:xfrm>
            <a:off x="2051720" y="5013176"/>
            <a:ext cx="1584176" cy="1584176"/>
          </a:xfrm>
          <a:prstGeom prst="rect">
            <a:avLst/>
          </a:prstGeom>
        </p:spPr>
      </p:pic>
      <p:sp>
        <p:nvSpPr>
          <p:cNvPr id="15" name="Rectangle 14"/>
          <p:cNvSpPr/>
          <p:nvPr/>
        </p:nvSpPr>
        <p:spPr>
          <a:xfrm>
            <a:off x="3786182" y="6093296"/>
            <a:ext cx="2326278" cy="369332"/>
          </a:xfrm>
          <a:prstGeom prst="rect">
            <a:avLst/>
          </a:prstGeom>
        </p:spPr>
        <p:txBody>
          <a:bodyPr wrap="none">
            <a:spAutoFit/>
          </a:bodyPr>
          <a:lstStyle/>
          <a:p>
            <a:r>
              <a:rPr lang="en-US" dirty="0" err="1" smtClean="0"/>
              <a:t>nturker@cu.edu.tr</a:t>
            </a:r>
            <a:endParaRPr lang="en-US" dirty="0"/>
          </a:p>
        </p:txBody>
      </p:sp>
      <p:sp>
        <p:nvSpPr>
          <p:cNvPr id="16" name="Rectangle 15"/>
          <p:cNvSpPr/>
          <p:nvPr/>
        </p:nvSpPr>
        <p:spPr>
          <a:xfrm>
            <a:off x="3851920" y="4221088"/>
            <a:ext cx="2198038" cy="369332"/>
          </a:xfrm>
          <a:prstGeom prst="rect">
            <a:avLst/>
          </a:prstGeom>
        </p:spPr>
        <p:txBody>
          <a:bodyPr wrap="none">
            <a:spAutoFit/>
          </a:bodyPr>
          <a:lstStyle/>
          <a:p>
            <a:r>
              <a:rPr lang="en-US" dirty="0" err="1" smtClean="0"/>
              <a:t>stoker@cu.edu.tr</a:t>
            </a:r>
            <a:endParaRPr lang="en-US" dirty="0"/>
          </a:p>
        </p:txBody>
      </p:sp>
      <p:sp>
        <p:nvSpPr>
          <p:cNvPr id="17" name="Rectangle 16"/>
          <p:cNvSpPr/>
          <p:nvPr/>
        </p:nvSpPr>
        <p:spPr>
          <a:xfrm>
            <a:off x="3757890" y="1988840"/>
            <a:ext cx="2686177" cy="369332"/>
          </a:xfrm>
          <a:prstGeom prst="rect">
            <a:avLst/>
          </a:prstGeom>
        </p:spPr>
        <p:txBody>
          <a:bodyPr wrap="none">
            <a:spAutoFit/>
          </a:bodyPr>
          <a:lstStyle/>
          <a:p>
            <a:r>
              <a:rPr lang="en-US" dirty="0" err="1" smtClean="0"/>
              <a:t>gustundag@cu.edu.tr</a:t>
            </a:r>
            <a:endParaRPr lang="en-US" dirty="0"/>
          </a:p>
        </p:txBody>
      </p:sp>
    </p:spTree>
    <p:extLst>
      <p:ext uri="{BB962C8B-B14F-4D97-AF65-F5344CB8AC3E}">
        <p14:creationId xmlns:p14="http://schemas.microsoft.com/office/powerpoint/2010/main" xmlns="" val="4203726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1547500"/>
            <a:ext cx="2900216" cy="369332"/>
          </a:xfrm>
          <a:prstGeom prst="rect">
            <a:avLst/>
          </a:prstGeom>
        </p:spPr>
        <p:txBody>
          <a:bodyPr wrap="none">
            <a:spAutoFit/>
          </a:bodyPr>
          <a:lstStyle/>
          <a:p>
            <a:r>
              <a:rPr lang="en-US" dirty="0" err="1"/>
              <a:t>Arş.Gör.Dr</a:t>
            </a:r>
            <a:r>
              <a:rPr lang="en-US" dirty="0"/>
              <a:t>. Özlem </a:t>
            </a:r>
            <a:r>
              <a:rPr lang="en-US" dirty="0" err="1"/>
              <a:t>Akay</a:t>
            </a:r>
            <a:endParaRPr lang="en-US" dirty="0"/>
          </a:p>
        </p:txBody>
      </p:sp>
      <p:sp>
        <p:nvSpPr>
          <p:cNvPr id="5" name="Rectangle 4"/>
          <p:cNvSpPr/>
          <p:nvPr/>
        </p:nvSpPr>
        <p:spPr>
          <a:xfrm>
            <a:off x="3635896" y="1918573"/>
            <a:ext cx="4572000" cy="646331"/>
          </a:xfrm>
          <a:prstGeom prst="rect">
            <a:avLst/>
          </a:prstGeom>
        </p:spPr>
        <p:txBody>
          <a:bodyPr>
            <a:spAutoFit/>
          </a:bodyPr>
          <a:lstStyle/>
          <a:p>
            <a:r>
              <a:rPr lang="en-US" dirty="0" err="1"/>
              <a:t>İstatistiksel</a:t>
            </a:r>
            <a:r>
              <a:rPr lang="en-US" dirty="0"/>
              <a:t> </a:t>
            </a:r>
            <a:r>
              <a:rPr lang="en-US" dirty="0" err="1"/>
              <a:t>Bilgi</a:t>
            </a:r>
            <a:r>
              <a:rPr lang="en-US" dirty="0"/>
              <a:t> </a:t>
            </a:r>
            <a:r>
              <a:rPr lang="en-US" dirty="0" err="1"/>
              <a:t>Sistemleri</a:t>
            </a:r>
            <a:r>
              <a:rPr lang="en-US" dirty="0"/>
              <a:t> </a:t>
            </a:r>
            <a:r>
              <a:rPr lang="en-US" dirty="0" err="1"/>
              <a:t>Anabilim</a:t>
            </a:r>
            <a:r>
              <a:rPr lang="en-US" dirty="0"/>
              <a:t> Dalı</a:t>
            </a:r>
          </a:p>
        </p:txBody>
      </p:sp>
      <p:sp>
        <p:nvSpPr>
          <p:cNvPr id="6" name="Rectangle 5"/>
          <p:cNvSpPr/>
          <p:nvPr/>
        </p:nvSpPr>
        <p:spPr>
          <a:xfrm>
            <a:off x="3779912" y="3429000"/>
            <a:ext cx="2932676" cy="369332"/>
          </a:xfrm>
          <a:prstGeom prst="rect">
            <a:avLst/>
          </a:prstGeom>
        </p:spPr>
        <p:txBody>
          <a:bodyPr wrap="none">
            <a:spAutoFit/>
          </a:bodyPr>
          <a:lstStyle/>
          <a:p>
            <a:r>
              <a:rPr lang="en-US" dirty="0" err="1"/>
              <a:t>Arş.Gör</a:t>
            </a:r>
            <a:r>
              <a:rPr lang="en-US" dirty="0"/>
              <a:t>. </a:t>
            </a:r>
            <a:r>
              <a:rPr lang="en-US" dirty="0" smtClean="0"/>
              <a:t>Dr. Murat </a:t>
            </a:r>
            <a:r>
              <a:rPr lang="en-US" dirty="0" err="1"/>
              <a:t>Genç</a:t>
            </a:r>
            <a:r>
              <a:rPr lang="en-US" dirty="0"/>
              <a:t> </a:t>
            </a:r>
          </a:p>
        </p:txBody>
      </p:sp>
      <p:sp>
        <p:nvSpPr>
          <p:cNvPr id="7" name="Rectangle 6"/>
          <p:cNvSpPr/>
          <p:nvPr/>
        </p:nvSpPr>
        <p:spPr>
          <a:xfrm>
            <a:off x="3779912" y="3789040"/>
            <a:ext cx="4572000" cy="646331"/>
          </a:xfrm>
          <a:prstGeom prst="rect">
            <a:avLst/>
          </a:prstGeom>
        </p:spPr>
        <p:txBody>
          <a:bodyPr>
            <a:spAutoFit/>
          </a:bodyPr>
          <a:lstStyle/>
          <a:p>
            <a:r>
              <a:rPr lang="en-US" dirty="0" err="1"/>
              <a:t>Olasılık</a:t>
            </a:r>
            <a:r>
              <a:rPr lang="en-US" dirty="0"/>
              <a:t> </a:t>
            </a:r>
            <a:r>
              <a:rPr lang="en-US" dirty="0" err="1"/>
              <a:t>Teorisi</a:t>
            </a:r>
            <a:r>
              <a:rPr lang="en-US" dirty="0"/>
              <a:t> </a:t>
            </a:r>
            <a:r>
              <a:rPr lang="en-US" dirty="0" err="1"/>
              <a:t>ve</a:t>
            </a:r>
            <a:r>
              <a:rPr lang="en-US" dirty="0"/>
              <a:t> </a:t>
            </a:r>
            <a:r>
              <a:rPr lang="en-US" dirty="0" err="1"/>
              <a:t>Olasılık</a:t>
            </a:r>
            <a:r>
              <a:rPr lang="en-US" dirty="0"/>
              <a:t> </a:t>
            </a:r>
            <a:r>
              <a:rPr lang="en-US" dirty="0" err="1"/>
              <a:t>Süreçleri</a:t>
            </a:r>
            <a:r>
              <a:rPr lang="en-US" dirty="0"/>
              <a:t> </a:t>
            </a:r>
            <a:r>
              <a:rPr lang="en-US" dirty="0" err="1"/>
              <a:t>Anabilim</a:t>
            </a:r>
            <a:r>
              <a:rPr lang="en-US" dirty="0"/>
              <a:t> Dalı</a:t>
            </a:r>
          </a:p>
        </p:txBody>
      </p:sp>
      <p:sp>
        <p:nvSpPr>
          <p:cNvPr id="8" name="Rectangle 7"/>
          <p:cNvSpPr/>
          <p:nvPr/>
        </p:nvSpPr>
        <p:spPr>
          <a:xfrm>
            <a:off x="3995936" y="5435932"/>
            <a:ext cx="2839239" cy="369332"/>
          </a:xfrm>
          <a:prstGeom prst="rect">
            <a:avLst/>
          </a:prstGeom>
        </p:spPr>
        <p:txBody>
          <a:bodyPr wrap="none">
            <a:spAutoFit/>
          </a:bodyPr>
          <a:lstStyle/>
          <a:p>
            <a:r>
              <a:rPr lang="en-US" dirty="0" err="1"/>
              <a:t>Arş.Gör</a:t>
            </a:r>
            <a:r>
              <a:rPr lang="en-US" dirty="0"/>
              <a:t>. </a:t>
            </a:r>
            <a:r>
              <a:rPr lang="en-US" dirty="0" err="1"/>
              <a:t>İsmet</a:t>
            </a:r>
            <a:r>
              <a:rPr lang="en-US" dirty="0"/>
              <a:t> </a:t>
            </a:r>
            <a:r>
              <a:rPr lang="en-US" dirty="0" err="1"/>
              <a:t>Birbiçer</a:t>
            </a:r>
            <a:endParaRPr lang="en-US" dirty="0"/>
          </a:p>
        </p:txBody>
      </p:sp>
      <p:sp>
        <p:nvSpPr>
          <p:cNvPr id="9" name="Rectangle 8"/>
          <p:cNvSpPr/>
          <p:nvPr/>
        </p:nvSpPr>
        <p:spPr>
          <a:xfrm>
            <a:off x="3995936" y="5867980"/>
            <a:ext cx="3625174" cy="369332"/>
          </a:xfrm>
          <a:prstGeom prst="rect">
            <a:avLst/>
          </a:prstGeom>
        </p:spPr>
        <p:txBody>
          <a:bodyPr wrap="none">
            <a:spAutoFit/>
          </a:bodyPr>
          <a:lstStyle/>
          <a:p>
            <a:r>
              <a:rPr lang="en-US" dirty="0" err="1"/>
              <a:t>İstatistik</a:t>
            </a:r>
            <a:r>
              <a:rPr lang="en-US" dirty="0"/>
              <a:t> </a:t>
            </a:r>
            <a:r>
              <a:rPr lang="en-US" dirty="0" err="1"/>
              <a:t>Teorisi</a:t>
            </a:r>
            <a:r>
              <a:rPr lang="en-US" dirty="0"/>
              <a:t> </a:t>
            </a:r>
            <a:r>
              <a:rPr lang="en-US" dirty="0" err="1"/>
              <a:t>Anabilim</a:t>
            </a:r>
            <a:r>
              <a:rPr lang="en-US" dirty="0"/>
              <a:t> Dalı</a:t>
            </a:r>
          </a:p>
        </p:txBody>
      </p:sp>
      <p:pic>
        <p:nvPicPr>
          <p:cNvPr id="10" name="Picture 9"/>
          <p:cNvPicPr>
            <a:picLocks noChangeAspect="1"/>
          </p:cNvPicPr>
          <p:nvPr/>
        </p:nvPicPr>
        <p:blipFill>
          <a:blip r:embed="rId2" cstate="print"/>
          <a:stretch>
            <a:fillRect/>
          </a:stretch>
        </p:blipFill>
        <p:spPr>
          <a:xfrm>
            <a:off x="1475656" y="5157192"/>
            <a:ext cx="2232248" cy="1488165"/>
          </a:xfrm>
          <a:prstGeom prst="rect">
            <a:avLst/>
          </a:prstGeom>
        </p:spPr>
      </p:pic>
      <p:pic>
        <p:nvPicPr>
          <p:cNvPr id="11" name="Picture 10"/>
          <p:cNvPicPr>
            <a:picLocks noChangeAspect="1"/>
          </p:cNvPicPr>
          <p:nvPr/>
        </p:nvPicPr>
        <p:blipFill>
          <a:blip r:embed="rId3"/>
          <a:stretch>
            <a:fillRect/>
          </a:stretch>
        </p:blipFill>
        <p:spPr>
          <a:xfrm>
            <a:off x="2051720" y="3284984"/>
            <a:ext cx="1440160" cy="1662956"/>
          </a:xfrm>
          <a:prstGeom prst="rect">
            <a:avLst/>
          </a:prstGeom>
        </p:spPr>
      </p:pic>
      <p:pic>
        <p:nvPicPr>
          <p:cNvPr id="12" name="Picture 11"/>
          <p:cNvPicPr>
            <a:picLocks noChangeAspect="1"/>
          </p:cNvPicPr>
          <p:nvPr/>
        </p:nvPicPr>
        <p:blipFill>
          <a:blip r:embed="rId4"/>
          <a:stretch>
            <a:fillRect/>
          </a:stretch>
        </p:blipFill>
        <p:spPr>
          <a:xfrm>
            <a:off x="1979712" y="1124744"/>
            <a:ext cx="1485404" cy="1872208"/>
          </a:xfrm>
          <a:prstGeom prst="rect">
            <a:avLst/>
          </a:prstGeom>
        </p:spPr>
      </p:pic>
      <p:sp>
        <p:nvSpPr>
          <p:cNvPr id="13" name="Rectangle 12"/>
          <p:cNvSpPr/>
          <p:nvPr/>
        </p:nvSpPr>
        <p:spPr>
          <a:xfrm>
            <a:off x="3995936" y="6237312"/>
            <a:ext cx="2403222" cy="369332"/>
          </a:xfrm>
          <a:prstGeom prst="rect">
            <a:avLst/>
          </a:prstGeom>
        </p:spPr>
        <p:txBody>
          <a:bodyPr wrap="none">
            <a:spAutoFit/>
          </a:bodyPr>
          <a:lstStyle/>
          <a:p>
            <a:r>
              <a:rPr lang="en-US" dirty="0" err="1" smtClean="0"/>
              <a:t>ibirbicer@cu.edu.tr</a:t>
            </a:r>
            <a:endParaRPr lang="en-US" dirty="0"/>
          </a:p>
        </p:txBody>
      </p:sp>
      <p:sp>
        <p:nvSpPr>
          <p:cNvPr id="14" name="Rectangle 13"/>
          <p:cNvSpPr/>
          <p:nvPr/>
        </p:nvSpPr>
        <p:spPr>
          <a:xfrm>
            <a:off x="3779912" y="4365104"/>
            <a:ext cx="2238826" cy="369332"/>
          </a:xfrm>
          <a:prstGeom prst="rect">
            <a:avLst/>
          </a:prstGeom>
        </p:spPr>
        <p:txBody>
          <a:bodyPr wrap="none">
            <a:spAutoFit/>
          </a:bodyPr>
          <a:lstStyle/>
          <a:p>
            <a:r>
              <a:rPr lang="en-US" dirty="0" err="1" smtClean="0"/>
              <a:t>mgenc@cu.edu.tr</a:t>
            </a:r>
            <a:endParaRPr lang="en-US" dirty="0"/>
          </a:p>
        </p:txBody>
      </p:sp>
      <p:sp>
        <p:nvSpPr>
          <p:cNvPr id="15" name="Rectangle 14"/>
          <p:cNvSpPr/>
          <p:nvPr/>
        </p:nvSpPr>
        <p:spPr>
          <a:xfrm>
            <a:off x="3643306" y="2492896"/>
            <a:ext cx="2159566" cy="369332"/>
          </a:xfrm>
          <a:prstGeom prst="rect">
            <a:avLst/>
          </a:prstGeom>
        </p:spPr>
        <p:txBody>
          <a:bodyPr wrap="none">
            <a:spAutoFit/>
          </a:bodyPr>
          <a:lstStyle/>
          <a:p>
            <a:r>
              <a:rPr lang="en-US" dirty="0" err="1" smtClean="0"/>
              <a:t>oakay@cu.edu.tr</a:t>
            </a:r>
            <a:endParaRPr lang="en-US" dirty="0"/>
          </a:p>
        </p:txBody>
      </p:sp>
    </p:spTree>
    <p:extLst>
      <p:ext uri="{BB962C8B-B14F-4D97-AF65-F5344CB8AC3E}">
        <p14:creationId xmlns:p14="http://schemas.microsoft.com/office/powerpoint/2010/main" xmlns="" val="2681282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a:spLocks noChangeArrowheads="1"/>
          </p:cNvSpPr>
          <p:nvPr/>
        </p:nvSpPr>
        <p:spPr bwMode="auto">
          <a:xfrm>
            <a:off x="395536" y="1071546"/>
            <a:ext cx="8353176" cy="3539430"/>
          </a:xfrm>
          <a:prstGeom prst="rect">
            <a:avLst/>
          </a:prstGeom>
          <a:noFill/>
          <a:ln w="9525">
            <a:noFill/>
            <a:miter lim="800000"/>
            <a:headEnd/>
            <a:tailEnd/>
          </a:ln>
        </p:spPr>
        <p:txBody>
          <a:bodyPr wrap="square">
            <a:spAutoFit/>
          </a:bodyPr>
          <a:lstStyle/>
          <a:p>
            <a:r>
              <a:rPr lang="tr-TR" sz="2400" b="1" dirty="0">
                <a:latin typeface="Calibri" pitchFamily="34" charset="0"/>
              </a:rPr>
              <a:t>Eğitim Öğretim Süresi </a:t>
            </a:r>
            <a:r>
              <a:rPr lang="tr-TR" sz="2400" dirty="0">
                <a:latin typeface="Calibri" pitchFamily="34" charset="0"/>
              </a:rPr>
              <a:t>: </a:t>
            </a:r>
            <a:endParaRPr lang="tr-TR" sz="2400" dirty="0" smtClean="0">
              <a:latin typeface="Calibri" pitchFamily="34" charset="0"/>
            </a:endParaRPr>
          </a:p>
          <a:p>
            <a:endParaRPr lang="tr-TR" sz="1400" dirty="0" smtClean="0">
              <a:latin typeface="Calibri" pitchFamily="34" charset="0"/>
            </a:endParaRPr>
          </a:p>
          <a:p>
            <a:r>
              <a:rPr lang="en-US" sz="2000" dirty="0" err="1" smtClean="0">
                <a:latin typeface="Calibri"/>
                <a:cs typeface="Calibri"/>
              </a:rPr>
              <a:t>Eğitim</a:t>
            </a:r>
            <a:r>
              <a:rPr lang="en-US" sz="2000" dirty="0" smtClean="0">
                <a:latin typeface="Calibri"/>
                <a:cs typeface="Calibri"/>
              </a:rPr>
              <a:t> </a:t>
            </a:r>
            <a:r>
              <a:rPr lang="en-US" sz="2000" dirty="0" err="1" smtClean="0">
                <a:latin typeface="Calibri"/>
                <a:cs typeface="Calibri"/>
              </a:rPr>
              <a:t>süresi</a:t>
            </a:r>
            <a:r>
              <a:rPr lang="en-US" sz="2000" dirty="0" smtClean="0">
                <a:latin typeface="Calibri"/>
                <a:cs typeface="Calibri"/>
              </a:rPr>
              <a:t> </a:t>
            </a:r>
            <a:r>
              <a:rPr lang="en-US" sz="2000" dirty="0" err="1" smtClean="0">
                <a:latin typeface="Calibri"/>
                <a:cs typeface="Calibri"/>
              </a:rPr>
              <a:t>toplam</a:t>
            </a:r>
            <a:r>
              <a:rPr lang="en-US" sz="2000" dirty="0" smtClean="0">
                <a:latin typeface="Calibri"/>
                <a:cs typeface="Calibri"/>
              </a:rPr>
              <a:t> 8 </a:t>
            </a:r>
            <a:r>
              <a:rPr lang="en-US" sz="2000" dirty="0" err="1" smtClean="0">
                <a:latin typeface="Calibri"/>
                <a:cs typeface="Calibri"/>
              </a:rPr>
              <a:t>yarıyıldan</a:t>
            </a:r>
            <a:r>
              <a:rPr lang="en-US" sz="2000" dirty="0" smtClean="0">
                <a:latin typeface="Calibri"/>
                <a:cs typeface="Calibri"/>
              </a:rPr>
              <a:t> </a:t>
            </a:r>
            <a:r>
              <a:rPr lang="en-US" sz="2000" dirty="0" err="1" smtClean="0">
                <a:latin typeface="Calibri"/>
                <a:cs typeface="Calibri"/>
              </a:rPr>
              <a:t>oluşur</a:t>
            </a:r>
            <a:r>
              <a:rPr lang="en-US" sz="2000" dirty="0" smtClean="0">
                <a:latin typeface="Calibri"/>
                <a:cs typeface="Calibri"/>
              </a:rPr>
              <a:t>. </a:t>
            </a:r>
            <a:endParaRPr lang="tr-TR" sz="2000" dirty="0">
              <a:latin typeface="Calibri" pitchFamily="34" charset="0"/>
            </a:endParaRPr>
          </a:p>
          <a:p>
            <a:endParaRPr lang="tr-TR" dirty="0">
              <a:latin typeface="Calibri" pitchFamily="34" charset="0"/>
            </a:endParaRPr>
          </a:p>
          <a:p>
            <a:r>
              <a:rPr lang="tr-TR" dirty="0">
                <a:latin typeface="Calibri" pitchFamily="34" charset="0"/>
              </a:rPr>
              <a:t>Azami öğretim </a:t>
            </a:r>
            <a:r>
              <a:rPr lang="tr-TR" dirty="0" smtClean="0">
                <a:latin typeface="Calibri" pitchFamily="34" charset="0"/>
              </a:rPr>
              <a:t>süresi</a:t>
            </a:r>
            <a:r>
              <a:rPr lang="tr-TR" dirty="0">
                <a:latin typeface="Calibri" pitchFamily="34" charset="0"/>
              </a:rPr>
              <a:t> </a:t>
            </a:r>
            <a:r>
              <a:rPr lang="tr-TR" b="1" dirty="0" smtClean="0">
                <a:solidFill>
                  <a:srgbClr val="7030A0"/>
                </a:solidFill>
                <a:latin typeface="Calibri" pitchFamily="34" charset="0"/>
              </a:rPr>
              <a:t>7 yıldır. </a:t>
            </a:r>
            <a:endParaRPr lang="tr-TR" b="1" dirty="0">
              <a:solidFill>
                <a:srgbClr val="7030A0"/>
              </a:solidFill>
              <a:latin typeface="Calibri" pitchFamily="34" charset="0"/>
            </a:endParaRPr>
          </a:p>
          <a:p>
            <a:r>
              <a:rPr lang="tr-TR" b="1" dirty="0">
                <a:solidFill>
                  <a:srgbClr val="7030A0"/>
                </a:solidFill>
                <a:latin typeface="Calibri" pitchFamily="34" charset="0"/>
              </a:rPr>
              <a:t>	</a:t>
            </a:r>
            <a:endParaRPr lang="tr-TR" dirty="0">
              <a:latin typeface="Calibri" pitchFamily="34" charset="0"/>
            </a:endParaRPr>
          </a:p>
          <a:p>
            <a:r>
              <a:rPr lang="tr-TR" dirty="0">
                <a:latin typeface="Calibri" pitchFamily="34" charset="0"/>
              </a:rPr>
              <a:t>Öğrencilerin belirtilen süre içinde kayıt oldukları programları başarı ile tamamlamaları gerekmektedir.  </a:t>
            </a:r>
            <a:endParaRPr lang="tr-TR" dirty="0" smtClean="0">
              <a:latin typeface="Calibri" pitchFamily="34" charset="0"/>
            </a:endParaRPr>
          </a:p>
          <a:p>
            <a:endParaRPr lang="tr-TR" b="1" dirty="0">
              <a:solidFill>
                <a:srgbClr val="7030A0"/>
              </a:solidFill>
              <a:latin typeface="Calibri" pitchFamily="34" charset="0"/>
            </a:endParaRPr>
          </a:p>
          <a:p>
            <a:r>
              <a:rPr lang="tr-TR" b="1" dirty="0" smtClean="0">
                <a:solidFill>
                  <a:srgbClr val="7030A0"/>
                </a:solidFill>
                <a:latin typeface="Calibri" pitchFamily="34" charset="0"/>
              </a:rPr>
              <a:t>Bu </a:t>
            </a:r>
            <a:r>
              <a:rPr lang="tr-TR" b="1" dirty="0">
                <a:solidFill>
                  <a:srgbClr val="7030A0"/>
                </a:solidFill>
                <a:latin typeface="Calibri" pitchFamily="34" charset="0"/>
              </a:rPr>
              <a:t>süreler </a:t>
            </a:r>
            <a:r>
              <a:rPr lang="tr-TR" b="1" dirty="0" smtClean="0">
                <a:solidFill>
                  <a:srgbClr val="7030A0"/>
                </a:solidFill>
                <a:latin typeface="Calibri" pitchFamily="34" charset="0"/>
              </a:rPr>
              <a:t>sonunda, </a:t>
            </a:r>
            <a:r>
              <a:rPr lang="tr-TR" b="1" dirty="0">
                <a:solidFill>
                  <a:srgbClr val="7030A0"/>
                </a:solidFill>
                <a:latin typeface="Calibri" pitchFamily="34" charset="0"/>
              </a:rPr>
              <a:t>Yönetmelikte tanınan sınavlar </a:t>
            </a:r>
            <a:r>
              <a:rPr lang="tr-TR" b="1" dirty="0" smtClean="0">
                <a:solidFill>
                  <a:srgbClr val="7030A0"/>
                </a:solidFill>
                <a:latin typeface="Calibri" pitchFamily="34" charset="0"/>
              </a:rPr>
              <a:t>sonucunda 5 </a:t>
            </a:r>
            <a:r>
              <a:rPr lang="tr-TR" b="1" dirty="0">
                <a:solidFill>
                  <a:srgbClr val="7030A0"/>
                </a:solidFill>
                <a:latin typeface="Calibri" pitchFamily="34" charset="0"/>
              </a:rPr>
              <a:t>dersten fazla başarısız dersi olan öğrencilerin kayıtları silinmektedir.</a:t>
            </a:r>
          </a:p>
          <a:p>
            <a:endParaRPr lang="tr-TR" dirty="0">
              <a:latin typeface="Calibri" pitchFamily="34" charset="0"/>
            </a:endParaRPr>
          </a:p>
        </p:txBody>
      </p:sp>
      <p:sp>
        <p:nvSpPr>
          <p:cNvPr id="3" name="Rectangle 2"/>
          <p:cNvSpPr/>
          <p:nvPr/>
        </p:nvSpPr>
        <p:spPr>
          <a:xfrm>
            <a:off x="539552" y="4440990"/>
            <a:ext cx="8136904" cy="1631216"/>
          </a:xfrm>
          <a:prstGeom prst="rect">
            <a:avLst/>
          </a:prstGeom>
        </p:spPr>
        <p:txBody>
          <a:bodyPr wrap="square">
            <a:spAutoFit/>
          </a:bodyPr>
          <a:lstStyle/>
          <a:p>
            <a:pPr algn="just"/>
            <a:r>
              <a:rPr lang="en-US" sz="2000" dirty="0" err="1" smtClean="0">
                <a:latin typeface="Calibri"/>
                <a:cs typeface="Calibri"/>
              </a:rPr>
              <a:t>Lisans</a:t>
            </a:r>
            <a:r>
              <a:rPr lang="en-US" sz="2000" dirty="0" smtClean="0">
                <a:latin typeface="Calibri"/>
                <a:cs typeface="Calibri"/>
              </a:rPr>
              <a:t> </a:t>
            </a:r>
            <a:r>
              <a:rPr lang="en-US" sz="2000" dirty="0" err="1" smtClean="0">
                <a:latin typeface="Calibri"/>
                <a:cs typeface="Calibri"/>
              </a:rPr>
              <a:t>düzeyinde</a:t>
            </a:r>
            <a:r>
              <a:rPr lang="en-US" sz="2000" dirty="0" smtClean="0">
                <a:latin typeface="Calibri"/>
                <a:cs typeface="Calibri"/>
              </a:rPr>
              <a:t> </a:t>
            </a:r>
            <a:r>
              <a:rPr lang="en-US" sz="2000" dirty="0" err="1" smtClean="0">
                <a:latin typeface="Calibri"/>
                <a:cs typeface="Calibri"/>
              </a:rPr>
              <a:t>öğrencilerin</a:t>
            </a:r>
            <a:r>
              <a:rPr lang="en-US" sz="2000" dirty="0" smtClean="0">
                <a:latin typeface="Calibri"/>
                <a:cs typeface="Calibri"/>
              </a:rPr>
              <a:t> </a:t>
            </a:r>
            <a:r>
              <a:rPr lang="en-US" sz="2000" dirty="0" err="1" smtClean="0">
                <a:latin typeface="Calibri"/>
                <a:cs typeface="Calibri"/>
              </a:rPr>
              <a:t>mezun</a:t>
            </a:r>
            <a:r>
              <a:rPr lang="en-US" sz="2000" dirty="0" smtClean="0">
                <a:latin typeface="Calibri"/>
                <a:cs typeface="Calibri"/>
              </a:rPr>
              <a:t> </a:t>
            </a:r>
            <a:r>
              <a:rPr lang="en-US" sz="2000" dirty="0" err="1" smtClean="0">
                <a:latin typeface="Calibri"/>
                <a:cs typeface="Calibri"/>
              </a:rPr>
              <a:t>olabilmesi</a:t>
            </a:r>
            <a:r>
              <a:rPr lang="en-US" sz="2000" dirty="0" smtClean="0">
                <a:latin typeface="Calibri"/>
                <a:cs typeface="Calibri"/>
              </a:rPr>
              <a:t> </a:t>
            </a:r>
            <a:r>
              <a:rPr lang="en-US" sz="2000" dirty="0" err="1" smtClean="0">
                <a:latin typeface="Calibri"/>
                <a:cs typeface="Calibri"/>
              </a:rPr>
              <a:t>için</a:t>
            </a:r>
            <a:r>
              <a:rPr lang="en-US" sz="2000" dirty="0" smtClean="0">
                <a:latin typeface="Calibri"/>
                <a:cs typeface="Calibri"/>
              </a:rPr>
              <a:t>; </a:t>
            </a:r>
          </a:p>
          <a:p>
            <a:pPr algn="just"/>
            <a:r>
              <a:rPr lang="en-US" sz="2000" dirty="0" smtClean="0">
                <a:latin typeface="Calibri"/>
                <a:cs typeface="Calibri"/>
              </a:rPr>
              <a:t>	  </a:t>
            </a:r>
            <a:r>
              <a:rPr lang="en-US" sz="2000" dirty="0" err="1" smtClean="0">
                <a:latin typeface="Calibri"/>
                <a:cs typeface="Calibri"/>
              </a:rPr>
              <a:t>zorunlu</a:t>
            </a:r>
            <a:r>
              <a:rPr lang="en-US" sz="2000" dirty="0" smtClean="0">
                <a:latin typeface="Calibri"/>
                <a:cs typeface="Calibri"/>
              </a:rPr>
              <a:t> </a:t>
            </a:r>
            <a:r>
              <a:rPr lang="en-US" sz="2000" dirty="0" err="1" smtClean="0">
                <a:latin typeface="Calibri"/>
                <a:cs typeface="Calibri"/>
              </a:rPr>
              <a:t>staj</a:t>
            </a:r>
            <a:r>
              <a:rPr lang="en-US" sz="2000" dirty="0" smtClean="0">
                <a:latin typeface="Calibri"/>
                <a:cs typeface="Calibri"/>
              </a:rPr>
              <a:t> </a:t>
            </a:r>
            <a:r>
              <a:rPr lang="en-US" sz="2000" dirty="0" err="1" smtClean="0">
                <a:latin typeface="Calibri"/>
                <a:cs typeface="Calibri"/>
              </a:rPr>
              <a:t>eğitimlerini</a:t>
            </a:r>
            <a:r>
              <a:rPr lang="en-US" sz="2000" dirty="0" smtClean="0">
                <a:latin typeface="Calibri"/>
                <a:cs typeface="Calibri"/>
              </a:rPr>
              <a:t> </a:t>
            </a:r>
            <a:r>
              <a:rPr lang="en-US" sz="2000" dirty="0" err="1" smtClean="0">
                <a:latin typeface="Calibri"/>
                <a:cs typeface="Calibri"/>
              </a:rPr>
              <a:t>tamamlamaları</a:t>
            </a:r>
            <a:r>
              <a:rPr lang="en-US" sz="2000" dirty="0" smtClean="0">
                <a:latin typeface="Calibri"/>
                <a:cs typeface="Calibri"/>
              </a:rPr>
              <a:t>, </a:t>
            </a:r>
          </a:p>
          <a:p>
            <a:pPr algn="just"/>
            <a:r>
              <a:rPr lang="en-US" sz="2000" dirty="0" smtClean="0">
                <a:latin typeface="Calibri"/>
                <a:cs typeface="Calibri"/>
              </a:rPr>
              <a:t>	  </a:t>
            </a:r>
            <a:r>
              <a:rPr lang="en-US" sz="2000" dirty="0" err="1" smtClean="0">
                <a:latin typeface="Calibri"/>
                <a:cs typeface="Calibri"/>
              </a:rPr>
              <a:t>toplam</a:t>
            </a:r>
            <a:r>
              <a:rPr lang="en-US" sz="2000" dirty="0" smtClean="0">
                <a:latin typeface="Calibri"/>
                <a:cs typeface="Calibri"/>
              </a:rPr>
              <a:t> 240 AKTS </a:t>
            </a:r>
            <a:r>
              <a:rPr lang="en-US" sz="2000" dirty="0" err="1" smtClean="0">
                <a:latin typeface="Calibri"/>
                <a:cs typeface="Calibri"/>
              </a:rPr>
              <a:t>ders</a:t>
            </a:r>
            <a:r>
              <a:rPr lang="en-US" sz="2000" dirty="0" smtClean="0">
                <a:latin typeface="Calibri"/>
                <a:cs typeface="Calibri"/>
              </a:rPr>
              <a:t> </a:t>
            </a:r>
            <a:r>
              <a:rPr lang="en-US" sz="2000" dirty="0" err="1" smtClean="0">
                <a:latin typeface="Calibri"/>
                <a:cs typeface="Calibri"/>
              </a:rPr>
              <a:t>alması</a:t>
            </a:r>
            <a:r>
              <a:rPr lang="en-US" sz="2000" dirty="0" smtClean="0">
                <a:latin typeface="Calibri"/>
                <a:cs typeface="Calibri"/>
              </a:rPr>
              <a:t> </a:t>
            </a:r>
            <a:r>
              <a:rPr lang="en-US" sz="2000" dirty="0" err="1" smtClean="0">
                <a:latin typeface="Calibri"/>
                <a:cs typeface="Calibri"/>
              </a:rPr>
              <a:t>ve</a:t>
            </a:r>
            <a:r>
              <a:rPr lang="en-US" sz="2000" dirty="0" smtClean="0">
                <a:latin typeface="Calibri"/>
                <a:cs typeface="Calibri"/>
              </a:rPr>
              <a:t> </a:t>
            </a:r>
          </a:p>
          <a:p>
            <a:pPr algn="just"/>
            <a:r>
              <a:rPr lang="en-US" sz="2000" dirty="0">
                <a:latin typeface="Calibri"/>
                <a:cs typeface="Calibri"/>
              </a:rPr>
              <a:t>	</a:t>
            </a:r>
            <a:r>
              <a:rPr lang="tr-TR" sz="2000" dirty="0" smtClean="0">
                <a:latin typeface="Calibri"/>
                <a:cs typeface="Calibri"/>
              </a:rPr>
              <a:t>  </a:t>
            </a:r>
            <a:r>
              <a:rPr lang="en-US" sz="2000" dirty="0" err="1" smtClean="0">
                <a:latin typeface="Calibri"/>
                <a:cs typeface="Calibri"/>
              </a:rPr>
              <a:t>genel</a:t>
            </a:r>
            <a:r>
              <a:rPr lang="en-US" sz="2000" dirty="0" smtClean="0">
                <a:latin typeface="Calibri"/>
                <a:cs typeface="Calibri"/>
              </a:rPr>
              <a:t> </a:t>
            </a:r>
            <a:r>
              <a:rPr lang="en-US" sz="2000" dirty="0" smtClean="0">
                <a:latin typeface="Calibri"/>
                <a:cs typeface="Calibri"/>
              </a:rPr>
              <a:t>not </a:t>
            </a:r>
            <a:r>
              <a:rPr lang="en-US" sz="2000" dirty="0" err="1" smtClean="0">
                <a:latin typeface="Calibri"/>
                <a:cs typeface="Calibri"/>
              </a:rPr>
              <a:t>ortalamasının</a:t>
            </a:r>
            <a:r>
              <a:rPr lang="en-US" sz="2000" dirty="0" smtClean="0">
                <a:latin typeface="Calibri"/>
                <a:cs typeface="Calibri"/>
              </a:rPr>
              <a:t> 4.00 </a:t>
            </a:r>
            <a:r>
              <a:rPr lang="en-US" sz="2000" dirty="0" err="1" smtClean="0">
                <a:latin typeface="Calibri"/>
                <a:cs typeface="Calibri"/>
              </a:rPr>
              <a:t>üzerinden</a:t>
            </a:r>
            <a:r>
              <a:rPr lang="en-US" sz="2000" dirty="0" smtClean="0">
                <a:latin typeface="Calibri"/>
                <a:cs typeface="Calibri"/>
              </a:rPr>
              <a:t> en </a:t>
            </a:r>
            <a:r>
              <a:rPr lang="en-US" sz="2000" dirty="0" err="1" smtClean="0">
                <a:latin typeface="Calibri"/>
                <a:cs typeface="Calibri"/>
              </a:rPr>
              <a:t>az</a:t>
            </a:r>
            <a:r>
              <a:rPr lang="en-US" sz="2000" dirty="0" smtClean="0">
                <a:latin typeface="Calibri"/>
                <a:cs typeface="Calibri"/>
              </a:rPr>
              <a:t> 2.00 	</a:t>
            </a:r>
            <a:endParaRPr lang="tr-TR" sz="2000" dirty="0" smtClean="0">
              <a:latin typeface="Calibri"/>
              <a:cs typeface="Calibri"/>
            </a:endParaRPr>
          </a:p>
          <a:p>
            <a:pPr algn="just"/>
            <a:r>
              <a:rPr lang="en-US" sz="2000" dirty="0" err="1" smtClean="0">
                <a:latin typeface="Calibri"/>
                <a:cs typeface="Calibri"/>
              </a:rPr>
              <a:t>olması</a:t>
            </a:r>
            <a:r>
              <a:rPr lang="en-US" sz="2000" dirty="0" smtClean="0">
                <a:latin typeface="Calibri"/>
                <a:cs typeface="Calibri"/>
              </a:rPr>
              <a:t> </a:t>
            </a:r>
            <a:r>
              <a:rPr lang="en-US" sz="2000" dirty="0" err="1" smtClean="0">
                <a:latin typeface="Calibri"/>
                <a:cs typeface="Calibri"/>
              </a:rPr>
              <a:t>gerekmektedir</a:t>
            </a:r>
            <a:r>
              <a:rPr lang="en-US" sz="2000" dirty="0" smtClean="0">
                <a:latin typeface="Calibri"/>
                <a:cs typeface="Calibri"/>
              </a:rPr>
              <a:t>.</a:t>
            </a:r>
            <a:endParaRPr lang="en-US" sz="20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slide(fromBottom)">
                                      <p:cBhvr>
                                        <p:cTn id="7" dur="500"/>
                                        <p:tgtEl>
                                          <p:spTgt spid="2">
                                            <p:txEl>
                                              <p:pRg st="4" end="4"/>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slide(fromBottom)">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slide(fromBottom)">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animEffect transition="in" filter="slide(fromBottom)">
                                      <p:cBhvr>
                                        <p:cTn id="2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onlar">
  <a:themeElements>
    <a:clrScheme name="Balonlar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onla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onlar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onlar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onlar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onlar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onlar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onlar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onlar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onlar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onlar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Balloons</Template>
  <TotalTime>824</TotalTime>
  <Words>2502</Words>
  <Application>Microsoft Office PowerPoint</Application>
  <PresentationFormat>Ekran Gösterisi (4:3)</PresentationFormat>
  <Paragraphs>394</Paragraphs>
  <Slides>38</Slides>
  <Notes>0</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Balonlar</vt:lpstr>
      <vt:lpstr>Çukurova Üniversitesi  Fen-Edebiyat Fakültesi  İstatistik Bölümü Tanıtımı ve Bilgilendirme  2020-2021 Eğitim-Öğretim Yılı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wın7</dc:creator>
  <cp:lastModifiedBy>ozlem</cp:lastModifiedBy>
  <cp:revision>110</cp:revision>
  <dcterms:created xsi:type="dcterms:W3CDTF">2013-09-18T10:22:55Z</dcterms:created>
  <dcterms:modified xsi:type="dcterms:W3CDTF">2020-10-02T07:11:38Z</dcterms:modified>
</cp:coreProperties>
</file>